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30" r:id="rId4"/>
    <p:sldMasterId id="2147483938" r:id="rId5"/>
    <p:sldMasterId id="2147483946" r:id="rId6"/>
  </p:sldMasterIdLst>
  <p:notesMasterIdLst>
    <p:notesMasterId r:id="rId40"/>
  </p:notesMasterIdLst>
  <p:handoutMasterIdLst>
    <p:handoutMasterId r:id="rId41"/>
  </p:handoutMasterIdLst>
  <p:sldIdLst>
    <p:sldId id="751" r:id="rId7"/>
    <p:sldId id="752" r:id="rId8"/>
    <p:sldId id="804" r:id="rId9"/>
    <p:sldId id="805" r:id="rId10"/>
    <p:sldId id="806" r:id="rId11"/>
    <p:sldId id="807" r:id="rId12"/>
    <p:sldId id="808" r:id="rId13"/>
    <p:sldId id="809" r:id="rId14"/>
    <p:sldId id="810" r:id="rId15"/>
    <p:sldId id="812" r:id="rId16"/>
    <p:sldId id="813" r:id="rId17"/>
    <p:sldId id="814" r:id="rId18"/>
    <p:sldId id="815" r:id="rId19"/>
    <p:sldId id="817" r:id="rId20"/>
    <p:sldId id="818" r:id="rId21"/>
    <p:sldId id="819" r:id="rId22"/>
    <p:sldId id="820" r:id="rId23"/>
    <p:sldId id="821" r:id="rId24"/>
    <p:sldId id="822" r:id="rId25"/>
    <p:sldId id="824" r:id="rId26"/>
    <p:sldId id="841" r:id="rId27"/>
    <p:sldId id="823" r:id="rId28"/>
    <p:sldId id="825" r:id="rId29"/>
    <p:sldId id="826" r:id="rId30"/>
    <p:sldId id="827" r:id="rId31"/>
    <p:sldId id="838" r:id="rId32"/>
    <p:sldId id="830" r:id="rId33"/>
    <p:sldId id="831" r:id="rId34"/>
    <p:sldId id="832" r:id="rId35"/>
    <p:sldId id="842" r:id="rId36"/>
    <p:sldId id="833" r:id="rId37"/>
    <p:sldId id="834" r:id="rId38"/>
    <p:sldId id="835" r:id="rId39"/>
  </p:sldIdLst>
  <p:sldSz cx="9144000" cy="6858000" type="screen4x3"/>
  <p:notesSz cx="7010400" cy="9296400"/>
  <p:defaultTextStyle>
    <a:defPPr>
      <a:defRPr lang="en-US"/>
    </a:defPPr>
    <a:lvl1pPr algn="l" rtl="0" fontAlgn="base">
      <a:spcBef>
        <a:spcPct val="0"/>
      </a:spcBef>
      <a:spcAft>
        <a:spcPct val="0"/>
      </a:spcAft>
      <a:defRPr sz="1600" kern="1200">
        <a:solidFill>
          <a:schemeClr val="tx1"/>
        </a:solidFill>
        <a:latin typeface="Arial" pitchFamily="-65" charset="0"/>
        <a:ea typeface="Arial" pitchFamily="-65" charset="0"/>
        <a:cs typeface="Arial" pitchFamily="-65" charset="0"/>
      </a:defRPr>
    </a:lvl1pPr>
    <a:lvl2pPr marL="457200" algn="l" rtl="0" fontAlgn="base">
      <a:spcBef>
        <a:spcPct val="0"/>
      </a:spcBef>
      <a:spcAft>
        <a:spcPct val="0"/>
      </a:spcAft>
      <a:defRPr sz="1600" kern="1200">
        <a:solidFill>
          <a:schemeClr val="tx1"/>
        </a:solidFill>
        <a:latin typeface="Arial" pitchFamily="-65" charset="0"/>
        <a:ea typeface="Arial" pitchFamily="-65" charset="0"/>
        <a:cs typeface="Arial" pitchFamily="-65" charset="0"/>
      </a:defRPr>
    </a:lvl2pPr>
    <a:lvl3pPr marL="914400" algn="l" rtl="0" fontAlgn="base">
      <a:spcBef>
        <a:spcPct val="0"/>
      </a:spcBef>
      <a:spcAft>
        <a:spcPct val="0"/>
      </a:spcAft>
      <a:defRPr sz="1600" kern="1200">
        <a:solidFill>
          <a:schemeClr val="tx1"/>
        </a:solidFill>
        <a:latin typeface="Arial" pitchFamily="-65" charset="0"/>
        <a:ea typeface="Arial" pitchFamily="-65" charset="0"/>
        <a:cs typeface="Arial" pitchFamily="-65" charset="0"/>
      </a:defRPr>
    </a:lvl3pPr>
    <a:lvl4pPr marL="1371600" algn="l" rtl="0" fontAlgn="base">
      <a:spcBef>
        <a:spcPct val="0"/>
      </a:spcBef>
      <a:spcAft>
        <a:spcPct val="0"/>
      </a:spcAft>
      <a:defRPr sz="1600" kern="1200">
        <a:solidFill>
          <a:schemeClr val="tx1"/>
        </a:solidFill>
        <a:latin typeface="Arial" pitchFamily="-65" charset="0"/>
        <a:ea typeface="Arial" pitchFamily="-65" charset="0"/>
        <a:cs typeface="Arial" pitchFamily="-65" charset="0"/>
      </a:defRPr>
    </a:lvl4pPr>
    <a:lvl5pPr marL="1828800" algn="l" rtl="0" fontAlgn="base">
      <a:spcBef>
        <a:spcPct val="0"/>
      </a:spcBef>
      <a:spcAft>
        <a:spcPct val="0"/>
      </a:spcAft>
      <a:defRPr sz="1600" kern="1200">
        <a:solidFill>
          <a:schemeClr val="tx1"/>
        </a:solidFill>
        <a:latin typeface="Arial" pitchFamily="-65" charset="0"/>
        <a:ea typeface="Arial" pitchFamily="-65" charset="0"/>
        <a:cs typeface="Arial" pitchFamily="-65" charset="0"/>
      </a:defRPr>
    </a:lvl5pPr>
    <a:lvl6pPr marL="2286000" algn="l" defTabSz="457200" rtl="0" eaLnBrk="1" latinLnBrk="0" hangingPunct="1">
      <a:defRPr sz="1600" kern="1200">
        <a:solidFill>
          <a:schemeClr val="tx1"/>
        </a:solidFill>
        <a:latin typeface="Arial" pitchFamily="-65" charset="0"/>
        <a:ea typeface="Arial" pitchFamily="-65" charset="0"/>
        <a:cs typeface="Arial" pitchFamily="-65" charset="0"/>
      </a:defRPr>
    </a:lvl6pPr>
    <a:lvl7pPr marL="2743200" algn="l" defTabSz="457200" rtl="0" eaLnBrk="1" latinLnBrk="0" hangingPunct="1">
      <a:defRPr sz="1600" kern="1200">
        <a:solidFill>
          <a:schemeClr val="tx1"/>
        </a:solidFill>
        <a:latin typeface="Arial" pitchFamily="-65" charset="0"/>
        <a:ea typeface="Arial" pitchFamily="-65" charset="0"/>
        <a:cs typeface="Arial" pitchFamily="-65" charset="0"/>
      </a:defRPr>
    </a:lvl7pPr>
    <a:lvl8pPr marL="3200400" algn="l" defTabSz="457200" rtl="0" eaLnBrk="1" latinLnBrk="0" hangingPunct="1">
      <a:defRPr sz="1600" kern="1200">
        <a:solidFill>
          <a:schemeClr val="tx1"/>
        </a:solidFill>
        <a:latin typeface="Arial" pitchFamily="-65" charset="0"/>
        <a:ea typeface="Arial" pitchFamily="-65" charset="0"/>
        <a:cs typeface="Arial" pitchFamily="-65" charset="0"/>
      </a:defRPr>
    </a:lvl8pPr>
    <a:lvl9pPr marL="3657600" algn="l" defTabSz="457200" rtl="0" eaLnBrk="1" latinLnBrk="0" hangingPunct="1">
      <a:defRPr sz="1600" kern="1200">
        <a:solidFill>
          <a:schemeClr val="tx1"/>
        </a:solidFill>
        <a:latin typeface="Arial" pitchFamily="-65" charset="0"/>
        <a:ea typeface="Arial" pitchFamily="-65" charset="0"/>
        <a:cs typeface="Arial" pitchFamily="-65"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2B868"/>
    <a:srgbClr val="32B848"/>
    <a:srgbClr val="0A59D6"/>
    <a:srgbClr val="6BB3F2"/>
    <a:srgbClr val="6BA5E7"/>
    <a:srgbClr val="6498D5"/>
    <a:srgbClr val="1B78FF"/>
    <a:srgbClr val="A1DFF0"/>
    <a:srgbClr val="1799EC"/>
    <a:srgbClr val="1690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0" autoAdjust="0"/>
    <p:restoredTop sz="95222" autoAdjust="0"/>
  </p:normalViewPr>
  <p:slideViewPr>
    <p:cSldViewPr showGuides="1">
      <p:cViewPr varScale="1">
        <p:scale>
          <a:sx n="95" d="100"/>
          <a:sy n="95" d="100"/>
        </p:scale>
        <p:origin x="-102" y="-318"/>
      </p:cViewPr>
      <p:guideLst>
        <p:guide orient="horz" pos="1536"/>
        <p:guide orient="horz" pos="2304"/>
        <p:guide orient="horz" pos="3504"/>
        <p:guide orient="horz" pos="1776"/>
        <p:guide/>
        <p:guide pos="2880"/>
        <p:guide pos="5424"/>
        <p:guide pos="5232"/>
        <p:guide pos="48"/>
        <p:guide pos="264"/>
      </p:guideLst>
    </p:cSldViewPr>
  </p:slideViewPr>
  <p:outlineViewPr>
    <p:cViewPr>
      <p:scale>
        <a:sx n="33" d="100"/>
        <a:sy n="33" d="100"/>
      </p:scale>
      <p:origin x="0" y="4584"/>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53" d="100"/>
          <a:sy n="53" d="100"/>
        </p:scale>
        <p:origin x="-1650" y="-78"/>
      </p:cViewPr>
      <p:guideLst>
        <p:guide orient="horz" pos="2927"/>
        <p:guide pos="220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1"/>
            <a:ext cx="3039219" cy="464820"/>
          </a:xfrm>
          <a:prstGeom prst="rect">
            <a:avLst/>
          </a:prstGeom>
          <a:noFill/>
          <a:ln w="9525">
            <a:noFill/>
            <a:miter lim="800000"/>
            <a:headEnd/>
            <a:tailEnd/>
          </a:ln>
          <a:effectLst/>
        </p:spPr>
        <p:txBody>
          <a:bodyPr vert="horz" wrap="square" lIns="93086" tIns="46544" rIns="93086" bIns="46544" numCol="1" anchor="t" anchorCtr="0" compatLnSpc="1">
            <a:prstTxWarp prst="textNoShape">
              <a:avLst/>
            </a:prstTxWarp>
          </a:bodyPr>
          <a:lstStyle>
            <a:lvl1pPr defTabSz="931670" eaLnBrk="0" hangingPunct="0">
              <a:defRPr sz="1200">
                <a:latin typeface="Times" pitchFamily="-65" charset="0"/>
                <a:ea typeface="Arial" pitchFamily="-65" charset="0"/>
                <a:cs typeface="Arial" pitchFamily="-65" charset="0"/>
              </a:defRPr>
            </a:lvl1pPr>
          </a:lstStyle>
          <a:p>
            <a:pPr>
              <a:defRPr/>
            </a:pPr>
            <a:endParaRPr lang="en-US"/>
          </a:p>
        </p:txBody>
      </p:sp>
      <p:sp>
        <p:nvSpPr>
          <p:cNvPr id="33795" name="Rectangle 3"/>
          <p:cNvSpPr>
            <a:spLocks noGrp="1" noChangeArrowheads="1"/>
          </p:cNvSpPr>
          <p:nvPr>
            <p:ph type="dt" sz="quarter" idx="1"/>
          </p:nvPr>
        </p:nvSpPr>
        <p:spPr bwMode="auto">
          <a:xfrm>
            <a:off x="3971182" y="1"/>
            <a:ext cx="3039218" cy="464820"/>
          </a:xfrm>
          <a:prstGeom prst="rect">
            <a:avLst/>
          </a:prstGeom>
          <a:noFill/>
          <a:ln w="9525">
            <a:noFill/>
            <a:miter lim="800000"/>
            <a:headEnd/>
            <a:tailEnd/>
          </a:ln>
          <a:effectLst/>
        </p:spPr>
        <p:txBody>
          <a:bodyPr vert="horz" wrap="square" lIns="93086" tIns="46544" rIns="93086" bIns="46544" numCol="1" anchor="t" anchorCtr="0" compatLnSpc="1">
            <a:prstTxWarp prst="textNoShape">
              <a:avLst/>
            </a:prstTxWarp>
          </a:bodyPr>
          <a:lstStyle>
            <a:lvl1pPr algn="r" defTabSz="931670" eaLnBrk="0" hangingPunct="0">
              <a:defRPr sz="1200">
                <a:latin typeface="Times" pitchFamily="-65" charset="0"/>
                <a:ea typeface="Arial" pitchFamily="-65" charset="0"/>
                <a:cs typeface="Arial" pitchFamily="-65" charset="0"/>
              </a:defRPr>
            </a:lvl1pPr>
          </a:lstStyle>
          <a:p>
            <a:pPr>
              <a:defRPr/>
            </a:pPr>
            <a:endParaRPr lang="en-US"/>
          </a:p>
        </p:txBody>
      </p:sp>
      <p:sp>
        <p:nvSpPr>
          <p:cNvPr id="33796" name="Rectangle 4"/>
          <p:cNvSpPr>
            <a:spLocks noGrp="1" noChangeArrowheads="1"/>
          </p:cNvSpPr>
          <p:nvPr>
            <p:ph type="ftr" sz="quarter" idx="2"/>
          </p:nvPr>
        </p:nvSpPr>
        <p:spPr bwMode="auto">
          <a:xfrm>
            <a:off x="1" y="8831581"/>
            <a:ext cx="3039219" cy="464820"/>
          </a:xfrm>
          <a:prstGeom prst="rect">
            <a:avLst/>
          </a:prstGeom>
          <a:noFill/>
          <a:ln w="9525">
            <a:noFill/>
            <a:miter lim="800000"/>
            <a:headEnd/>
            <a:tailEnd/>
          </a:ln>
          <a:effectLst/>
        </p:spPr>
        <p:txBody>
          <a:bodyPr vert="horz" wrap="square" lIns="93086" tIns="46544" rIns="93086" bIns="46544" numCol="1" anchor="b" anchorCtr="0" compatLnSpc="1">
            <a:prstTxWarp prst="textNoShape">
              <a:avLst/>
            </a:prstTxWarp>
          </a:bodyPr>
          <a:lstStyle>
            <a:lvl1pPr defTabSz="931670" eaLnBrk="0" hangingPunct="0">
              <a:defRPr sz="1200">
                <a:latin typeface="Times" pitchFamily="-65" charset="0"/>
                <a:ea typeface="Arial" pitchFamily="-65" charset="0"/>
                <a:cs typeface="Arial" pitchFamily="-65" charset="0"/>
              </a:defRPr>
            </a:lvl1pPr>
          </a:lstStyle>
          <a:p>
            <a:pPr>
              <a:defRPr/>
            </a:pPr>
            <a:endParaRPr lang="en-US"/>
          </a:p>
        </p:txBody>
      </p:sp>
      <p:sp>
        <p:nvSpPr>
          <p:cNvPr id="33797" name="Rectangle 5"/>
          <p:cNvSpPr>
            <a:spLocks noGrp="1" noChangeArrowheads="1"/>
          </p:cNvSpPr>
          <p:nvPr>
            <p:ph type="sldNum" sz="quarter" idx="3"/>
          </p:nvPr>
        </p:nvSpPr>
        <p:spPr bwMode="auto">
          <a:xfrm>
            <a:off x="3971182" y="8831581"/>
            <a:ext cx="3039218" cy="464820"/>
          </a:xfrm>
          <a:prstGeom prst="rect">
            <a:avLst/>
          </a:prstGeom>
          <a:noFill/>
          <a:ln w="9525">
            <a:noFill/>
            <a:miter lim="800000"/>
            <a:headEnd/>
            <a:tailEnd/>
          </a:ln>
          <a:effectLst/>
        </p:spPr>
        <p:txBody>
          <a:bodyPr vert="horz" wrap="square" lIns="93086" tIns="46544" rIns="93086" bIns="46544" numCol="1" anchor="b" anchorCtr="0" compatLnSpc="1">
            <a:prstTxWarp prst="textNoShape">
              <a:avLst/>
            </a:prstTxWarp>
          </a:bodyPr>
          <a:lstStyle>
            <a:lvl1pPr algn="r" defTabSz="931670" eaLnBrk="0" hangingPunct="0">
              <a:defRPr sz="1200">
                <a:latin typeface="Times" pitchFamily="-65" charset="0"/>
                <a:ea typeface="Arial" pitchFamily="-65" charset="0"/>
                <a:cs typeface="Arial" pitchFamily="-65" charset="0"/>
              </a:defRPr>
            </a:lvl1pPr>
          </a:lstStyle>
          <a:p>
            <a:pPr>
              <a:defRPr/>
            </a:pPr>
            <a:fld id="{6EDE15BE-D992-2741-9ECE-B14459AC0139}" type="slidenum">
              <a:rPr lang="en-US"/>
              <a:pPr>
                <a:defRPr/>
              </a:pPr>
              <a:t>‹#›</a:t>
            </a:fld>
            <a:endParaRPr lang="en-US"/>
          </a:p>
        </p:txBody>
      </p:sp>
    </p:spTree>
    <p:extLst>
      <p:ext uri="{BB962C8B-B14F-4D97-AF65-F5344CB8AC3E}">
        <p14:creationId xmlns:p14="http://schemas.microsoft.com/office/powerpoint/2010/main" xmlns="" val="359931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039219" cy="464820"/>
          </a:xfrm>
          <a:prstGeom prst="rect">
            <a:avLst/>
          </a:prstGeom>
          <a:noFill/>
          <a:ln w="9525">
            <a:noFill/>
            <a:miter lim="800000"/>
            <a:headEnd/>
            <a:tailEnd/>
          </a:ln>
          <a:effectLst/>
        </p:spPr>
        <p:txBody>
          <a:bodyPr vert="horz" wrap="square" lIns="93086" tIns="46544" rIns="93086" bIns="46544" numCol="1" anchor="t" anchorCtr="0" compatLnSpc="1">
            <a:prstTxWarp prst="textNoShape">
              <a:avLst/>
            </a:prstTxWarp>
          </a:bodyPr>
          <a:lstStyle>
            <a:lvl1pPr defTabSz="931670" eaLnBrk="0" hangingPunct="0">
              <a:defRPr sz="1200">
                <a:latin typeface="Times" pitchFamily="-65" charset="0"/>
                <a:ea typeface="Arial" pitchFamily="-65" charset="0"/>
                <a:cs typeface="Arial" pitchFamily="-65" charset="0"/>
              </a:defRPr>
            </a:lvl1pPr>
          </a:lstStyle>
          <a:p>
            <a:pPr>
              <a:defRPr/>
            </a:pPr>
            <a:endParaRPr lang="en-US"/>
          </a:p>
        </p:txBody>
      </p:sp>
      <p:sp>
        <p:nvSpPr>
          <p:cNvPr id="5123" name="Rectangle 3"/>
          <p:cNvSpPr>
            <a:spLocks noGrp="1" noChangeArrowheads="1"/>
          </p:cNvSpPr>
          <p:nvPr>
            <p:ph type="dt" idx="1"/>
          </p:nvPr>
        </p:nvSpPr>
        <p:spPr bwMode="auto">
          <a:xfrm>
            <a:off x="3971182" y="1"/>
            <a:ext cx="3039218" cy="464820"/>
          </a:xfrm>
          <a:prstGeom prst="rect">
            <a:avLst/>
          </a:prstGeom>
          <a:noFill/>
          <a:ln w="9525">
            <a:noFill/>
            <a:miter lim="800000"/>
            <a:headEnd/>
            <a:tailEnd/>
          </a:ln>
          <a:effectLst/>
        </p:spPr>
        <p:txBody>
          <a:bodyPr vert="horz" wrap="square" lIns="93086" tIns="46544" rIns="93086" bIns="46544" numCol="1" anchor="t" anchorCtr="0" compatLnSpc="1">
            <a:prstTxWarp prst="textNoShape">
              <a:avLst/>
            </a:prstTxWarp>
          </a:bodyPr>
          <a:lstStyle>
            <a:lvl1pPr algn="r" defTabSz="931670" eaLnBrk="0" hangingPunct="0">
              <a:defRPr sz="1200">
                <a:latin typeface="Times" pitchFamily="-65" charset="0"/>
                <a:ea typeface="Arial" pitchFamily="-65" charset="0"/>
                <a:cs typeface="Arial" pitchFamily="-65"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3556" y="4414199"/>
            <a:ext cx="5143293" cy="4184971"/>
          </a:xfrm>
          <a:prstGeom prst="rect">
            <a:avLst/>
          </a:prstGeom>
          <a:noFill/>
          <a:ln w="9525">
            <a:noFill/>
            <a:miter lim="800000"/>
            <a:headEnd/>
            <a:tailEnd/>
          </a:ln>
          <a:effectLst/>
        </p:spPr>
        <p:txBody>
          <a:bodyPr vert="horz" wrap="square" lIns="93086" tIns="46544" rIns="93086" bIns="465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31581"/>
            <a:ext cx="3039219" cy="464820"/>
          </a:xfrm>
          <a:prstGeom prst="rect">
            <a:avLst/>
          </a:prstGeom>
          <a:noFill/>
          <a:ln w="9525">
            <a:noFill/>
            <a:miter lim="800000"/>
            <a:headEnd/>
            <a:tailEnd/>
          </a:ln>
          <a:effectLst/>
        </p:spPr>
        <p:txBody>
          <a:bodyPr vert="horz" wrap="square" lIns="93086" tIns="46544" rIns="93086" bIns="46544" numCol="1" anchor="b" anchorCtr="0" compatLnSpc="1">
            <a:prstTxWarp prst="textNoShape">
              <a:avLst/>
            </a:prstTxWarp>
          </a:bodyPr>
          <a:lstStyle>
            <a:lvl1pPr defTabSz="931670" eaLnBrk="0" hangingPunct="0">
              <a:defRPr sz="1200">
                <a:latin typeface="Times" pitchFamily="-65" charset="0"/>
                <a:ea typeface="Arial" pitchFamily="-65" charset="0"/>
                <a:cs typeface="Arial" pitchFamily="-65" charset="0"/>
              </a:defRPr>
            </a:lvl1pPr>
          </a:lstStyle>
          <a:p>
            <a:pPr>
              <a:defRPr/>
            </a:pPr>
            <a:endParaRPr lang="en-US"/>
          </a:p>
        </p:txBody>
      </p:sp>
      <p:sp>
        <p:nvSpPr>
          <p:cNvPr id="5127" name="Rectangle 7"/>
          <p:cNvSpPr>
            <a:spLocks noGrp="1" noChangeArrowheads="1"/>
          </p:cNvSpPr>
          <p:nvPr>
            <p:ph type="sldNum" sz="quarter" idx="5"/>
          </p:nvPr>
        </p:nvSpPr>
        <p:spPr bwMode="auto">
          <a:xfrm>
            <a:off x="3971182" y="8831581"/>
            <a:ext cx="3039218" cy="464820"/>
          </a:xfrm>
          <a:prstGeom prst="rect">
            <a:avLst/>
          </a:prstGeom>
          <a:noFill/>
          <a:ln w="9525">
            <a:noFill/>
            <a:miter lim="800000"/>
            <a:headEnd/>
            <a:tailEnd/>
          </a:ln>
          <a:effectLst/>
        </p:spPr>
        <p:txBody>
          <a:bodyPr vert="horz" wrap="square" lIns="93086" tIns="46544" rIns="93086" bIns="46544" numCol="1" anchor="b" anchorCtr="0" compatLnSpc="1">
            <a:prstTxWarp prst="textNoShape">
              <a:avLst/>
            </a:prstTxWarp>
          </a:bodyPr>
          <a:lstStyle>
            <a:lvl1pPr algn="r" defTabSz="931670" eaLnBrk="0" hangingPunct="0">
              <a:defRPr sz="1200">
                <a:latin typeface="Times" pitchFamily="-65" charset="0"/>
                <a:ea typeface="Arial" pitchFamily="-65" charset="0"/>
                <a:cs typeface="Arial" pitchFamily="-65" charset="0"/>
              </a:defRPr>
            </a:lvl1pPr>
          </a:lstStyle>
          <a:p>
            <a:pPr>
              <a:defRPr/>
            </a:pPr>
            <a:fld id="{932D4BEE-A75A-F043-A675-D2F5127E38E1}" type="slidenum">
              <a:rPr lang="en-US"/>
              <a:pPr>
                <a:defRPr/>
              </a:pPr>
              <a:t>‹#›</a:t>
            </a:fld>
            <a:endParaRPr lang="en-US"/>
          </a:p>
        </p:txBody>
      </p:sp>
    </p:spTree>
    <p:extLst>
      <p:ext uri="{BB962C8B-B14F-4D97-AF65-F5344CB8AC3E}">
        <p14:creationId xmlns:p14="http://schemas.microsoft.com/office/powerpoint/2010/main" xmlns="" val="39957886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a:t>
            </a:r>
            <a:r>
              <a:rPr lang="en-US" smtClean="0"/>
              <a:t>icons separated </a:t>
            </a:r>
            <a:r>
              <a:rPr lang="en-US" dirty="0" smtClean="0"/>
              <a:t>out. </a:t>
            </a:r>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Savings data came from the IDC study that</a:t>
            </a:r>
            <a:r>
              <a:rPr lang="en-US" baseline="0" dirty="0" smtClean="0"/>
              <a:t> VMware commissioned.</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32D4BEE-A75A-F043-A675-D2F5127E38E1}"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81000" y="330200"/>
            <a:ext cx="8382000"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381000" y="1095375"/>
            <a:ext cx="8382000" cy="352425"/>
          </a:xfrm>
        </p:spPr>
        <p:txBody>
          <a:bodyPr/>
          <a:lstStyle>
            <a:lvl1pPr>
              <a:defRPr sz="1800" b="0" i="1"/>
            </a:lvl1pPr>
          </a:lstStyle>
          <a:p>
            <a:r>
              <a:rPr lang="en-US" smtClean="0"/>
              <a:t>Click to edit Master subtitle style</a:t>
            </a:r>
            <a:endParaRPr lang="en-US"/>
          </a:p>
        </p:txBody>
      </p:sp>
      <p:sp>
        <p:nvSpPr>
          <p:cNvPr id="4" name="Rectangle 4"/>
          <p:cNvSpPr>
            <a:spLocks noGrp="1" noChangeArrowheads="1"/>
          </p:cNvSpPr>
          <p:nvPr>
            <p:ph type="dt" sz="quarter" idx="10"/>
          </p:nvPr>
        </p:nvSpPr>
        <p:spPr bwMode="auto">
          <a:xfrm>
            <a:off x="30480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a:defRPr/>
            </a:pPr>
            <a:endParaRPr lang="en-US" dirty="0"/>
          </a:p>
        </p:txBody>
      </p:sp>
      <p:sp>
        <p:nvSpPr>
          <p:cNvPr id="5" name="Rectangle 5"/>
          <p:cNvSpPr>
            <a:spLocks noChangeArrowheads="1"/>
          </p:cNvSpPr>
          <p:nvPr userDrawn="1"/>
        </p:nvSpPr>
        <p:spPr bwMode="auto">
          <a:xfrm>
            <a:off x="0" y="3505200"/>
            <a:ext cx="9144000" cy="3352800"/>
          </a:xfrm>
          <a:prstGeom prst="rect">
            <a:avLst/>
          </a:prstGeom>
          <a:noFill/>
          <a:ln w="12700">
            <a:noFill/>
            <a:miter lim="800000"/>
            <a:headEnd/>
            <a:tailEnd/>
          </a:ln>
          <a:effectLst/>
        </p:spPr>
        <p:txBody>
          <a:bodyPr wrap="none" anchor="ctr">
            <a:prstTxWarp prst="textNoShape">
              <a:avLst/>
            </a:prstTxWarp>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82880">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93192" y="330200"/>
            <a:ext cx="8446008"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smtClean="0"/>
              <a:t>Click to edit Master subtitle style</a:t>
            </a:r>
            <a:endParaRPr lang="en-US" dirty="0"/>
          </a:p>
        </p:txBody>
      </p:sp>
      <p:sp>
        <p:nvSpPr>
          <p:cNvPr id="5" name="TextBox 4"/>
          <p:cNvSpPr txBox="1"/>
          <p:nvPr userDrawn="1"/>
        </p:nvSpPr>
        <p:spPr bwMode="gray">
          <a:xfrm>
            <a:off x="6524625"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2009 VMware Inc. All rights reserved</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2336" y="784226"/>
            <a:ext cx="7704582"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361950" y="2210435"/>
            <a:ext cx="7592568" cy="3748405"/>
          </a:xfrm>
        </p:spPr>
        <p:txBody>
          <a:bodyPr/>
          <a:lstStyle>
            <a:lvl1pPr>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D79"/>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1CDC006-45AD-4728-8BC3-47B31471089A}" type="slidenum">
              <a:rPr lang="en-US"/>
              <a:pPr>
                <a:defRPr/>
              </a:pPr>
              <a:t>‹#›</a:t>
            </a:fld>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trips dir="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Clr>
                <a:schemeClr val="accent1">
                  <a:lumMod val="75000"/>
                </a:schemeClr>
              </a:buClr>
              <a:buFont typeface="Wingdings" pitchFamily="2" charset="2"/>
              <a:buChar cha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buClr>
                <a:schemeClr val="accent1">
                  <a:lumMod val="75000"/>
                </a:schemeClr>
              </a:buCl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transition>
    <p:strips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8952" y="784226"/>
            <a:ext cx="7630668" cy="1079626"/>
          </a:xfrm>
        </p:spPr>
        <p:txBody>
          <a:bodyPr anchor="b"/>
          <a:lstStyle>
            <a:lvl1pPr algn="l">
              <a:defRPr sz="3000">
                <a:solidFill>
                  <a:srgbClr val="003D79"/>
                </a:solidFill>
              </a:defRPr>
            </a:lvl1pPr>
          </a:lstStyle>
          <a:p>
            <a:r>
              <a:rPr lang="en-US" dirty="0" smtClean="0"/>
              <a:t>Agenda</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p:nvPicPr>
        <p:blipFill>
          <a:blip r:embed="rId2"/>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58952" y="2210435"/>
            <a:ext cx="7592568" cy="374840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48841"/>
            <a:ext cx="7254240" cy="2261234"/>
          </a:xfrm>
        </p:spPr>
        <p:txBody>
          <a:bodyPr/>
          <a:lstStyle>
            <a:lvl1pPr algn="ctr">
              <a:defRPr sz="3000">
                <a:solidFill>
                  <a:srgbClr val="003D79"/>
                </a:solidFill>
              </a:defRPr>
            </a:lvl1pPr>
          </a:lstStyle>
          <a:p>
            <a:r>
              <a:rPr lang="en-US"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931E2332-8FC0-49BF-B121-4F0001B3D065}" type="slidenum">
              <a:rPr lang="en-US"/>
              <a:pPr>
                <a:defRPr/>
              </a:pPr>
              <a:t>‹#›</a:t>
            </a:fld>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p>
        </p:txBody>
      </p:sp>
      <p:pic>
        <p:nvPicPr>
          <p:cNvPr id="6" name="Picture 2"/>
          <p:cNvPicPr>
            <a:picLocks noChangeAspect="1" noChangeArrowheads="1"/>
          </p:cNvPicPr>
          <p:nvPr/>
        </p:nvPicPr>
        <p:blipFill>
          <a:blip r:embed="rId2"/>
          <a:srcRect/>
          <a:stretch>
            <a:fillRect/>
          </a:stretch>
        </p:blipFill>
        <p:spPr bwMode="auto">
          <a:xfrm>
            <a:off x="139700" y="312279"/>
            <a:ext cx="8858250" cy="419241"/>
          </a:xfrm>
          <a:prstGeom prst="rect">
            <a:avLst/>
          </a:prstGeom>
          <a:noFill/>
          <a:ln w="9525">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784225"/>
            <a:ext cx="4114800" cy="5006975"/>
          </a:xfrm>
        </p:spPr>
        <p:txBody>
          <a:bodyPr/>
          <a:lstStyle>
            <a:lvl1pPr marL="0" indent="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784225"/>
            <a:ext cx="4114800" cy="5006975"/>
          </a:xfrm>
        </p:spPr>
        <p:txBody>
          <a:bodyPr/>
          <a:lstStyle>
            <a:lvl1pPr marL="0" indent="0">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pPr>
              <a:defRPr/>
            </a:pPr>
            <a:fld id="{FA32BE1A-557D-49D8-B03D-A3D9D357301E}" type="slidenum">
              <a:rPr lang="en-US"/>
              <a:pPr>
                <a:defRPr/>
              </a:pPr>
              <a:t>‹#›</a:t>
            </a:fld>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402336" y="330200"/>
            <a:ext cx="8436864" cy="533400"/>
          </a:xfrm>
        </p:spPr>
        <p:txBody>
          <a:bodyPr anchor="t"/>
          <a:lstStyle>
            <a:lvl1pPr>
              <a:defRPr sz="3000">
                <a:solidFill>
                  <a:srgbClr val="003D79"/>
                </a:solidFill>
              </a:defRPr>
            </a:lvl1pPr>
          </a:lstStyle>
          <a:p>
            <a:r>
              <a:rPr lang="en-US" smtClean="0"/>
              <a:t>Click to edit Master title style</a:t>
            </a:r>
            <a:endParaRPr lang="en-US" dirty="0"/>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smtClean="0"/>
              <a:t>Click to edit Master subtitle style</a:t>
            </a:r>
            <a:endParaRPr lang="en-US" dirty="0"/>
          </a:p>
        </p:txBody>
      </p:sp>
      <p:sp>
        <p:nvSpPr>
          <p:cNvPr id="5" name="TextBox 4"/>
          <p:cNvSpPr txBox="1"/>
          <p:nvPr/>
        </p:nvSpPr>
        <p:spPr bwMode="gray">
          <a:xfrm>
            <a:off x="6729169" y="6696045"/>
            <a:ext cx="2343150" cy="184666"/>
          </a:xfrm>
          <a:prstGeom prst="rect">
            <a:avLst/>
          </a:prstGeom>
          <a:noFill/>
        </p:spPr>
        <p:txBody>
          <a:bodyPr wrap="square" rtlCol="0">
            <a:spAutoFit/>
          </a:bodyPr>
          <a:lstStyle/>
          <a:p>
            <a:pPr algn="r"/>
            <a:r>
              <a:rPr lang="en-US" sz="600" dirty="0" smtClean="0">
                <a:solidFill>
                  <a:schemeClr val="bg2">
                    <a:lumMod val="75000"/>
                  </a:schemeClr>
                </a:solidFill>
              </a:rPr>
              <a:t>© 2009 VMware Inc. All rights reserved</a:t>
            </a:r>
          </a:p>
        </p:txBody>
      </p:sp>
      <p:sp>
        <p:nvSpPr>
          <p:cNvPr id="7" name="Rectangle 4"/>
          <p:cNvSpPr txBox="1">
            <a:spLocks noChangeArrowheads="1"/>
          </p:cNvSpPr>
          <p:nvPr/>
        </p:nvSpPr>
        <p:spPr bwMode="white">
          <a:xfrm>
            <a:off x="224584" y="6393782"/>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spcAft>
                <a:spcPct val="0"/>
              </a:spcAft>
              <a:defRPr sz="1200" b="1">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FFFFFF"/>
                </a:solidFill>
                <a:effectLst/>
                <a:uLnTx/>
                <a:uFillTx/>
                <a:latin typeface="Arial" charset="0"/>
                <a:ea typeface="ＭＳ Ｐゴシック" pitchFamily="34" charset="-128"/>
                <a:cs typeface="+mn-cs"/>
              </a:rPr>
              <a:t>Confidential</a:t>
            </a:r>
            <a:endParaRPr kumimoji="0" lang="en-US" sz="1200" b="1"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6" name="Rectangle 5"/>
          <p:cNvSpPr>
            <a:spLocks noChangeArrowheads="1"/>
          </p:cNvSpPr>
          <p:nvPr userDrawn="1"/>
        </p:nvSpPr>
        <p:spPr bwMode="auto">
          <a:xfrm>
            <a:off x="0" y="3505200"/>
            <a:ext cx="9144000" cy="3352800"/>
          </a:xfrm>
          <a:prstGeom prst="rect">
            <a:avLst/>
          </a:prstGeom>
          <a:noFill/>
          <a:ln w="12700">
            <a:noFill/>
            <a:miter lim="800000"/>
            <a:headEnd/>
            <a:tailEnd/>
          </a:ln>
          <a:effectLst/>
        </p:spPr>
        <p:txBody>
          <a:bodyPr wrap="none" anchor="ctr">
            <a:prstTxWarp prst="textNoShape">
              <a:avLst/>
            </a:prstTxWarp>
          </a:bodyPr>
          <a:lstStyle/>
          <a:p>
            <a:pPr>
              <a:defRPr/>
            </a:pPr>
            <a:endParaRPr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dirty="0"/>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71450"/>
            <a:ext cx="8382000"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81000"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0" name="Rectangle 4"/>
          <p:cNvSpPr>
            <a:spLocks noGrp="1" noChangeArrowheads="1"/>
          </p:cNvSpPr>
          <p:nvPr>
            <p:ph type="sldNum" sz="quarter" idx="4"/>
          </p:nvPr>
        </p:nvSpPr>
        <p:spPr bwMode="auto">
          <a:xfrm>
            <a:off x="368300"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a:pPr>
                <a:defRPr/>
              </a:pPr>
              <a:t>‹#›</a:t>
            </a:fld>
            <a:endParaRPr lang="en-US" dirty="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a:p>
        </p:txBody>
      </p:sp>
      <p:sp>
        <p:nvSpPr>
          <p:cNvPr id="70665" name="Rectangle 9"/>
          <p:cNvSpPr>
            <a:spLocks noGrp="1" noChangeArrowheads="1"/>
          </p:cNvSpPr>
          <p:nvPr>
            <p:ph type="ftr" sz="quarter" idx="3"/>
          </p:nvPr>
        </p:nvSpPr>
        <p:spPr bwMode="auto">
          <a:xfrm>
            <a:off x="381000"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p>
        </p:txBody>
      </p:sp>
      <p:sp>
        <p:nvSpPr>
          <p:cNvPr id="9" name="TextBox 8"/>
          <p:cNvSpPr txBox="1"/>
          <p:nvPr userDrawn="1"/>
        </p:nvSpPr>
        <p:spPr>
          <a:xfrm>
            <a:off x="914400" y="6400800"/>
            <a:ext cx="7315200" cy="246221"/>
          </a:xfrm>
          <a:prstGeom prst="rect">
            <a:avLst/>
          </a:prstGeom>
          <a:noFill/>
        </p:spPr>
        <p:txBody>
          <a:bodyPr>
            <a:spAutoFit/>
          </a:bodyPr>
          <a:lstStyle/>
          <a:p>
            <a:pPr>
              <a:defRPr/>
            </a:pPr>
            <a:r>
              <a:rPr lang="en-US" sz="1000" dirty="0" smtClean="0">
                <a:solidFill>
                  <a:schemeClr val="tx1"/>
                </a:solidFill>
                <a:latin typeface="Arial" pitchFamily="-107" charset="0"/>
                <a:ea typeface="Arial" pitchFamily="-107" charset="0"/>
                <a:cs typeface="Arial" pitchFamily="-107" charset="0"/>
              </a:rPr>
              <a:t>DO </a:t>
            </a:r>
            <a:r>
              <a:rPr lang="en-US" sz="1000" dirty="0">
                <a:solidFill>
                  <a:schemeClr val="tx1"/>
                </a:solidFill>
                <a:latin typeface="Arial" pitchFamily="-107" charset="0"/>
                <a:ea typeface="Arial" pitchFamily="-107" charset="0"/>
                <a:cs typeface="Arial" pitchFamily="-107" charset="0"/>
              </a:rPr>
              <a:t>NOT DISTRIBUTE TO ANY PERSONS OUTSIDE OF VMWARE, INC.</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Lst>
  <p:transition>
    <p:strips dir="rd"/>
  </p:transition>
  <p:timing>
    <p:tnLst>
      <p:par>
        <p:cTn id="1" dur="indefinite" restart="never" nodeType="tmRoot"/>
      </p:par>
    </p:tnLst>
  </p:timing>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342900" indent="-342900" algn="l" rtl="0" eaLnBrk="1" fontAlgn="base" hangingPunct="1">
        <a:lnSpc>
          <a:spcPts val="2400"/>
        </a:lnSpc>
        <a:spcBef>
          <a:spcPts val="1000"/>
        </a:spcBef>
        <a:spcAft>
          <a:spcPct val="0"/>
        </a:spcAft>
        <a:defRPr sz="2000" b="1">
          <a:solidFill>
            <a:srgbClr val="333333"/>
          </a:solidFill>
          <a:latin typeface="+mn-lt"/>
          <a:ea typeface="+mn-ea"/>
          <a:cs typeface="+mn-cs"/>
        </a:defRPr>
      </a:lvl1pPr>
      <a:lvl2pPr marL="285750" indent="-171450" algn="l" rtl="0" eaLnBrk="1" fontAlgn="base" hangingPunct="1">
        <a:lnSpc>
          <a:spcPts val="2200"/>
        </a:lnSpc>
        <a:spcBef>
          <a:spcPts val="800"/>
        </a:spcBef>
        <a:spcAft>
          <a:spcPct val="0"/>
        </a:spcAft>
        <a:buClr>
          <a:srgbClr val="246978"/>
        </a:buClr>
        <a:buSzPct val="110000"/>
        <a:buFont typeface="Times" pitchFamily="18" charset="0"/>
        <a:buChar char="•"/>
        <a:defRPr>
          <a:solidFill>
            <a:srgbClr val="333333"/>
          </a:solidFill>
          <a:latin typeface="+mn-lt"/>
          <a:ea typeface="+mn-ea"/>
        </a:defRPr>
      </a:lvl2pPr>
      <a:lvl3pPr marL="571500" indent="-171450" algn="l" rtl="0" eaLnBrk="1" fontAlgn="base" hangingPunct="1">
        <a:lnSpc>
          <a:spcPts val="2000"/>
        </a:lnSpc>
        <a:spcBef>
          <a:spcPts val="600"/>
        </a:spcBef>
        <a:spcAft>
          <a:spcPct val="0"/>
        </a:spcAft>
        <a:buClr>
          <a:srgbClr val="246978"/>
        </a:buClr>
        <a:buFont typeface="Wingdings" pitchFamily="2" charset="2"/>
        <a:buChar char="§"/>
        <a:defRPr sz="1600">
          <a:solidFill>
            <a:srgbClr val="333333"/>
          </a:solidFill>
          <a:latin typeface="+mn-lt"/>
          <a:ea typeface="+mn-ea"/>
        </a:defRPr>
      </a:lvl3pPr>
      <a:lvl4pPr marL="857250" indent="-171450" algn="l" rtl="0" eaLnBrk="1" fontAlgn="base" hangingPunct="1">
        <a:lnSpc>
          <a:spcPts val="2000"/>
        </a:lnSpc>
        <a:spcBef>
          <a:spcPts val="600"/>
        </a:spcBef>
        <a:spcAft>
          <a:spcPct val="0"/>
        </a:spcAft>
        <a:buClr>
          <a:srgbClr val="246978"/>
        </a:buClr>
        <a:buFont typeface="Arial" charset="0"/>
        <a:buChar char="­"/>
        <a:defRPr sz="1600">
          <a:solidFill>
            <a:srgbClr val="333333"/>
          </a:solidFill>
          <a:latin typeface="+mn-lt"/>
          <a:ea typeface="+mn-ea"/>
        </a:defRPr>
      </a:lvl4pPr>
      <a:lvl5pPr marL="1143000" indent="-171450" algn="l" rtl="0" eaLnBrk="1" fontAlgn="base" hangingPunct="1">
        <a:lnSpc>
          <a:spcPts val="2000"/>
        </a:lnSpc>
        <a:spcBef>
          <a:spcPts val="600"/>
        </a:spcBef>
        <a:spcAft>
          <a:spcPct val="0"/>
        </a:spcAft>
        <a:buClr>
          <a:srgbClr val="246978"/>
        </a:buClr>
        <a:buFont typeface="Arial"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p>
        </p:txBody>
      </p:sp>
      <p:sp>
        <p:nvSpPr>
          <p:cNvPr id="11" name="Rectangle 4"/>
          <p:cNvSpPr txBox="1">
            <a:spLocks noChangeArrowheads="1"/>
          </p:cNvSpPr>
          <p:nvPr/>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
        <p:nvSpPr>
          <p:cNvPr id="13" name="Date Placeholder 8"/>
          <p:cNvSpPr txBox="1">
            <a:spLocks/>
          </p:cNvSpPr>
          <p:nvPr/>
        </p:nvSpPr>
        <p:spPr bwMode="white">
          <a:xfrm>
            <a:off x="2971800" y="6325268"/>
            <a:ext cx="3200400" cy="365125"/>
          </a:xfrm>
          <a:prstGeom prst="rect">
            <a:avLst/>
          </a:prstGeom>
        </p:spPr>
        <p:txBody>
          <a:bodyPr vert="horz" lIns="91440" tIns="45720" rIns="91440" bIns="45720" rtlCol="0" anchor="ctr"/>
          <a:lstStyle>
            <a:lvl1pPr marL="0" marR="0" indent="0" algn="ctr" defTabSz="914400" rtl="0" eaLnBrk="1" fontAlgn="base" latinLnBrk="0" hangingPunct="1">
              <a:lnSpc>
                <a:spcPct val="100000"/>
              </a:lnSpc>
              <a:spcBef>
                <a:spcPct val="0"/>
              </a:spcBef>
              <a:spcAft>
                <a:spcPct val="0"/>
              </a:spcAft>
              <a:buClrTx/>
              <a:buSzTx/>
              <a:buFontTx/>
              <a:buNone/>
              <a:tabLst/>
              <a:defRPr lang="en-US" sz="1000" kern="1200" smtClean="0">
                <a:solidFill>
                  <a:srgbClr val="FFFFFF"/>
                </a:solidFill>
                <a:latin typeface="+mn-lt"/>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FFFFFF"/>
                </a:solidFill>
                <a:effectLst/>
                <a:uLnTx/>
                <a:uFillTx/>
                <a:latin typeface="+mn-lt"/>
                <a:ea typeface="+mn-ea"/>
                <a:cs typeface="+mn-cs"/>
              </a:rPr>
              <a:t>Confidential</a:t>
            </a:r>
            <a:endParaRPr kumimoji="0" lang="en-US" sz="1000" b="0" i="0" u="none" strike="noStrike" kern="1200" cap="none" spc="0" normalizeH="0" baseline="0" noProof="0" dirty="0">
              <a:ln>
                <a:noFill/>
              </a:ln>
              <a:solidFill>
                <a:srgbClr val="FFFFFF"/>
              </a:solidFill>
              <a:effectLst/>
              <a:uLnTx/>
              <a:uFillTx/>
              <a:latin typeface="+mn-lt"/>
              <a:ea typeface="+mn-ea"/>
              <a:cs typeface="+mn-cs"/>
            </a:endParaRPr>
          </a:p>
        </p:txBody>
      </p:sp>
      <p:sp>
        <p:nvSpPr>
          <p:cNvPr id="9" name="TextBox 8"/>
          <p:cNvSpPr txBox="1"/>
          <p:nvPr userDrawn="1"/>
        </p:nvSpPr>
        <p:spPr>
          <a:xfrm>
            <a:off x="914400" y="6400800"/>
            <a:ext cx="7315200" cy="246221"/>
          </a:xfrm>
          <a:prstGeom prst="rect">
            <a:avLst/>
          </a:prstGeom>
          <a:noFill/>
        </p:spPr>
        <p:txBody>
          <a:bodyPr>
            <a:spAutoFit/>
          </a:bodyPr>
          <a:lstStyle/>
          <a:p>
            <a:pPr>
              <a:defRPr/>
            </a:pPr>
            <a:r>
              <a:rPr lang="en-US" sz="1000" dirty="0" smtClean="0">
                <a:solidFill>
                  <a:schemeClr val="tx1"/>
                </a:solidFill>
                <a:latin typeface="Arial" pitchFamily="-107" charset="0"/>
                <a:ea typeface="Arial" pitchFamily="-107" charset="0"/>
                <a:cs typeface="Arial" pitchFamily="-107" charset="0"/>
              </a:rPr>
              <a:t>DO </a:t>
            </a:r>
            <a:r>
              <a:rPr lang="en-US" sz="1000" dirty="0">
                <a:solidFill>
                  <a:schemeClr val="tx1"/>
                </a:solidFill>
                <a:latin typeface="Arial" pitchFamily="-107" charset="0"/>
                <a:ea typeface="Arial" pitchFamily="-107" charset="0"/>
                <a:cs typeface="Arial" pitchFamily="-107" charset="0"/>
              </a:rPr>
              <a:t>NOT DISTRIBUTE TO ANY PERSONS OUTSIDE OF VMWARE, INC.</a:t>
            </a:r>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Lst>
  <p:transition>
    <p:fade/>
  </p:transition>
  <p:timing>
    <p:tnLst>
      <p:par>
        <p:cTn id="1" dur="indefinite" restart="never" nodeType="tmRoot"/>
      </p:par>
    </p:tnLst>
  </p:timing>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1" fontAlgn="base" hangingPunct="1">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904" y="171450"/>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p>
        </p:txBody>
      </p:sp>
      <p:sp>
        <p:nvSpPr>
          <p:cNvPr id="11" name="Rectangle 4"/>
          <p:cNvSpPr txBox="1">
            <a:spLocks noChangeArrowheads="1"/>
          </p:cNvSpPr>
          <p:nvPr/>
        </p:nvSpPr>
        <p:spPr bwMode="white">
          <a:xfrm>
            <a:off x="454025" y="6446520"/>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0A03F51-2955-4EA9-BE4E-42B6F90C747F}" type="slidenum">
              <a:rPr kumimoji="0" lang="en-US" sz="1000" b="0" i="0" u="none" strike="noStrike" kern="1200" cap="none" spc="0" normalizeH="0" baseline="0" noProof="0" smtClean="0">
                <a:ln>
                  <a:noFill/>
                </a:ln>
                <a:solidFill>
                  <a:srgbClr val="FFFFFF"/>
                </a:solidFill>
                <a:effectLst/>
                <a:uLnTx/>
                <a:uFillTx/>
                <a:latin typeface="Arial" charset="0"/>
                <a:ea typeface="ＭＳ Ｐゴシック"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rgbClr val="FFFFFF"/>
              </a:solidFill>
              <a:effectLst/>
              <a:uLnTx/>
              <a:uFillTx/>
              <a:latin typeface="Arial" charset="0"/>
              <a:ea typeface="ＭＳ Ｐゴシック" pitchFamily="34" charset="-128"/>
              <a:cs typeface="+mn-cs"/>
            </a:endParaRPr>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Lst>
  <p:transition>
    <p:fade/>
  </p:transition>
  <p:timing>
    <p:tnLst>
      <p:par>
        <p:cTn id="1" dur="indefinite" restart="never" nodeType="tmRoot"/>
      </p:par>
    </p:tnLst>
  </p:timing>
  <p:hf hdr="0" ftr="0"/>
  <p:txStyles>
    <p:titleStyle>
      <a:lvl1pPr algn="l" rtl="0" eaLnBrk="1" fontAlgn="base" hangingPunct="1">
        <a:spcBef>
          <a:spcPct val="0"/>
        </a:spcBef>
        <a:spcAft>
          <a:spcPct val="0"/>
        </a:spcAft>
        <a:defRPr sz="2200" b="1">
          <a:solidFill>
            <a:srgbClr val="003D79"/>
          </a:solidFill>
          <a:latin typeface="+mj-lt"/>
          <a:ea typeface="+mj-ea"/>
          <a:cs typeface="+mj-cs"/>
        </a:defRPr>
      </a:lvl1pPr>
      <a:lvl2pPr algn="l" rtl="0" eaLnBrk="1" fontAlgn="base" hangingPunct="1">
        <a:spcBef>
          <a:spcPct val="0"/>
        </a:spcBef>
        <a:spcAft>
          <a:spcPct val="0"/>
        </a:spcAft>
        <a:defRPr sz="2200" b="1">
          <a:solidFill>
            <a:srgbClr val="333333"/>
          </a:solidFill>
          <a:latin typeface="Arial" charset="0"/>
          <a:ea typeface="ＭＳ Ｐゴシック" pitchFamily="34" charset="-128"/>
        </a:defRPr>
      </a:lvl2pPr>
      <a:lvl3pPr algn="l" rtl="0" eaLnBrk="1" fontAlgn="base" hangingPunct="1">
        <a:spcBef>
          <a:spcPct val="0"/>
        </a:spcBef>
        <a:spcAft>
          <a:spcPct val="0"/>
        </a:spcAft>
        <a:defRPr sz="2200" b="1">
          <a:solidFill>
            <a:srgbClr val="333333"/>
          </a:solidFill>
          <a:latin typeface="Arial" charset="0"/>
          <a:ea typeface="ＭＳ Ｐゴシック" pitchFamily="34" charset="-128"/>
        </a:defRPr>
      </a:lvl3pPr>
      <a:lvl4pPr algn="l" rtl="0" eaLnBrk="1" fontAlgn="base" hangingPunct="1">
        <a:spcBef>
          <a:spcPct val="0"/>
        </a:spcBef>
        <a:spcAft>
          <a:spcPct val="0"/>
        </a:spcAft>
        <a:defRPr sz="2200" b="1">
          <a:solidFill>
            <a:srgbClr val="333333"/>
          </a:solidFill>
          <a:latin typeface="Arial" charset="0"/>
          <a:ea typeface="ＭＳ Ｐゴシック" pitchFamily="34" charset="-128"/>
        </a:defRPr>
      </a:lvl4pPr>
      <a:lvl5pPr algn="l" rtl="0" eaLnBrk="1" fontAlgn="base" hangingPunct="1">
        <a:spcBef>
          <a:spcPct val="0"/>
        </a:spcBef>
        <a:spcAft>
          <a:spcPct val="0"/>
        </a:spcAft>
        <a:defRPr sz="2200" b="1">
          <a:solidFill>
            <a:srgbClr val="333333"/>
          </a:solidFill>
          <a:latin typeface="Arial" charset="0"/>
          <a:ea typeface="ＭＳ Ｐゴシック" pitchFamily="34" charset="-128"/>
        </a:defRPr>
      </a:lvl5pPr>
      <a:lvl6pPr marL="457200" algn="l" rtl="0" eaLnBrk="1" fontAlgn="base" hangingPunct="1">
        <a:spcBef>
          <a:spcPct val="0"/>
        </a:spcBef>
        <a:spcAft>
          <a:spcPct val="0"/>
        </a:spcAft>
        <a:defRPr sz="2200" b="1">
          <a:solidFill>
            <a:schemeClr val="tx2"/>
          </a:solidFill>
          <a:latin typeface="Arial" charset="0"/>
          <a:ea typeface="ＭＳ Ｐゴシック" pitchFamily="34" charset="-128"/>
        </a:defRPr>
      </a:lvl6pPr>
      <a:lvl7pPr marL="914400" algn="l" rtl="0" eaLnBrk="1" fontAlgn="base" hangingPunct="1">
        <a:spcBef>
          <a:spcPct val="0"/>
        </a:spcBef>
        <a:spcAft>
          <a:spcPct val="0"/>
        </a:spcAft>
        <a:defRPr sz="2200" b="1">
          <a:solidFill>
            <a:schemeClr val="tx2"/>
          </a:solidFill>
          <a:latin typeface="Arial" charset="0"/>
          <a:ea typeface="ＭＳ Ｐゴシック" pitchFamily="34" charset="-128"/>
        </a:defRPr>
      </a:lvl7pPr>
      <a:lvl8pPr marL="1371600" algn="l" rtl="0" eaLnBrk="1" fontAlgn="base" hangingPunct="1">
        <a:spcBef>
          <a:spcPct val="0"/>
        </a:spcBef>
        <a:spcAft>
          <a:spcPct val="0"/>
        </a:spcAft>
        <a:defRPr sz="2200" b="1">
          <a:solidFill>
            <a:schemeClr val="tx2"/>
          </a:solidFill>
          <a:latin typeface="Arial" charset="0"/>
          <a:ea typeface="ＭＳ Ｐゴシック" pitchFamily="34" charset="-128"/>
        </a:defRPr>
      </a:lvl8pPr>
      <a:lvl9pPr marL="1828800" algn="l" rtl="0" eaLnBrk="1" fontAlgn="base" hangingPunct="1">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1" fontAlgn="base" hangingPunct="1">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1" fontAlgn="base" hangingPunct="1">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1" fontAlgn="base" hangingPunct="1">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eaLnBrk="1" fontAlgn="base" hangingPunct="1">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gemassmer@vmware.com" TargetMode="External"/><Relationship Id="rId2" Type="http://schemas.openxmlformats.org/officeDocument/2006/relationships/hyperlink" Target="http://www.vmware.com/go/patents"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png"/><Relationship Id="rId18" Type="http://schemas.openxmlformats.org/officeDocument/2006/relationships/image" Target="../media/image6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7.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7.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5" Type="http://schemas.openxmlformats.org/officeDocument/2006/relationships/image" Target="../media/image65.png"/><Relationship Id="rId10" Type="http://schemas.openxmlformats.org/officeDocument/2006/relationships/image" Target="../media/image60.png"/><Relationship Id="rId19" Type="http://schemas.openxmlformats.org/officeDocument/2006/relationships/image" Target="../media/image69.png"/><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image" Target="../media/image64.png"/></Relationships>
</file>

<file path=ppt/slides/_rels/slide11.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image" Target="../media/image81.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80.png"/><Relationship Id="rId2" Type="http://schemas.openxmlformats.org/officeDocument/2006/relationships/notesSlide" Target="../notesSlides/notesSlide8.xml"/><Relationship Id="rId16" Type="http://schemas.openxmlformats.org/officeDocument/2006/relationships/image" Target="../media/image84.png"/><Relationship Id="rId1" Type="http://schemas.openxmlformats.org/officeDocument/2006/relationships/slideLayout" Target="../slideLayouts/slideLayout17.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s>
</file>

<file path=ppt/slides/_rels/slide12.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9.xml"/><Relationship Id="rId16" Type="http://schemas.openxmlformats.org/officeDocument/2006/relationships/image" Target="../media/image98.png"/><Relationship Id="rId1" Type="http://schemas.openxmlformats.org/officeDocument/2006/relationships/slideLayout" Target="../slideLayouts/slideLayout17.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1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7.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1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105.png"/><Relationship Id="rId4" Type="http://schemas.openxmlformats.org/officeDocument/2006/relationships/image" Target="../media/image104.png"/></Relationships>
</file>

<file path=ppt/slides/_rels/slide1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16.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 Type="http://schemas.openxmlformats.org/officeDocument/2006/relationships/image" Target="../media/image110.png"/><Relationship Id="rId16" Type="http://schemas.openxmlformats.org/officeDocument/2006/relationships/image" Target="../media/image124.png"/><Relationship Id="rId1" Type="http://schemas.openxmlformats.org/officeDocument/2006/relationships/slideLayout" Target="../slideLayouts/slideLayout17.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10" Type="http://schemas.openxmlformats.org/officeDocument/2006/relationships/image" Target="../media/image118.png"/><Relationship Id="rId19" Type="http://schemas.openxmlformats.org/officeDocument/2006/relationships/image" Target="../media/image127.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s>
</file>

<file path=ppt/slides/_rels/slide17.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17.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18.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9.png"/><Relationship Id="rId7" Type="http://schemas.openxmlformats.org/officeDocument/2006/relationships/image" Target="../media/image143.png"/><Relationship Id="rId2" Type="http://schemas.openxmlformats.org/officeDocument/2006/relationships/image" Target="../media/image138.png"/><Relationship Id="rId1" Type="http://schemas.openxmlformats.org/officeDocument/2006/relationships/slideLayout" Target="../slideLayouts/slideLayout17.xml"/><Relationship Id="rId6" Type="http://schemas.openxmlformats.org/officeDocument/2006/relationships/image" Target="../media/image142.png"/><Relationship Id="rId5" Type="http://schemas.openxmlformats.org/officeDocument/2006/relationships/image" Target="../media/image141.png"/><Relationship Id="rId4" Type="http://schemas.openxmlformats.org/officeDocument/2006/relationships/image" Target="../media/image140.png"/><Relationship Id="rId9" Type="http://schemas.openxmlformats.org/officeDocument/2006/relationships/image" Target="../media/image145.png"/></Relationships>
</file>

<file path=ppt/slides/_rels/slide19.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47.png"/><Relationship Id="rId7" Type="http://schemas.openxmlformats.org/officeDocument/2006/relationships/image" Target="../media/image151.png"/><Relationship Id="rId2" Type="http://schemas.openxmlformats.org/officeDocument/2006/relationships/image" Target="../media/image146.png"/><Relationship Id="rId1" Type="http://schemas.openxmlformats.org/officeDocument/2006/relationships/slideLayout" Target="../slideLayouts/slideLayout17.xml"/><Relationship Id="rId6" Type="http://schemas.openxmlformats.org/officeDocument/2006/relationships/image" Target="../media/image150.png"/><Relationship Id="rId11" Type="http://schemas.openxmlformats.org/officeDocument/2006/relationships/image" Target="../media/image155.png"/><Relationship Id="rId5" Type="http://schemas.openxmlformats.org/officeDocument/2006/relationships/image" Target="../media/image149.png"/><Relationship Id="rId10" Type="http://schemas.openxmlformats.org/officeDocument/2006/relationships/image" Target="../media/image154.png"/><Relationship Id="rId4" Type="http://schemas.openxmlformats.org/officeDocument/2006/relationships/image" Target="../media/image148.png"/><Relationship Id="rId9" Type="http://schemas.openxmlformats.org/officeDocument/2006/relationships/image" Target="../media/image15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image" Target="../media/image162.png"/><Relationship Id="rId13" Type="http://schemas.openxmlformats.org/officeDocument/2006/relationships/image" Target="../media/image167.png"/><Relationship Id="rId3" Type="http://schemas.openxmlformats.org/officeDocument/2006/relationships/image" Target="../media/image157.png"/><Relationship Id="rId7" Type="http://schemas.openxmlformats.org/officeDocument/2006/relationships/image" Target="../media/image161.png"/><Relationship Id="rId12" Type="http://schemas.openxmlformats.org/officeDocument/2006/relationships/image" Target="../media/image166.png"/><Relationship Id="rId2" Type="http://schemas.openxmlformats.org/officeDocument/2006/relationships/image" Target="../media/image156.png"/><Relationship Id="rId1" Type="http://schemas.openxmlformats.org/officeDocument/2006/relationships/slideLayout" Target="../slideLayouts/slideLayout17.xml"/><Relationship Id="rId6" Type="http://schemas.openxmlformats.org/officeDocument/2006/relationships/image" Target="../media/image160.png"/><Relationship Id="rId11" Type="http://schemas.openxmlformats.org/officeDocument/2006/relationships/image" Target="../media/image165.png"/><Relationship Id="rId5" Type="http://schemas.openxmlformats.org/officeDocument/2006/relationships/image" Target="../media/image159.png"/><Relationship Id="rId10" Type="http://schemas.openxmlformats.org/officeDocument/2006/relationships/image" Target="../media/image164.png"/><Relationship Id="rId4" Type="http://schemas.openxmlformats.org/officeDocument/2006/relationships/image" Target="../media/image158.png"/><Relationship Id="rId9" Type="http://schemas.openxmlformats.org/officeDocument/2006/relationships/image" Target="../media/image163.png"/><Relationship Id="rId14" Type="http://schemas.openxmlformats.org/officeDocument/2006/relationships/image" Target="../media/image168.png"/></Relationships>
</file>

<file path=ppt/slides/_rels/slide2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169.png"/><Relationship Id="rId5" Type="http://schemas.openxmlformats.org/officeDocument/2006/relationships/image" Target="../media/image108.png"/><Relationship Id="rId4" Type="http://schemas.openxmlformats.org/officeDocument/2006/relationships/image" Target="../media/image107.png"/></Relationships>
</file>

<file path=ppt/slides/_rels/slide22.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70.png"/><Relationship Id="rId1" Type="http://schemas.openxmlformats.org/officeDocument/2006/relationships/slideLayout" Target="../slideLayouts/slideLayout17.xml"/><Relationship Id="rId4" Type="http://schemas.openxmlformats.org/officeDocument/2006/relationships/image" Target="../media/image137.png"/></Relationships>
</file>

<file path=ppt/slides/_rels/slide23.xml.rels><?xml version="1.0" encoding="UTF-8" standalone="yes"?>
<Relationships xmlns="http://schemas.openxmlformats.org/package/2006/relationships"><Relationship Id="rId8" Type="http://schemas.openxmlformats.org/officeDocument/2006/relationships/image" Target="../media/image177.png"/><Relationship Id="rId3" Type="http://schemas.openxmlformats.org/officeDocument/2006/relationships/image" Target="../media/image172.png"/><Relationship Id="rId7" Type="http://schemas.openxmlformats.org/officeDocument/2006/relationships/image" Target="../media/image176.png"/><Relationship Id="rId2" Type="http://schemas.openxmlformats.org/officeDocument/2006/relationships/image" Target="../media/image171.png"/><Relationship Id="rId1" Type="http://schemas.openxmlformats.org/officeDocument/2006/relationships/slideLayout" Target="../slideLayouts/slideLayout17.xml"/><Relationship Id="rId6" Type="http://schemas.openxmlformats.org/officeDocument/2006/relationships/image" Target="../media/image175.png"/><Relationship Id="rId5" Type="http://schemas.openxmlformats.org/officeDocument/2006/relationships/image" Target="../media/image174.png"/><Relationship Id="rId4" Type="http://schemas.openxmlformats.org/officeDocument/2006/relationships/image" Target="../media/image173.png"/></Relationships>
</file>

<file path=ppt/slides/_rels/slide24.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79.png"/><Relationship Id="rId7" Type="http://schemas.openxmlformats.org/officeDocument/2006/relationships/image" Target="../media/image183.png"/><Relationship Id="rId2" Type="http://schemas.openxmlformats.org/officeDocument/2006/relationships/image" Target="../media/image178.png"/><Relationship Id="rId1" Type="http://schemas.openxmlformats.org/officeDocument/2006/relationships/slideLayout" Target="../slideLayouts/slideLayout17.xml"/><Relationship Id="rId6" Type="http://schemas.openxmlformats.org/officeDocument/2006/relationships/image" Target="../media/image182.png"/><Relationship Id="rId5" Type="http://schemas.openxmlformats.org/officeDocument/2006/relationships/image" Target="../media/image181.png"/><Relationship Id="rId4" Type="http://schemas.openxmlformats.org/officeDocument/2006/relationships/image" Target="../media/image180.png"/></Relationships>
</file>

<file path=ppt/slides/_rels/slide25.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17.xml"/><Relationship Id="rId5" Type="http://schemas.openxmlformats.org/officeDocument/2006/relationships/image" Target="../media/image188.png"/><Relationship Id="rId4" Type="http://schemas.openxmlformats.org/officeDocument/2006/relationships/image" Target="../media/image187.png"/></Relationships>
</file>

<file path=ppt/slides/_rels/slide26.xml.rels><?xml version="1.0" encoding="UTF-8" standalone="yes"?>
<Relationships xmlns="http://schemas.openxmlformats.org/package/2006/relationships"><Relationship Id="rId8" Type="http://schemas.openxmlformats.org/officeDocument/2006/relationships/image" Target="../media/image194.png"/><Relationship Id="rId13" Type="http://schemas.openxmlformats.org/officeDocument/2006/relationships/image" Target="../media/image199.png"/><Relationship Id="rId18" Type="http://schemas.openxmlformats.org/officeDocument/2006/relationships/image" Target="../media/image204.png"/><Relationship Id="rId26" Type="http://schemas.openxmlformats.org/officeDocument/2006/relationships/image" Target="../media/image212.png"/><Relationship Id="rId3" Type="http://schemas.openxmlformats.org/officeDocument/2006/relationships/image" Target="../media/image189.png"/><Relationship Id="rId21" Type="http://schemas.openxmlformats.org/officeDocument/2006/relationships/image" Target="../media/image207.png"/><Relationship Id="rId7" Type="http://schemas.openxmlformats.org/officeDocument/2006/relationships/image" Target="../media/image193.png"/><Relationship Id="rId12" Type="http://schemas.openxmlformats.org/officeDocument/2006/relationships/image" Target="../media/image198.png"/><Relationship Id="rId17" Type="http://schemas.openxmlformats.org/officeDocument/2006/relationships/image" Target="../media/image203.png"/><Relationship Id="rId25" Type="http://schemas.openxmlformats.org/officeDocument/2006/relationships/image" Target="../media/image211.png"/><Relationship Id="rId2" Type="http://schemas.openxmlformats.org/officeDocument/2006/relationships/notesSlide" Target="../notesSlides/notesSlide13.xml"/><Relationship Id="rId16" Type="http://schemas.openxmlformats.org/officeDocument/2006/relationships/image" Target="../media/image202.png"/><Relationship Id="rId20" Type="http://schemas.openxmlformats.org/officeDocument/2006/relationships/image" Target="../media/image206.png"/><Relationship Id="rId29" Type="http://schemas.openxmlformats.org/officeDocument/2006/relationships/image" Target="../media/image215.png"/><Relationship Id="rId1" Type="http://schemas.openxmlformats.org/officeDocument/2006/relationships/slideLayout" Target="../slideLayouts/slideLayout17.xml"/><Relationship Id="rId6" Type="http://schemas.openxmlformats.org/officeDocument/2006/relationships/image" Target="../media/image192.png"/><Relationship Id="rId11" Type="http://schemas.openxmlformats.org/officeDocument/2006/relationships/image" Target="../media/image197.png"/><Relationship Id="rId24" Type="http://schemas.openxmlformats.org/officeDocument/2006/relationships/image" Target="../media/image210.png"/><Relationship Id="rId5" Type="http://schemas.openxmlformats.org/officeDocument/2006/relationships/image" Target="../media/image191.png"/><Relationship Id="rId15" Type="http://schemas.openxmlformats.org/officeDocument/2006/relationships/image" Target="../media/image201.png"/><Relationship Id="rId23" Type="http://schemas.openxmlformats.org/officeDocument/2006/relationships/image" Target="../media/image209.png"/><Relationship Id="rId28" Type="http://schemas.openxmlformats.org/officeDocument/2006/relationships/image" Target="../media/image214.png"/><Relationship Id="rId10" Type="http://schemas.openxmlformats.org/officeDocument/2006/relationships/image" Target="../media/image196.png"/><Relationship Id="rId19" Type="http://schemas.openxmlformats.org/officeDocument/2006/relationships/image" Target="../media/image205.png"/><Relationship Id="rId4" Type="http://schemas.openxmlformats.org/officeDocument/2006/relationships/image" Target="../media/image190.png"/><Relationship Id="rId9" Type="http://schemas.openxmlformats.org/officeDocument/2006/relationships/image" Target="../media/image195.png"/><Relationship Id="rId14" Type="http://schemas.openxmlformats.org/officeDocument/2006/relationships/image" Target="../media/image200.png"/><Relationship Id="rId22" Type="http://schemas.openxmlformats.org/officeDocument/2006/relationships/image" Target="../media/image208.png"/><Relationship Id="rId27" Type="http://schemas.openxmlformats.org/officeDocument/2006/relationships/image" Target="../media/image213.png"/></Relationships>
</file>

<file path=ppt/slides/_rels/slide27.xml.rels><?xml version="1.0" encoding="UTF-8" standalone="yes"?>
<Relationships xmlns="http://schemas.openxmlformats.org/package/2006/relationships"><Relationship Id="rId8" Type="http://schemas.openxmlformats.org/officeDocument/2006/relationships/image" Target="../media/image221.png"/><Relationship Id="rId3" Type="http://schemas.openxmlformats.org/officeDocument/2006/relationships/image" Target="../media/image216.png"/><Relationship Id="rId7" Type="http://schemas.openxmlformats.org/officeDocument/2006/relationships/image" Target="../media/image220.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219.png"/><Relationship Id="rId11" Type="http://schemas.openxmlformats.org/officeDocument/2006/relationships/image" Target="../media/image224.png"/><Relationship Id="rId5" Type="http://schemas.openxmlformats.org/officeDocument/2006/relationships/image" Target="../media/image218.png"/><Relationship Id="rId10" Type="http://schemas.openxmlformats.org/officeDocument/2006/relationships/image" Target="../media/image223.png"/><Relationship Id="rId4" Type="http://schemas.openxmlformats.org/officeDocument/2006/relationships/image" Target="../media/image217.png"/><Relationship Id="rId9" Type="http://schemas.openxmlformats.org/officeDocument/2006/relationships/image" Target="../media/image222.png"/></Relationships>
</file>

<file path=ppt/slides/_rels/slide28.xml.rels><?xml version="1.0" encoding="UTF-8" standalone="yes"?>
<Relationships xmlns="http://schemas.openxmlformats.org/package/2006/relationships"><Relationship Id="rId8" Type="http://schemas.openxmlformats.org/officeDocument/2006/relationships/image" Target="../media/image231.png"/><Relationship Id="rId13" Type="http://schemas.openxmlformats.org/officeDocument/2006/relationships/image" Target="../media/image236.png"/><Relationship Id="rId3" Type="http://schemas.openxmlformats.org/officeDocument/2006/relationships/image" Target="../media/image226.png"/><Relationship Id="rId7" Type="http://schemas.openxmlformats.org/officeDocument/2006/relationships/image" Target="../media/image230.png"/><Relationship Id="rId12" Type="http://schemas.openxmlformats.org/officeDocument/2006/relationships/image" Target="../media/image235.png"/><Relationship Id="rId2" Type="http://schemas.openxmlformats.org/officeDocument/2006/relationships/image" Target="../media/image225.png"/><Relationship Id="rId1" Type="http://schemas.openxmlformats.org/officeDocument/2006/relationships/slideLayout" Target="../slideLayouts/slideLayout17.xml"/><Relationship Id="rId6" Type="http://schemas.openxmlformats.org/officeDocument/2006/relationships/image" Target="../media/image229.png"/><Relationship Id="rId11" Type="http://schemas.openxmlformats.org/officeDocument/2006/relationships/image" Target="../media/image234.png"/><Relationship Id="rId5" Type="http://schemas.openxmlformats.org/officeDocument/2006/relationships/image" Target="../media/image228.png"/><Relationship Id="rId10" Type="http://schemas.openxmlformats.org/officeDocument/2006/relationships/image" Target="../media/image233.png"/><Relationship Id="rId4" Type="http://schemas.openxmlformats.org/officeDocument/2006/relationships/image" Target="../media/image227.png"/><Relationship Id="rId9" Type="http://schemas.openxmlformats.org/officeDocument/2006/relationships/image" Target="../media/image232.png"/><Relationship Id="rId14" Type="http://schemas.openxmlformats.org/officeDocument/2006/relationships/image" Target="../media/image237.png"/></Relationships>
</file>

<file path=ppt/slides/_rels/slide29.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image" Target="../media/image239.png"/><Relationship Id="rId7" Type="http://schemas.openxmlformats.org/officeDocument/2006/relationships/image" Target="../media/image137.png"/><Relationship Id="rId2" Type="http://schemas.openxmlformats.org/officeDocument/2006/relationships/image" Target="../media/image238.png"/><Relationship Id="rId1" Type="http://schemas.openxmlformats.org/officeDocument/2006/relationships/slideLayout" Target="../slideLayouts/slideLayout17.xml"/><Relationship Id="rId6" Type="http://schemas.openxmlformats.org/officeDocument/2006/relationships/image" Target="../media/image242.png"/><Relationship Id="rId5" Type="http://schemas.openxmlformats.org/officeDocument/2006/relationships/image" Target="../media/image241.png"/><Relationship Id="rId4" Type="http://schemas.openxmlformats.org/officeDocument/2006/relationships/image" Target="../media/image24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244.png"/><Relationship Id="rId7" Type="http://schemas.openxmlformats.org/officeDocument/2006/relationships/image" Target="../media/image248.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247.png"/><Relationship Id="rId5" Type="http://schemas.openxmlformats.org/officeDocument/2006/relationships/image" Target="../media/image246.png"/><Relationship Id="rId4" Type="http://schemas.openxmlformats.org/officeDocument/2006/relationships/image" Target="../media/image245.png"/></Relationships>
</file>

<file path=ppt/slides/_rels/slide31.xml.rels><?xml version="1.0" encoding="UTF-8" standalone="yes"?>
<Relationships xmlns="http://schemas.openxmlformats.org/package/2006/relationships"><Relationship Id="rId3" Type="http://schemas.openxmlformats.org/officeDocument/2006/relationships/image" Target="../media/image250.png"/><Relationship Id="rId7" Type="http://schemas.openxmlformats.org/officeDocument/2006/relationships/image" Target="../media/image254.png"/><Relationship Id="rId2" Type="http://schemas.openxmlformats.org/officeDocument/2006/relationships/image" Target="../media/image249.png"/><Relationship Id="rId1" Type="http://schemas.openxmlformats.org/officeDocument/2006/relationships/slideLayout" Target="../slideLayouts/slideLayout17.xml"/><Relationship Id="rId6" Type="http://schemas.openxmlformats.org/officeDocument/2006/relationships/image" Target="../media/image253.png"/><Relationship Id="rId5" Type="http://schemas.openxmlformats.org/officeDocument/2006/relationships/image" Target="../media/image252.png"/><Relationship Id="rId4" Type="http://schemas.openxmlformats.org/officeDocument/2006/relationships/image" Target="../media/image251.png"/></Relationships>
</file>

<file path=ppt/slides/_rels/slide32.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image" Target="../media/image255.png"/><Relationship Id="rId1" Type="http://schemas.openxmlformats.org/officeDocument/2006/relationships/slideLayout" Target="../slideLayouts/slideLayout17.xml"/><Relationship Id="rId6" Type="http://schemas.openxmlformats.org/officeDocument/2006/relationships/image" Target="../media/image254.png"/><Relationship Id="rId5" Type="http://schemas.openxmlformats.org/officeDocument/2006/relationships/image" Target="../media/image258.png"/><Relationship Id="rId4" Type="http://schemas.openxmlformats.org/officeDocument/2006/relationships/image" Target="../media/image257.png"/></Relationships>
</file>

<file path=ppt/slides/_rels/slide33.xml.rels><?xml version="1.0" encoding="UTF-8" standalone="yes"?>
<Relationships xmlns="http://schemas.openxmlformats.org/package/2006/relationships"><Relationship Id="rId8" Type="http://schemas.openxmlformats.org/officeDocument/2006/relationships/image" Target="../media/image265.png"/><Relationship Id="rId13" Type="http://schemas.openxmlformats.org/officeDocument/2006/relationships/image" Target="../media/image270.png"/><Relationship Id="rId3" Type="http://schemas.openxmlformats.org/officeDocument/2006/relationships/image" Target="../media/image260.png"/><Relationship Id="rId7" Type="http://schemas.openxmlformats.org/officeDocument/2006/relationships/image" Target="../media/image264.png"/><Relationship Id="rId12" Type="http://schemas.openxmlformats.org/officeDocument/2006/relationships/image" Target="../media/image269.png"/><Relationship Id="rId2" Type="http://schemas.openxmlformats.org/officeDocument/2006/relationships/image" Target="../media/image259.png"/><Relationship Id="rId16" Type="http://schemas.openxmlformats.org/officeDocument/2006/relationships/image" Target="../media/image273.png"/><Relationship Id="rId1" Type="http://schemas.openxmlformats.org/officeDocument/2006/relationships/slideLayout" Target="../slideLayouts/slideLayout17.xml"/><Relationship Id="rId6" Type="http://schemas.openxmlformats.org/officeDocument/2006/relationships/image" Target="../media/image263.png"/><Relationship Id="rId11" Type="http://schemas.openxmlformats.org/officeDocument/2006/relationships/image" Target="../media/image268.png"/><Relationship Id="rId5" Type="http://schemas.openxmlformats.org/officeDocument/2006/relationships/image" Target="../media/image262.png"/><Relationship Id="rId15" Type="http://schemas.openxmlformats.org/officeDocument/2006/relationships/image" Target="../media/image272.png"/><Relationship Id="rId10" Type="http://schemas.openxmlformats.org/officeDocument/2006/relationships/image" Target="../media/image267.png"/><Relationship Id="rId4" Type="http://schemas.openxmlformats.org/officeDocument/2006/relationships/image" Target="../media/image261.png"/><Relationship Id="rId9" Type="http://schemas.openxmlformats.org/officeDocument/2006/relationships/image" Target="../media/image266.png"/><Relationship Id="rId14" Type="http://schemas.openxmlformats.org/officeDocument/2006/relationships/image" Target="../media/image271.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notesSlide" Target="../notesSlides/notesSlide6.xml"/><Relationship Id="rId16" Type="http://schemas.openxmlformats.org/officeDocument/2006/relationships/image" Target="../media/image49.png"/><Relationship Id="rId1" Type="http://schemas.openxmlformats.org/officeDocument/2006/relationships/slideLayout" Target="../slideLayouts/slideLayout1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9"/>
          <p:cNvSpPr>
            <a:spLocks noGrp="1" noChangeArrowheads="1"/>
          </p:cNvSpPr>
          <p:nvPr>
            <p:ph type="ctrTitle"/>
          </p:nvPr>
        </p:nvSpPr>
        <p:spPr>
          <a:noFill/>
        </p:spPr>
        <p:txBody>
          <a:bodyPr/>
          <a:lstStyle/>
          <a:p>
            <a:pPr eaLnBrk="1" hangingPunct="1">
              <a:tabLst>
                <a:tab pos="1828800" algn="l"/>
              </a:tabLst>
            </a:pPr>
            <a:r>
              <a:rPr lang="en-US" dirty="0"/>
              <a:t>Diagram &amp; Icon </a:t>
            </a:r>
            <a:r>
              <a:rPr lang="en-US" dirty="0" smtClean="0"/>
              <a:t>Library - Community 3 of 3</a:t>
            </a:r>
            <a:endParaRPr lang="en-US" sz="2000" b="0" dirty="0"/>
          </a:p>
        </p:txBody>
      </p:sp>
      <p:sp>
        <p:nvSpPr>
          <p:cNvPr id="15363" name="Rectangle 10"/>
          <p:cNvSpPr>
            <a:spLocks noGrp="1" noChangeArrowheads="1"/>
          </p:cNvSpPr>
          <p:nvPr>
            <p:ph type="subTitle" idx="1"/>
          </p:nvPr>
        </p:nvSpPr>
        <p:spPr>
          <a:noFill/>
        </p:spPr>
        <p:txBody>
          <a:bodyPr/>
          <a:lstStyle/>
          <a:p>
            <a:pPr marL="0" indent="0" eaLnBrk="1" hangingPunct="1"/>
            <a:r>
              <a:rPr lang="en-US" dirty="0" smtClean="0"/>
              <a:t>April 2012</a:t>
            </a:r>
          </a:p>
        </p:txBody>
      </p:sp>
      <p:sp>
        <p:nvSpPr>
          <p:cNvPr id="15364" name="TextBox 3"/>
          <p:cNvSpPr txBox="1">
            <a:spLocks noChangeArrowheads="1"/>
          </p:cNvSpPr>
          <p:nvPr/>
        </p:nvSpPr>
        <p:spPr bwMode="auto">
          <a:xfrm>
            <a:off x="228600" y="6248400"/>
            <a:ext cx="6553199" cy="369332"/>
          </a:xfrm>
          <a:prstGeom prst="rect">
            <a:avLst/>
          </a:prstGeom>
          <a:noFill/>
          <a:ln w="9525">
            <a:noFill/>
            <a:miter lim="800000"/>
            <a:headEnd/>
            <a:tailEnd/>
          </a:ln>
        </p:spPr>
        <p:txBody>
          <a:bodyPr wrap="square">
            <a:prstTxWarp prst="textNoShape">
              <a:avLst/>
            </a:prstTxWarp>
            <a:spAutoFit/>
          </a:bodyPr>
          <a:lstStyle/>
          <a:p>
            <a:r>
              <a:rPr lang="en-US" sz="900" dirty="0">
                <a:solidFill>
                  <a:schemeClr val="bg1"/>
                </a:solidFill>
              </a:rPr>
              <a:t>Copyright © </a:t>
            </a:r>
            <a:r>
              <a:rPr lang="en-US" sz="900" dirty="0" smtClean="0">
                <a:solidFill>
                  <a:schemeClr val="bg1"/>
                </a:solidFill>
              </a:rPr>
              <a:t>2012 </a:t>
            </a:r>
            <a:r>
              <a:rPr lang="en-US" sz="900" dirty="0">
                <a:solidFill>
                  <a:schemeClr val="bg1"/>
                </a:solidFill>
              </a:rPr>
              <a:t>VMware, Inc. All rights reserved. This product is protected by U.S. and international copyright and intellectual </a:t>
            </a:r>
            <a:r>
              <a:rPr lang="en-US" sz="900" dirty="0" smtClean="0">
                <a:solidFill>
                  <a:schemeClr val="bg1"/>
                </a:solidFill>
              </a:rPr>
              <a:t>property laws</a:t>
            </a:r>
            <a:r>
              <a:rPr lang="en-US" sz="900" dirty="0">
                <a:solidFill>
                  <a:schemeClr val="bg1"/>
                </a:solidFill>
              </a:rPr>
              <a:t>. VMware products are covered by one or more patents listed at http://</a:t>
            </a:r>
            <a:r>
              <a:rPr lang="en-US" sz="900" dirty="0" err="1">
                <a:solidFill>
                  <a:schemeClr val="bg1"/>
                </a:solidFill>
              </a:rPr>
              <a:t>www.vmware.com</a:t>
            </a:r>
            <a:r>
              <a:rPr lang="en-US" sz="900" dirty="0">
                <a:solidFill>
                  <a:schemeClr val="bg1"/>
                </a:solidFill>
              </a:rPr>
              <a:t>/go/patents</a:t>
            </a:r>
            <a:r>
              <a:rPr lang="en-US" sz="900" dirty="0"/>
              <a:t>.</a:t>
            </a:r>
          </a:p>
        </p:txBody>
      </p:sp>
      <p:sp>
        <p:nvSpPr>
          <p:cNvPr id="6" name="TextBox 3"/>
          <p:cNvSpPr txBox="1">
            <a:spLocks noChangeArrowheads="1"/>
          </p:cNvSpPr>
          <p:nvPr/>
        </p:nvSpPr>
        <p:spPr bwMode="auto">
          <a:xfrm>
            <a:off x="381000" y="4572000"/>
            <a:ext cx="3293164" cy="1615827"/>
          </a:xfrm>
          <a:prstGeom prst="rect">
            <a:avLst/>
          </a:prstGeom>
          <a:solidFill>
            <a:schemeClr val="bg1"/>
          </a:solidFill>
          <a:ln w="9525">
            <a:noFill/>
            <a:miter lim="800000"/>
            <a:headEnd/>
            <a:tailEnd/>
          </a:ln>
        </p:spPr>
        <p:txBody>
          <a:bodyPr wrap="square">
            <a:spAutoFit/>
          </a:bodyPr>
          <a:lstStyle/>
          <a:p>
            <a:pPr algn="l"/>
            <a:r>
              <a:rPr lang="en-US" sz="900" dirty="0"/>
              <a:t>This document was created using the official VMware icon and diagram library. </a:t>
            </a:r>
            <a:r>
              <a:rPr lang="en-US" sz="900" dirty="0" smtClean="0"/>
              <a:t>Copyright </a:t>
            </a:r>
            <a:r>
              <a:rPr lang="en-US" sz="900"/>
              <a:t>© </a:t>
            </a:r>
            <a:r>
              <a:rPr lang="en-US" sz="900" smtClean="0"/>
              <a:t>2012 VMware</a:t>
            </a:r>
            <a:r>
              <a:rPr lang="en-US" sz="900" dirty="0"/>
              <a:t>, Inc. All rights reserved. This product is protected by U.S. and international copyright and intellectual property laws. VMware products are covered by one or more patents listed </a:t>
            </a:r>
            <a:r>
              <a:rPr lang="en-US" sz="900" dirty="0" smtClean="0"/>
              <a:t>at </a:t>
            </a:r>
            <a:r>
              <a:rPr lang="en-US" sz="900" dirty="0" smtClean="0">
                <a:hlinkClick r:id="rId2"/>
              </a:rPr>
              <a:t>http</a:t>
            </a:r>
            <a:r>
              <a:rPr lang="en-US" sz="900" dirty="0">
                <a:hlinkClick r:id="rId2"/>
              </a:rPr>
              <a:t>://www.vmware.com/go/patents</a:t>
            </a:r>
            <a:r>
              <a:rPr lang="en-US" sz="900" dirty="0" smtClean="0"/>
              <a:t>.</a:t>
            </a:r>
          </a:p>
          <a:p>
            <a:pPr algn="l"/>
            <a:r>
              <a:rPr lang="en-US" sz="900" dirty="0" smtClean="0"/>
              <a:t>VMware does not endorse or make any representations about  third party information included in this document, nor does the inclusion of any VMware icon or diagram in this document imply such an endorsement.</a:t>
            </a:r>
          </a:p>
          <a:p>
            <a:pPr algn="l"/>
            <a:endParaRPr lang="en-US" sz="900" dirty="0">
              <a:solidFill>
                <a:schemeClr val="bg1"/>
              </a:solidFill>
            </a:endParaRPr>
          </a:p>
        </p:txBody>
      </p:sp>
      <p:sp>
        <p:nvSpPr>
          <p:cNvPr id="7" name="TextBox 4"/>
          <p:cNvSpPr txBox="1">
            <a:spLocks noChangeArrowheads="1"/>
          </p:cNvSpPr>
          <p:nvPr/>
        </p:nvSpPr>
        <p:spPr bwMode="auto">
          <a:xfrm>
            <a:off x="381000" y="2895600"/>
            <a:ext cx="5257800" cy="1600438"/>
          </a:xfrm>
          <a:prstGeom prst="rect">
            <a:avLst/>
          </a:prstGeom>
          <a:solidFill>
            <a:schemeClr val="bg1"/>
          </a:solidFill>
          <a:ln w="9525">
            <a:noFill/>
            <a:miter lim="800000"/>
            <a:headEnd/>
            <a:tailEnd/>
          </a:ln>
        </p:spPr>
        <p:txBody>
          <a:bodyPr>
            <a:spAutoFit/>
          </a:bodyPr>
          <a:lstStyle/>
          <a:p>
            <a:r>
              <a:rPr lang="en-US" sz="1000" dirty="0" smtClean="0"/>
              <a:t>These </a:t>
            </a:r>
            <a:r>
              <a:rPr lang="en-US" sz="1000" dirty="0"/>
              <a:t>are the official icons and diagrams of VMware, Inc. VMware allows the use of these icons and diagrams in derivative works by VMware Community members to illustrate virtualization concepts and IT architectures only if the VMware copyright and terms of use are clearly displayed. The VMware icons and diagrams cannot be altered in any </a:t>
            </a:r>
            <a:r>
              <a:rPr lang="en-US" sz="1000" dirty="0" smtClean="0"/>
              <a:t>way. </a:t>
            </a:r>
            <a:r>
              <a:rPr lang="en-US" sz="1000" dirty="0"/>
              <a:t>Please contact </a:t>
            </a:r>
            <a:r>
              <a:rPr lang="en-US" sz="1000" dirty="0" smtClean="0"/>
              <a:t>Christine </a:t>
            </a:r>
            <a:r>
              <a:rPr lang="en-US" sz="1000" smtClean="0"/>
              <a:t>Gemassmer </a:t>
            </a:r>
            <a:r>
              <a:rPr lang="en-US" sz="1000" u="sng" smtClean="0">
                <a:hlinkClick r:id="rId3"/>
              </a:rPr>
              <a:t>cgemassmer@vmware.com</a:t>
            </a:r>
            <a:r>
              <a:rPr lang="en-US" sz="1000" smtClean="0"/>
              <a:t> with </a:t>
            </a:r>
            <a:r>
              <a:rPr lang="en-US" sz="1000" dirty="0"/>
              <a:t>any questions or to request permission for commercial re-publication of the VMware icons and diagrams</a:t>
            </a:r>
            <a:r>
              <a:rPr lang="en-US" sz="1000" dirty="0" smtClean="0"/>
              <a:t>.</a:t>
            </a:r>
          </a:p>
          <a:p>
            <a:pPr algn="l"/>
            <a:endParaRPr lang="en-US" sz="1000" dirty="0" smtClean="0"/>
          </a:p>
          <a:p>
            <a:r>
              <a:rPr lang="en-US" sz="1000" b="1" dirty="0" smtClean="0"/>
              <a:t>Please include the following statements on any derivative works created with the official VMware Icons and Diagrams:</a:t>
            </a:r>
            <a:endParaRPr lang="en-US" sz="800" dirty="0"/>
          </a:p>
          <a:p>
            <a:pPr algn="l"/>
            <a:endParaRPr lang="en-US" sz="8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4" name="Picture 18" descr="C:\Users\Abject-3D\Desktop\VMWare Files\FINAL diagrams\Basic Virtualization\3D PNGs\VMW_10Q2_DGRM_ChargeBack_R3_14.png"/>
          <p:cNvPicPr>
            <a:picLocks noChangeAspect="1" noChangeArrowheads="1"/>
          </p:cNvPicPr>
          <p:nvPr/>
        </p:nvPicPr>
        <p:blipFill>
          <a:blip r:embed="rId3"/>
          <a:srcRect/>
          <a:stretch>
            <a:fillRect/>
          </a:stretch>
        </p:blipFill>
        <p:spPr bwMode="auto">
          <a:xfrm>
            <a:off x="1452563" y="1019175"/>
            <a:ext cx="3629025" cy="2628900"/>
          </a:xfrm>
          <a:prstGeom prst="rect">
            <a:avLst/>
          </a:prstGeom>
          <a:noFill/>
        </p:spPr>
      </p:pic>
      <p:sp>
        <p:nvSpPr>
          <p:cNvPr id="60" name="Rectangle 3"/>
          <p:cNvSpPr>
            <a:spLocks noGrp="1" noChangeArrowheads="1"/>
          </p:cNvSpPr>
          <p:nvPr>
            <p:ph type="title"/>
          </p:nvPr>
        </p:nvSpPr>
        <p:spPr>
          <a:xfrm>
            <a:off x="374904" y="171450"/>
            <a:ext cx="8473821" cy="333375"/>
          </a:xfrm>
        </p:spPr>
        <p:txBody>
          <a:bodyPr/>
          <a:lstStyle/>
          <a:p>
            <a:r>
              <a:rPr lang="en-US" dirty="0" smtClean="0"/>
              <a:t>VMware </a:t>
            </a:r>
            <a:r>
              <a:rPr lang="en-US" dirty="0" err="1" smtClean="0"/>
              <a:t>vCenter</a:t>
            </a:r>
            <a:r>
              <a:rPr lang="en-US" dirty="0" smtClean="0"/>
              <a:t> Chargeback Overview</a:t>
            </a:r>
          </a:p>
        </p:txBody>
      </p:sp>
      <p:pic>
        <p:nvPicPr>
          <p:cNvPr id="4098" name="Picture 2" descr="C:\Users\Abject-3D\Desktop\VMWare Files\FINAL diagrams\Basic Virtualization\3D PNGs\VMW_10Q2_DGRM_ChargeBack_R3_1.png"/>
          <p:cNvPicPr>
            <a:picLocks noChangeAspect="1" noChangeArrowheads="1"/>
          </p:cNvPicPr>
          <p:nvPr/>
        </p:nvPicPr>
        <p:blipFill>
          <a:blip r:embed="rId4"/>
          <a:srcRect/>
          <a:stretch>
            <a:fillRect/>
          </a:stretch>
        </p:blipFill>
        <p:spPr bwMode="auto">
          <a:xfrm>
            <a:off x="1371600" y="4991100"/>
            <a:ext cx="914400" cy="742950"/>
          </a:xfrm>
          <a:prstGeom prst="rect">
            <a:avLst/>
          </a:prstGeom>
          <a:noFill/>
        </p:spPr>
      </p:pic>
      <p:pic>
        <p:nvPicPr>
          <p:cNvPr id="4099" name="Picture 3" descr="C:\Users\Abject-3D\Desktop\VMWare Files\FINAL diagrams\Basic Virtualization\3D PNGs\VMW_10Q2_DGRM_ChargeBack_R3_2.png"/>
          <p:cNvPicPr>
            <a:picLocks noChangeAspect="1" noChangeArrowheads="1"/>
          </p:cNvPicPr>
          <p:nvPr/>
        </p:nvPicPr>
        <p:blipFill>
          <a:blip r:embed="rId5"/>
          <a:srcRect/>
          <a:stretch>
            <a:fillRect/>
          </a:stretch>
        </p:blipFill>
        <p:spPr bwMode="auto">
          <a:xfrm>
            <a:off x="1595438" y="3824288"/>
            <a:ext cx="485775" cy="600075"/>
          </a:xfrm>
          <a:prstGeom prst="rect">
            <a:avLst/>
          </a:prstGeom>
          <a:noFill/>
        </p:spPr>
      </p:pic>
      <p:pic>
        <p:nvPicPr>
          <p:cNvPr id="4100" name="Picture 4" descr="C:\Users\Abject-3D\Desktop\VMWare Files\FINAL diagrams\Basic Virtualization\3D PNGs\VMW_10Q2_DGRM_ChargeBack_R3_3.png"/>
          <p:cNvPicPr>
            <a:picLocks noChangeAspect="1" noChangeArrowheads="1"/>
          </p:cNvPicPr>
          <p:nvPr/>
        </p:nvPicPr>
        <p:blipFill>
          <a:blip r:embed="rId6"/>
          <a:srcRect/>
          <a:stretch>
            <a:fillRect/>
          </a:stretch>
        </p:blipFill>
        <p:spPr bwMode="auto">
          <a:xfrm>
            <a:off x="2990850" y="4267200"/>
            <a:ext cx="647700" cy="800100"/>
          </a:xfrm>
          <a:prstGeom prst="rect">
            <a:avLst/>
          </a:prstGeom>
          <a:noFill/>
        </p:spPr>
      </p:pic>
      <p:pic>
        <p:nvPicPr>
          <p:cNvPr id="4101" name="Picture 5" descr="C:\Users\Abject-3D\Desktop\VMWare Files\FINAL diagrams\Basic Virtualization\3D PNGs\VMW_10Q2_DGRM_ChargeBack_R3_4.png"/>
          <p:cNvPicPr>
            <a:picLocks noChangeAspect="1" noChangeArrowheads="1"/>
          </p:cNvPicPr>
          <p:nvPr/>
        </p:nvPicPr>
        <p:blipFill>
          <a:blip r:embed="rId7"/>
          <a:srcRect/>
          <a:stretch>
            <a:fillRect/>
          </a:stretch>
        </p:blipFill>
        <p:spPr bwMode="auto">
          <a:xfrm>
            <a:off x="4457700" y="4357688"/>
            <a:ext cx="647700" cy="714375"/>
          </a:xfrm>
          <a:prstGeom prst="rect">
            <a:avLst/>
          </a:prstGeom>
          <a:noFill/>
        </p:spPr>
      </p:pic>
      <p:pic>
        <p:nvPicPr>
          <p:cNvPr id="4102" name="Picture 6" descr="C:\Users\Abject-3D\Desktop\VMWare Files\FINAL diagrams\Basic Virtualization\3D PNGs\VMW_10Q2_DGRM_ChargeBack_R3_5.png"/>
          <p:cNvPicPr>
            <a:picLocks noChangeAspect="1" noChangeArrowheads="1"/>
          </p:cNvPicPr>
          <p:nvPr/>
        </p:nvPicPr>
        <p:blipFill>
          <a:blip r:embed="rId8"/>
          <a:srcRect/>
          <a:stretch>
            <a:fillRect/>
          </a:stretch>
        </p:blipFill>
        <p:spPr bwMode="auto">
          <a:xfrm>
            <a:off x="6200775" y="3100388"/>
            <a:ext cx="1276350" cy="1323975"/>
          </a:xfrm>
          <a:prstGeom prst="rect">
            <a:avLst/>
          </a:prstGeom>
          <a:noFill/>
        </p:spPr>
      </p:pic>
      <p:pic>
        <p:nvPicPr>
          <p:cNvPr id="4103" name="Picture 7" descr="C:\Users\Abject-3D\Desktop\VMWare Files\FINAL diagrams\Basic Virtualization\3D PNGs\VMW_10Q2_DGRM_ChargeBack_R3_7.png"/>
          <p:cNvPicPr>
            <a:picLocks noChangeAspect="1" noChangeArrowheads="1"/>
          </p:cNvPicPr>
          <p:nvPr/>
        </p:nvPicPr>
        <p:blipFill>
          <a:blip r:embed="rId9"/>
          <a:srcRect/>
          <a:stretch>
            <a:fillRect/>
          </a:stretch>
        </p:blipFill>
        <p:spPr bwMode="auto">
          <a:xfrm>
            <a:off x="6200775" y="1319213"/>
            <a:ext cx="1276350" cy="866775"/>
          </a:xfrm>
          <a:prstGeom prst="rect">
            <a:avLst/>
          </a:prstGeom>
          <a:noFill/>
        </p:spPr>
      </p:pic>
      <p:pic>
        <p:nvPicPr>
          <p:cNvPr id="4104" name="Picture 8" descr="C:\Users\Abject-3D\Desktop\VMWare Files\FINAL diagrams\Basic Virtualization\3D PNGs\VMW_10Q2_DGRM_ChargeBack_R3_8.png"/>
          <p:cNvPicPr>
            <a:picLocks noChangeAspect="1" noChangeArrowheads="1"/>
          </p:cNvPicPr>
          <p:nvPr/>
        </p:nvPicPr>
        <p:blipFill>
          <a:blip r:embed="rId10"/>
          <a:srcRect/>
          <a:stretch>
            <a:fillRect/>
          </a:stretch>
        </p:blipFill>
        <p:spPr bwMode="auto">
          <a:xfrm>
            <a:off x="7324725" y="1223963"/>
            <a:ext cx="819150" cy="771525"/>
          </a:xfrm>
          <a:prstGeom prst="rect">
            <a:avLst/>
          </a:prstGeom>
          <a:noFill/>
        </p:spPr>
      </p:pic>
      <p:pic>
        <p:nvPicPr>
          <p:cNvPr id="4105" name="Picture 9" descr="C:\Users\Abject-3D\Desktop\VMWare Files\FINAL diagrams\Basic Virtualization\3D PNGs\VMW_10Q2_DGRM_ChargeBack_R3_9.png"/>
          <p:cNvPicPr>
            <a:picLocks noChangeAspect="1" noChangeArrowheads="1"/>
          </p:cNvPicPr>
          <p:nvPr/>
        </p:nvPicPr>
        <p:blipFill>
          <a:blip r:embed="rId11"/>
          <a:srcRect/>
          <a:stretch>
            <a:fillRect/>
          </a:stretch>
        </p:blipFill>
        <p:spPr bwMode="auto">
          <a:xfrm>
            <a:off x="5157788" y="3162300"/>
            <a:ext cx="942975" cy="514350"/>
          </a:xfrm>
          <a:prstGeom prst="rect">
            <a:avLst/>
          </a:prstGeom>
          <a:noFill/>
        </p:spPr>
      </p:pic>
      <p:pic>
        <p:nvPicPr>
          <p:cNvPr id="4106" name="Picture 10" descr="C:\Users\Abject-3D\Desktop\VMWare Files\FINAL diagrams\Basic Virtualization\3D PNGs\VMW_10Q2_DGRM_ChargeBack_R3_10.png"/>
          <p:cNvPicPr>
            <a:picLocks noChangeAspect="1" noChangeArrowheads="1"/>
          </p:cNvPicPr>
          <p:nvPr/>
        </p:nvPicPr>
        <p:blipFill>
          <a:blip r:embed="rId12"/>
          <a:srcRect/>
          <a:stretch>
            <a:fillRect/>
          </a:stretch>
        </p:blipFill>
        <p:spPr bwMode="auto">
          <a:xfrm>
            <a:off x="5157788" y="1657350"/>
            <a:ext cx="942975" cy="514350"/>
          </a:xfrm>
          <a:prstGeom prst="rect">
            <a:avLst/>
          </a:prstGeom>
          <a:noFill/>
        </p:spPr>
      </p:pic>
      <p:pic>
        <p:nvPicPr>
          <p:cNvPr id="4107" name="Picture 11" descr="C:\Users\Abject-3D\Desktop\VMWare Files\FINAL diagrams\Basic Virtualization\3D PNGs\VMW_10Q2_DGRM_ChargeBack_R3_11.png"/>
          <p:cNvPicPr>
            <a:picLocks noChangeAspect="1" noChangeArrowheads="1"/>
          </p:cNvPicPr>
          <p:nvPr/>
        </p:nvPicPr>
        <p:blipFill>
          <a:blip r:embed="rId13"/>
          <a:srcRect/>
          <a:stretch>
            <a:fillRect/>
          </a:stretch>
        </p:blipFill>
        <p:spPr bwMode="auto">
          <a:xfrm>
            <a:off x="1871663" y="2181225"/>
            <a:ext cx="695325" cy="800100"/>
          </a:xfrm>
          <a:prstGeom prst="rect">
            <a:avLst/>
          </a:prstGeom>
          <a:noFill/>
        </p:spPr>
      </p:pic>
      <p:pic>
        <p:nvPicPr>
          <p:cNvPr id="4108" name="Picture 12" descr="C:\Users\Abject-3D\Desktop\VMWare Files\FINAL diagrams\Basic Virtualization\3D PNGs\VMW_10Q2_DGRM_ChargeBack_R3_12.png"/>
          <p:cNvPicPr>
            <a:picLocks noChangeAspect="1" noChangeArrowheads="1"/>
          </p:cNvPicPr>
          <p:nvPr/>
        </p:nvPicPr>
        <p:blipFill>
          <a:blip r:embed="rId14"/>
          <a:srcRect/>
          <a:stretch>
            <a:fillRect/>
          </a:stretch>
        </p:blipFill>
        <p:spPr bwMode="auto">
          <a:xfrm>
            <a:off x="1647825" y="1790700"/>
            <a:ext cx="285750" cy="514350"/>
          </a:xfrm>
          <a:prstGeom prst="rect">
            <a:avLst/>
          </a:prstGeom>
          <a:noFill/>
        </p:spPr>
      </p:pic>
      <p:pic>
        <p:nvPicPr>
          <p:cNvPr id="4109" name="Picture 13" descr="C:\Users\Abject-3D\Desktop\VMWare Files\FINAL diagrams\Basic Virtualization\3D PNGs\VMW_10Q2_DGRM_ChargeBack_R3_13.png"/>
          <p:cNvPicPr>
            <a:picLocks noChangeAspect="1" noChangeArrowheads="1"/>
          </p:cNvPicPr>
          <p:nvPr/>
        </p:nvPicPr>
        <p:blipFill>
          <a:blip r:embed="rId15"/>
          <a:srcRect/>
          <a:stretch>
            <a:fillRect/>
          </a:stretch>
        </p:blipFill>
        <p:spPr bwMode="auto">
          <a:xfrm>
            <a:off x="2709863" y="2447925"/>
            <a:ext cx="619125" cy="190500"/>
          </a:xfrm>
          <a:prstGeom prst="rect">
            <a:avLst/>
          </a:prstGeom>
          <a:noFill/>
        </p:spPr>
      </p:pic>
      <p:pic>
        <p:nvPicPr>
          <p:cNvPr id="4110" name="Picture 14" descr="C:\Users\Abject-3D\Desktop\VMWare Files\FINAL diagrams\Basic Virtualization\3D PNGs\VMW_10Q2_DGRM_ChargeBack_R3_15.png"/>
          <p:cNvPicPr>
            <a:picLocks noChangeAspect="1" noChangeArrowheads="1"/>
          </p:cNvPicPr>
          <p:nvPr/>
        </p:nvPicPr>
        <p:blipFill>
          <a:blip r:embed="rId16"/>
          <a:srcRect/>
          <a:stretch>
            <a:fillRect/>
          </a:stretch>
        </p:blipFill>
        <p:spPr bwMode="auto">
          <a:xfrm>
            <a:off x="3205163" y="1747838"/>
            <a:ext cx="1685925" cy="1457325"/>
          </a:xfrm>
          <a:prstGeom prst="rect">
            <a:avLst/>
          </a:prstGeom>
          <a:noFill/>
        </p:spPr>
      </p:pic>
      <p:pic>
        <p:nvPicPr>
          <p:cNvPr id="4111" name="Picture 15" descr="C:\Users\Abject-3D\Desktop\VMWare Files\FINAL diagrams\Basic Virtualization\3D PNGs\VMW_10Q2_DGRM_ChargeBack_R3_16.png"/>
          <p:cNvPicPr>
            <a:picLocks noChangeAspect="1" noChangeArrowheads="1"/>
          </p:cNvPicPr>
          <p:nvPr/>
        </p:nvPicPr>
        <p:blipFill>
          <a:blip r:embed="rId17"/>
          <a:srcRect/>
          <a:stretch>
            <a:fillRect/>
          </a:stretch>
        </p:blipFill>
        <p:spPr bwMode="auto">
          <a:xfrm>
            <a:off x="2395538" y="5033963"/>
            <a:ext cx="428625" cy="238125"/>
          </a:xfrm>
          <a:prstGeom prst="rect">
            <a:avLst/>
          </a:prstGeom>
          <a:noFill/>
        </p:spPr>
      </p:pic>
      <p:pic>
        <p:nvPicPr>
          <p:cNvPr id="4112" name="Picture 16" descr="C:\Users\Abject-3D\Desktop\VMWare Files\FINAL diagrams\Basic Virtualization\3D PNGs\VMW_10Q2_DGRM_ChargeBack_R3_17.png"/>
          <p:cNvPicPr>
            <a:picLocks noChangeAspect="1" noChangeArrowheads="1"/>
          </p:cNvPicPr>
          <p:nvPr/>
        </p:nvPicPr>
        <p:blipFill>
          <a:blip r:embed="rId18"/>
          <a:srcRect/>
          <a:stretch>
            <a:fillRect/>
          </a:stretch>
        </p:blipFill>
        <p:spPr bwMode="auto">
          <a:xfrm>
            <a:off x="2395538" y="4200525"/>
            <a:ext cx="428625" cy="228600"/>
          </a:xfrm>
          <a:prstGeom prst="rect">
            <a:avLst/>
          </a:prstGeom>
          <a:noFill/>
        </p:spPr>
      </p:pic>
      <p:pic>
        <p:nvPicPr>
          <p:cNvPr id="4113" name="Picture 17" descr="C:\Users\Abject-3D\Desktop\VMWare Files\FINAL diagrams\Basic Virtualization\3D PNGs\VMW_10Q2_DGRM_ChargeBack_R3_18.png"/>
          <p:cNvPicPr>
            <a:picLocks noChangeAspect="1" noChangeArrowheads="1"/>
          </p:cNvPicPr>
          <p:nvPr/>
        </p:nvPicPr>
        <p:blipFill>
          <a:blip r:embed="rId19"/>
          <a:srcRect/>
          <a:stretch>
            <a:fillRect/>
          </a:stretch>
        </p:blipFill>
        <p:spPr bwMode="auto">
          <a:xfrm>
            <a:off x="3738563" y="4605338"/>
            <a:ext cx="600075" cy="142875"/>
          </a:xfrm>
          <a:prstGeom prst="rect">
            <a:avLst/>
          </a:prstGeom>
          <a:noFill/>
        </p:spPr>
      </p:pic>
      <p:sp>
        <p:nvSpPr>
          <p:cNvPr id="63" name="TextBox 62"/>
          <p:cNvSpPr txBox="1"/>
          <p:nvPr/>
        </p:nvSpPr>
        <p:spPr>
          <a:xfrm>
            <a:off x="1762125" y="3267075"/>
            <a:ext cx="1109599" cy="253916"/>
          </a:xfrm>
          <a:prstGeom prst="rect">
            <a:avLst/>
          </a:prstGeom>
          <a:noFill/>
        </p:spPr>
        <p:txBody>
          <a:bodyPr wrap="none" rtlCol="0">
            <a:spAutoFit/>
          </a:bodyPr>
          <a:lstStyle/>
          <a:p>
            <a:pPr algn="ctr"/>
            <a:r>
              <a:rPr lang="en-US" sz="1050" b="1" dirty="0" smtClean="0">
                <a:solidFill>
                  <a:srgbClr val="333333"/>
                </a:solidFill>
                <a:latin typeface="+mn-lt"/>
                <a:ea typeface="+mn-ea"/>
              </a:rPr>
              <a:t>Cost Modeling</a:t>
            </a:r>
          </a:p>
        </p:txBody>
      </p:sp>
      <p:sp>
        <p:nvSpPr>
          <p:cNvPr id="69" name="TextBox 68"/>
          <p:cNvSpPr txBox="1"/>
          <p:nvPr/>
        </p:nvSpPr>
        <p:spPr>
          <a:xfrm>
            <a:off x="2838450" y="5086350"/>
            <a:ext cx="957313" cy="415498"/>
          </a:xfrm>
          <a:prstGeom prst="rect">
            <a:avLst/>
          </a:prstGeom>
          <a:noFill/>
        </p:spPr>
        <p:txBody>
          <a:bodyPr wrap="none" rtlCol="0">
            <a:spAutoFit/>
          </a:bodyPr>
          <a:lstStyle/>
          <a:p>
            <a:pPr algn="ctr"/>
            <a:r>
              <a:rPr lang="en-US" sz="1050" b="1" dirty="0" smtClean="0">
                <a:solidFill>
                  <a:srgbClr val="333333"/>
                </a:solidFill>
                <a:latin typeface="+mn-lt"/>
                <a:ea typeface="+mn-ea"/>
              </a:rPr>
              <a:t>Chargeback</a:t>
            </a:r>
          </a:p>
          <a:p>
            <a:pPr algn="ctr"/>
            <a:r>
              <a:rPr lang="en-US" sz="1050" b="1" dirty="0" smtClean="0">
                <a:solidFill>
                  <a:srgbClr val="333333"/>
                </a:solidFill>
                <a:latin typeface="+mn-lt"/>
                <a:ea typeface="+mn-ea"/>
              </a:rPr>
              <a:t>Database</a:t>
            </a:r>
          </a:p>
        </p:txBody>
      </p:sp>
      <p:sp>
        <p:nvSpPr>
          <p:cNvPr id="70" name="TextBox 69"/>
          <p:cNvSpPr txBox="1"/>
          <p:nvPr/>
        </p:nvSpPr>
        <p:spPr>
          <a:xfrm>
            <a:off x="3857625" y="4381500"/>
            <a:ext cx="409086" cy="253916"/>
          </a:xfrm>
          <a:prstGeom prst="rect">
            <a:avLst/>
          </a:prstGeom>
          <a:noFill/>
        </p:spPr>
        <p:txBody>
          <a:bodyPr wrap="none" rtlCol="0">
            <a:spAutoFit/>
          </a:bodyPr>
          <a:lstStyle/>
          <a:p>
            <a:pPr algn="ctr"/>
            <a:r>
              <a:rPr lang="en-US" sz="1050" b="1" dirty="0" smtClean="0">
                <a:solidFill>
                  <a:srgbClr val="333333"/>
                </a:solidFill>
                <a:latin typeface="+mn-lt"/>
                <a:ea typeface="+mn-ea"/>
              </a:rPr>
              <a:t>API</a:t>
            </a:r>
          </a:p>
        </p:txBody>
      </p:sp>
      <p:sp>
        <p:nvSpPr>
          <p:cNvPr id="72" name="TextBox 71"/>
          <p:cNvSpPr txBox="1"/>
          <p:nvPr/>
        </p:nvSpPr>
        <p:spPr>
          <a:xfrm>
            <a:off x="4400550" y="5114925"/>
            <a:ext cx="769762" cy="415498"/>
          </a:xfrm>
          <a:prstGeom prst="rect">
            <a:avLst/>
          </a:prstGeom>
          <a:noFill/>
        </p:spPr>
        <p:txBody>
          <a:bodyPr wrap="none" rtlCol="0">
            <a:spAutoFit/>
          </a:bodyPr>
          <a:lstStyle/>
          <a:p>
            <a:pPr algn="ctr"/>
            <a:r>
              <a:rPr lang="en-US" sz="1050" b="1" dirty="0" smtClean="0">
                <a:solidFill>
                  <a:srgbClr val="333333"/>
                </a:solidFill>
                <a:latin typeface="+mn-lt"/>
                <a:ea typeface="+mn-ea"/>
              </a:rPr>
              <a:t>3rd Party</a:t>
            </a:r>
          </a:p>
          <a:p>
            <a:pPr algn="ctr"/>
            <a:r>
              <a:rPr lang="en-US" sz="1050" b="1" dirty="0" smtClean="0">
                <a:solidFill>
                  <a:srgbClr val="333333"/>
                </a:solidFill>
                <a:latin typeface="+mn-lt"/>
                <a:ea typeface="+mn-ea"/>
              </a:rPr>
              <a:t>Tools</a:t>
            </a:r>
          </a:p>
        </p:txBody>
      </p:sp>
      <p:sp>
        <p:nvSpPr>
          <p:cNvPr id="73" name="TextBox 72"/>
          <p:cNvSpPr txBox="1"/>
          <p:nvPr/>
        </p:nvSpPr>
        <p:spPr>
          <a:xfrm>
            <a:off x="6257925" y="1028700"/>
            <a:ext cx="1127233" cy="253916"/>
          </a:xfrm>
          <a:prstGeom prst="rect">
            <a:avLst/>
          </a:prstGeom>
          <a:noFill/>
        </p:spPr>
        <p:txBody>
          <a:bodyPr wrap="none" rtlCol="0">
            <a:spAutoFit/>
          </a:bodyPr>
          <a:lstStyle/>
          <a:p>
            <a:pPr algn="ctr"/>
            <a:r>
              <a:rPr lang="en-US" sz="1050" b="1" dirty="0" smtClean="0">
                <a:solidFill>
                  <a:srgbClr val="333333"/>
                </a:solidFill>
                <a:latin typeface="+mn-lt"/>
                <a:ea typeface="+mn-ea"/>
              </a:rPr>
              <a:t>vSphere Client</a:t>
            </a:r>
          </a:p>
        </p:txBody>
      </p:sp>
      <p:sp>
        <p:nvSpPr>
          <p:cNvPr id="74" name="TextBox 73"/>
          <p:cNvSpPr txBox="1"/>
          <p:nvPr/>
        </p:nvSpPr>
        <p:spPr>
          <a:xfrm>
            <a:off x="6315075" y="2809875"/>
            <a:ext cx="1045479" cy="253916"/>
          </a:xfrm>
          <a:prstGeom prst="rect">
            <a:avLst/>
          </a:prstGeom>
          <a:noFill/>
        </p:spPr>
        <p:txBody>
          <a:bodyPr wrap="none" rtlCol="0">
            <a:spAutoFit/>
          </a:bodyPr>
          <a:lstStyle/>
          <a:p>
            <a:pPr algn="ctr"/>
            <a:r>
              <a:rPr lang="en-US" sz="1050" b="1" dirty="0" smtClean="0">
                <a:solidFill>
                  <a:srgbClr val="333333"/>
                </a:solidFill>
                <a:latin typeface="+mn-lt"/>
                <a:ea typeface="+mn-ea"/>
              </a:rPr>
              <a:t>Web Browser</a:t>
            </a:r>
          </a:p>
        </p:txBody>
      </p:sp>
      <p:sp>
        <p:nvSpPr>
          <p:cNvPr id="75" name="TextBox 74"/>
          <p:cNvSpPr txBox="1"/>
          <p:nvPr/>
        </p:nvSpPr>
        <p:spPr>
          <a:xfrm>
            <a:off x="1257729" y="5753100"/>
            <a:ext cx="1194558" cy="415498"/>
          </a:xfrm>
          <a:prstGeom prst="rect">
            <a:avLst/>
          </a:prstGeom>
          <a:noFill/>
        </p:spPr>
        <p:txBody>
          <a:bodyPr wrap="none" rtlCol="0">
            <a:spAutoFit/>
          </a:bodyPr>
          <a:lstStyle/>
          <a:p>
            <a:pPr algn="ctr"/>
            <a:r>
              <a:rPr lang="en-US" sz="1050" b="1" dirty="0" smtClean="0">
                <a:solidFill>
                  <a:srgbClr val="333333"/>
                </a:solidFill>
                <a:latin typeface="+mn-lt"/>
                <a:ea typeface="+mn-ea"/>
              </a:rPr>
              <a:t>VMware</a:t>
            </a:r>
          </a:p>
          <a:p>
            <a:pPr algn="ctr"/>
            <a:r>
              <a:rPr lang="en-US" sz="1050" b="1" dirty="0" err="1" smtClean="0">
                <a:solidFill>
                  <a:srgbClr val="333333"/>
                </a:solidFill>
                <a:latin typeface="+mn-lt"/>
                <a:ea typeface="+mn-ea"/>
              </a:rPr>
              <a:t>vCloud</a:t>
            </a:r>
            <a:r>
              <a:rPr lang="en-US" sz="1050" b="1" dirty="0" smtClean="0">
                <a:solidFill>
                  <a:srgbClr val="333333"/>
                </a:solidFill>
                <a:latin typeface="+mn-lt"/>
                <a:ea typeface="+mn-ea"/>
              </a:rPr>
              <a:t> Director</a:t>
            </a:r>
          </a:p>
        </p:txBody>
      </p:sp>
      <p:sp>
        <p:nvSpPr>
          <p:cNvPr id="76" name="TextBox 75"/>
          <p:cNvSpPr txBox="1"/>
          <p:nvPr/>
        </p:nvSpPr>
        <p:spPr>
          <a:xfrm>
            <a:off x="1238250" y="4419600"/>
            <a:ext cx="1183336" cy="415498"/>
          </a:xfrm>
          <a:prstGeom prst="rect">
            <a:avLst/>
          </a:prstGeom>
          <a:noFill/>
        </p:spPr>
        <p:txBody>
          <a:bodyPr wrap="none" rtlCol="0">
            <a:spAutoFit/>
          </a:bodyPr>
          <a:lstStyle/>
          <a:p>
            <a:pPr algn="ctr"/>
            <a:r>
              <a:rPr lang="en-US" sz="1050" b="1" dirty="0" smtClean="0">
                <a:solidFill>
                  <a:srgbClr val="333333"/>
                </a:solidFill>
                <a:latin typeface="+mn-lt"/>
                <a:ea typeface="+mn-ea"/>
              </a:rPr>
              <a:t>vCenter Server </a:t>
            </a:r>
          </a:p>
          <a:p>
            <a:pPr algn="ctr"/>
            <a:r>
              <a:rPr lang="en-US" sz="1050" b="1" dirty="0" smtClean="0">
                <a:solidFill>
                  <a:srgbClr val="333333"/>
                </a:solidFill>
                <a:latin typeface="+mn-lt"/>
                <a:ea typeface="+mn-ea"/>
              </a:rPr>
              <a:t>Database</a:t>
            </a:r>
          </a:p>
        </p:txBody>
      </p:sp>
      <p:sp>
        <p:nvSpPr>
          <p:cNvPr id="77" name="TextBox 76"/>
          <p:cNvSpPr txBox="1"/>
          <p:nvPr/>
        </p:nvSpPr>
        <p:spPr>
          <a:xfrm>
            <a:off x="3152775" y="3267075"/>
            <a:ext cx="1617752" cy="253916"/>
          </a:xfrm>
          <a:prstGeom prst="rect">
            <a:avLst/>
          </a:prstGeom>
          <a:noFill/>
        </p:spPr>
        <p:txBody>
          <a:bodyPr wrap="none" rtlCol="0">
            <a:spAutoFit/>
          </a:bodyPr>
          <a:lstStyle/>
          <a:p>
            <a:pPr algn="ctr"/>
            <a:r>
              <a:rPr lang="en-US" sz="1050" b="1" dirty="0" smtClean="0">
                <a:solidFill>
                  <a:srgbClr val="333333"/>
                </a:solidFill>
                <a:latin typeface="+mn-lt"/>
                <a:ea typeface="+mn-ea"/>
              </a:rPr>
              <a:t>Chargeback Hierarchy</a:t>
            </a:r>
          </a:p>
        </p:txBody>
      </p:sp>
      <p:sp>
        <p:nvSpPr>
          <p:cNvPr id="79" name="TextBox 78"/>
          <p:cNvSpPr txBox="1"/>
          <p:nvPr/>
        </p:nvSpPr>
        <p:spPr>
          <a:xfrm>
            <a:off x="6372225" y="4410075"/>
            <a:ext cx="896399" cy="230832"/>
          </a:xfrm>
          <a:prstGeom prst="rect">
            <a:avLst/>
          </a:prstGeom>
          <a:noFill/>
        </p:spPr>
        <p:txBody>
          <a:bodyPr wrap="none" rtlCol="0">
            <a:spAutoFit/>
          </a:bodyPr>
          <a:lstStyle/>
          <a:p>
            <a:pPr algn="ctr"/>
            <a:r>
              <a:rPr lang="en-US" sz="900" b="1" dirty="0" smtClean="0">
                <a:solidFill>
                  <a:schemeClr val="tx2">
                    <a:lumMod val="75000"/>
                  </a:schemeClr>
                </a:solidFill>
                <a:latin typeface="+mn-lt"/>
                <a:ea typeface="+mn-ea"/>
              </a:rPr>
              <a:t>Reports/Bills</a:t>
            </a:r>
          </a:p>
        </p:txBody>
      </p:sp>
      <p:sp>
        <p:nvSpPr>
          <p:cNvPr id="80" name="TextBox 79"/>
          <p:cNvSpPr txBox="1"/>
          <p:nvPr/>
        </p:nvSpPr>
        <p:spPr>
          <a:xfrm>
            <a:off x="6205515" y="2171700"/>
            <a:ext cx="1229824" cy="230832"/>
          </a:xfrm>
          <a:prstGeom prst="rect">
            <a:avLst/>
          </a:prstGeom>
          <a:noFill/>
        </p:spPr>
        <p:txBody>
          <a:bodyPr wrap="none" rtlCol="0">
            <a:spAutoFit/>
          </a:bodyPr>
          <a:lstStyle/>
          <a:p>
            <a:pPr algn="ctr"/>
            <a:r>
              <a:rPr lang="en-US" sz="900" b="1" dirty="0" smtClean="0">
                <a:solidFill>
                  <a:schemeClr val="tx2">
                    <a:lumMod val="75000"/>
                  </a:schemeClr>
                </a:solidFill>
                <a:latin typeface="+mn-lt"/>
                <a:ea typeface="+mn-ea"/>
              </a:rPr>
              <a:t>Cost Configuration</a:t>
            </a:r>
          </a:p>
        </p:txBody>
      </p:sp>
      <p:sp>
        <p:nvSpPr>
          <p:cNvPr id="81" name="TextBox 80"/>
          <p:cNvSpPr txBox="1"/>
          <p:nvPr/>
        </p:nvSpPr>
        <p:spPr>
          <a:xfrm>
            <a:off x="2349773" y="1171575"/>
            <a:ext cx="1925528" cy="307777"/>
          </a:xfrm>
          <a:prstGeom prst="rect">
            <a:avLst/>
          </a:prstGeom>
          <a:noFill/>
        </p:spPr>
        <p:txBody>
          <a:bodyPr wrap="none" rtlCol="0">
            <a:spAutoFit/>
          </a:bodyPr>
          <a:lstStyle/>
          <a:p>
            <a:pPr algn="ctr"/>
            <a:r>
              <a:rPr lang="en-US" sz="1400" b="1" dirty="0" smtClean="0">
                <a:solidFill>
                  <a:schemeClr val="bg1"/>
                </a:solidFill>
                <a:latin typeface="+mn-lt"/>
                <a:ea typeface="+mn-ea"/>
              </a:rPr>
              <a:t>vCenter Chargeback</a:t>
            </a:r>
          </a:p>
        </p:txBody>
      </p:sp>
      <p:pic>
        <p:nvPicPr>
          <p:cNvPr id="4115" name="Picture 19" descr="C:\Users\Abject-3D\Desktop\VMWare Files\FINAL diagrams\Basic Virtualization\3D PNGs\VMW_09Q2_DGRM_LCM_R4-(2)_8.png"/>
          <p:cNvPicPr>
            <a:picLocks noChangeAspect="1" noChangeArrowheads="1"/>
          </p:cNvPicPr>
          <p:nvPr/>
        </p:nvPicPr>
        <p:blipFill>
          <a:blip r:embed="rId20"/>
          <a:srcRect/>
          <a:stretch>
            <a:fillRect/>
          </a:stretch>
        </p:blipFill>
        <p:spPr bwMode="auto">
          <a:xfrm>
            <a:off x="7305675" y="2967038"/>
            <a:ext cx="1009650" cy="923925"/>
          </a:xfrm>
          <a:prstGeom prst="rect">
            <a:avLst/>
          </a:prstGeom>
          <a:noFill/>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5" name="Picture 15" descr="C:\Users\Abject-3D\Desktop\VMWare Files\FINAL diagrams\Basic Virtualization\3D PNGs\VMW_09Q2_DGRM_AppSpeed_R2-(2)_14.png"/>
          <p:cNvPicPr>
            <a:picLocks noChangeAspect="1" noChangeArrowheads="1"/>
          </p:cNvPicPr>
          <p:nvPr/>
        </p:nvPicPr>
        <p:blipFill>
          <a:blip r:embed="rId3"/>
          <a:srcRect/>
          <a:stretch>
            <a:fillRect/>
          </a:stretch>
        </p:blipFill>
        <p:spPr bwMode="auto">
          <a:xfrm>
            <a:off x="1409700" y="1190625"/>
            <a:ext cx="4392168" cy="2707386"/>
          </a:xfrm>
          <a:prstGeom prst="rect">
            <a:avLst/>
          </a:prstGeom>
          <a:noFill/>
        </p:spPr>
      </p:pic>
      <p:sp>
        <p:nvSpPr>
          <p:cNvPr id="34" name="Rectangle 3"/>
          <p:cNvSpPr>
            <a:spLocks noGrp="1" noChangeArrowheads="1"/>
          </p:cNvSpPr>
          <p:nvPr>
            <p:ph type="title"/>
          </p:nvPr>
        </p:nvSpPr>
        <p:spPr>
          <a:xfrm>
            <a:off x="374904" y="171450"/>
            <a:ext cx="8473821" cy="333375"/>
          </a:xfrm>
        </p:spPr>
        <p:txBody>
          <a:bodyPr/>
          <a:lstStyle/>
          <a:p>
            <a:r>
              <a:rPr lang="en-US" smtClean="0"/>
              <a:t>vCenter AppSpeed Overview</a:t>
            </a:r>
          </a:p>
        </p:txBody>
      </p:sp>
      <p:pic>
        <p:nvPicPr>
          <p:cNvPr id="5122" name="Picture 2" descr="C:\Users\Abject-3D\Desktop\VMWare Files\FINAL diagrams\Basic Virtualization\3D PNGs\VMW_09Q2_DGRM_AppSpeed_R2-(2)_1.png"/>
          <p:cNvPicPr>
            <a:picLocks noChangeAspect="1" noChangeArrowheads="1"/>
          </p:cNvPicPr>
          <p:nvPr/>
        </p:nvPicPr>
        <p:blipFill>
          <a:blip r:embed="rId4"/>
          <a:srcRect/>
          <a:stretch>
            <a:fillRect/>
          </a:stretch>
        </p:blipFill>
        <p:spPr bwMode="auto">
          <a:xfrm>
            <a:off x="1695450" y="4557712"/>
            <a:ext cx="704088" cy="854964"/>
          </a:xfrm>
          <a:prstGeom prst="rect">
            <a:avLst/>
          </a:prstGeom>
          <a:noFill/>
        </p:spPr>
      </p:pic>
      <p:pic>
        <p:nvPicPr>
          <p:cNvPr id="5123" name="Picture 3" descr="C:\Users\Abject-3D\Desktop\VMWare Files\FINAL diagrams\Basic Virtualization\3D PNGs\VMW_09Q2_DGRM_AppSpeed_R2-(2)_2.png"/>
          <p:cNvPicPr>
            <a:picLocks noChangeAspect="1" noChangeArrowheads="1"/>
          </p:cNvPicPr>
          <p:nvPr/>
        </p:nvPicPr>
        <p:blipFill>
          <a:blip r:embed="rId5"/>
          <a:srcRect/>
          <a:stretch>
            <a:fillRect/>
          </a:stretch>
        </p:blipFill>
        <p:spPr bwMode="auto">
          <a:xfrm>
            <a:off x="2581275" y="4900612"/>
            <a:ext cx="653796" cy="150876"/>
          </a:xfrm>
          <a:prstGeom prst="rect">
            <a:avLst/>
          </a:prstGeom>
          <a:noFill/>
        </p:spPr>
      </p:pic>
      <p:pic>
        <p:nvPicPr>
          <p:cNvPr id="5124" name="Picture 4" descr="C:\Users\Abject-3D\Desktop\VMWare Files\FINAL diagrams\Basic Virtualization\3D PNGs\VMW_09Q2_DGRM_AppSpeed_R2-(2)_3.png"/>
          <p:cNvPicPr>
            <a:picLocks noChangeAspect="1" noChangeArrowheads="1"/>
          </p:cNvPicPr>
          <p:nvPr/>
        </p:nvPicPr>
        <p:blipFill>
          <a:blip r:embed="rId6"/>
          <a:srcRect/>
          <a:stretch>
            <a:fillRect/>
          </a:stretch>
        </p:blipFill>
        <p:spPr bwMode="auto">
          <a:xfrm>
            <a:off x="3352800" y="4548187"/>
            <a:ext cx="704088" cy="854964"/>
          </a:xfrm>
          <a:prstGeom prst="rect">
            <a:avLst/>
          </a:prstGeom>
          <a:noFill/>
        </p:spPr>
      </p:pic>
      <p:pic>
        <p:nvPicPr>
          <p:cNvPr id="5125" name="Picture 5" descr="C:\Users\Abject-3D\Desktop\VMWare Files\FINAL diagrams\Basic Virtualization\3D PNGs\VMW_09Q2_DGRM_AppSpeed_R2-(2)_4.png"/>
          <p:cNvPicPr>
            <a:picLocks noChangeAspect="1" noChangeArrowheads="1"/>
          </p:cNvPicPr>
          <p:nvPr/>
        </p:nvPicPr>
        <p:blipFill>
          <a:blip r:embed="rId7"/>
          <a:srcRect/>
          <a:stretch>
            <a:fillRect/>
          </a:stretch>
        </p:blipFill>
        <p:spPr bwMode="auto">
          <a:xfrm>
            <a:off x="3633788" y="3995737"/>
            <a:ext cx="159258" cy="519684"/>
          </a:xfrm>
          <a:prstGeom prst="rect">
            <a:avLst/>
          </a:prstGeom>
          <a:noFill/>
        </p:spPr>
      </p:pic>
      <p:pic>
        <p:nvPicPr>
          <p:cNvPr id="5126" name="Picture 6" descr="C:\Users\Abject-3D\Desktop\VMWare Files\FINAL diagrams\Basic Virtualization\3D PNGs\VMW_09Q2_DGRM_AppSpeed_R2-(2)_5.png"/>
          <p:cNvPicPr>
            <a:picLocks noChangeAspect="1" noChangeArrowheads="1"/>
          </p:cNvPicPr>
          <p:nvPr/>
        </p:nvPicPr>
        <p:blipFill>
          <a:blip r:embed="rId8"/>
          <a:srcRect/>
          <a:stretch>
            <a:fillRect/>
          </a:stretch>
        </p:blipFill>
        <p:spPr bwMode="auto">
          <a:xfrm>
            <a:off x="7000875" y="4943475"/>
            <a:ext cx="645414" cy="653796"/>
          </a:xfrm>
          <a:prstGeom prst="rect">
            <a:avLst/>
          </a:prstGeom>
          <a:noFill/>
        </p:spPr>
      </p:pic>
      <p:pic>
        <p:nvPicPr>
          <p:cNvPr id="5127" name="Picture 7" descr="C:\Users\Abject-3D\Desktop\VMWare Files\FINAL diagrams\Basic Virtualization\3D PNGs\VMW_09Q2_DGRM_AppSpeed_R2-(2)_6.png"/>
          <p:cNvPicPr>
            <a:picLocks noChangeAspect="1" noChangeArrowheads="1"/>
          </p:cNvPicPr>
          <p:nvPr/>
        </p:nvPicPr>
        <p:blipFill>
          <a:blip r:embed="rId9"/>
          <a:srcRect/>
          <a:stretch>
            <a:fillRect/>
          </a:stretch>
        </p:blipFill>
        <p:spPr bwMode="auto">
          <a:xfrm>
            <a:off x="6615113" y="3000375"/>
            <a:ext cx="1416558" cy="913638"/>
          </a:xfrm>
          <a:prstGeom prst="rect">
            <a:avLst/>
          </a:prstGeom>
          <a:noFill/>
        </p:spPr>
      </p:pic>
      <p:pic>
        <p:nvPicPr>
          <p:cNvPr id="5128" name="Picture 8" descr="C:\Users\Abject-3D\Desktop\VMWare Files\FINAL diagrams\Basic Virtualization\3D PNGs\VMW_09Q2_DGRM_AppSpeed_R2-(2)_7.png"/>
          <p:cNvPicPr>
            <a:picLocks noChangeAspect="1" noChangeArrowheads="1"/>
          </p:cNvPicPr>
          <p:nvPr/>
        </p:nvPicPr>
        <p:blipFill>
          <a:blip r:embed="rId10"/>
          <a:srcRect/>
          <a:stretch>
            <a:fillRect/>
          </a:stretch>
        </p:blipFill>
        <p:spPr bwMode="auto">
          <a:xfrm>
            <a:off x="5786438" y="747712"/>
            <a:ext cx="2254758" cy="1475232"/>
          </a:xfrm>
          <a:prstGeom prst="rect">
            <a:avLst/>
          </a:prstGeom>
          <a:noFill/>
        </p:spPr>
      </p:pic>
      <p:pic>
        <p:nvPicPr>
          <p:cNvPr id="5129" name="Picture 9" descr="C:\Users\Abject-3D\Desktop\VMWare Files\FINAL diagrams\Basic Virtualization\3D PNGs\VMW_09Q2_DGRM_AppSpeed_R2-(2)_8.png"/>
          <p:cNvPicPr>
            <a:picLocks noChangeAspect="1" noChangeArrowheads="1"/>
          </p:cNvPicPr>
          <p:nvPr/>
        </p:nvPicPr>
        <p:blipFill>
          <a:blip r:embed="rId11"/>
          <a:srcRect/>
          <a:stretch>
            <a:fillRect/>
          </a:stretch>
        </p:blipFill>
        <p:spPr bwMode="auto">
          <a:xfrm>
            <a:off x="5895975" y="3252787"/>
            <a:ext cx="637032" cy="318516"/>
          </a:xfrm>
          <a:prstGeom prst="rect">
            <a:avLst/>
          </a:prstGeom>
          <a:noFill/>
        </p:spPr>
      </p:pic>
      <p:pic>
        <p:nvPicPr>
          <p:cNvPr id="5130" name="Picture 10" descr="C:\Users\Abject-3D\Desktop\VMWare Files\FINAL diagrams\Basic Virtualization\3D PNGs\VMW_09Q2_DGRM_AppSpeed_R2-(2)_9.png"/>
          <p:cNvPicPr>
            <a:picLocks noChangeAspect="1" noChangeArrowheads="1"/>
          </p:cNvPicPr>
          <p:nvPr/>
        </p:nvPicPr>
        <p:blipFill>
          <a:blip r:embed="rId12"/>
          <a:srcRect/>
          <a:stretch>
            <a:fillRect/>
          </a:stretch>
        </p:blipFill>
        <p:spPr bwMode="auto">
          <a:xfrm>
            <a:off x="5886450" y="1766887"/>
            <a:ext cx="637032" cy="318516"/>
          </a:xfrm>
          <a:prstGeom prst="rect">
            <a:avLst/>
          </a:prstGeom>
          <a:noFill/>
        </p:spPr>
      </p:pic>
      <p:pic>
        <p:nvPicPr>
          <p:cNvPr id="5131" name="Picture 11" descr="C:\Users\Abject-3D\Desktop\VMWare Files\FINAL diagrams\Basic Virtualization\3D PNGs\VMW_09Q2_DGRM_AppSpeed_R2-(2)_10.png"/>
          <p:cNvPicPr>
            <a:picLocks noChangeAspect="1" noChangeArrowheads="1"/>
          </p:cNvPicPr>
          <p:nvPr/>
        </p:nvPicPr>
        <p:blipFill>
          <a:blip r:embed="rId13"/>
          <a:srcRect/>
          <a:stretch>
            <a:fillRect/>
          </a:stretch>
        </p:blipFill>
        <p:spPr bwMode="auto">
          <a:xfrm>
            <a:off x="1562100" y="2171700"/>
            <a:ext cx="1005840" cy="1089660"/>
          </a:xfrm>
          <a:prstGeom prst="rect">
            <a:avLst/>
          </a:prstGeom>
          <a:noFill/>
        </p:spPr>
      </p:pic>
      <p:pic>
        <p:nvPicPr>
          <p:cNvPr id="5132" name="Picture 12" descr="C:\Users\Abject-3D\Desktop\VMWare Files\FINAL diagrams\Basic Virtualization\3D PNGs\VMW_09Q2_DGRM_AppSpeed_R2-(2)_11.png"/>
          <p:cNvPicPr>
            <a:picLocks noChangeAspect="1" noChangeArrowheads="1"/>
          </p:cNvPicPr>
          <p:nvPr/>
        </p:nvPicPr>
        <p:blipFill>
          <a:blip r:embed="rId14"/>
          <a:srcRect/>
          <a:stretch>
            <a:fillRect/>
          </a:stretch>
        </p:blipFill>
        <p:spPr bwMode="auto">
          <a:xfrm>
            <a:off x="2657475" y="2638425"/>
            <a:ext cx="410718" cy="201168"/>
          </a:xfrm>
          <a:prstGeom prst="rect">
            <a:avLst/>
          </a:prstGeom>
          <a:noFill/>
        </p:spPr>
      </p:pic>
      <p:pic>
        <p:nvPicPr>
          <p:cNvPr id="5133" name="Picture 13" descr="C:\Users\Abject-3D\Desktop\VMWare Files\FINAL diagrams\Basic Virtualization\3D PNGs\VMW_09Q2_DGRM_AppSpeed_R2-(2)_12.png"/>
          <p:cNvPicPr>
            <a:picLocks noChangeAspect="1" noChangeArrowheads="1"/>
          </p:cNvPicPr>
          <p:nvPr/>
        </p:nvPicPr>
        <p:blipFill>
          <a:blip r:embed="rId15"/>
          <a:srcRect/>
          <a:stretch>
            <a:fillRect/>
          </a:stretch>
        </p:blipFill>
        <p:spPr bwMode="auto">
          <a:xfrm>
            <a:off x="4214813" y="1985962"/>
            <a:ext cx="1349502" cy="1223772"/>
          </a:xfrm>
          <a:prstGeom prst="rect">
            <a:avLst/>
          </a:prstGeom>
          <a:noFill/>
        </p:spPr>
      </p:pic>
      <p:pic>
        <p:nvPicPr>
          <p:cNvPr id="5134" name="Picture 14" descr="C:\Users\Abject-3D\Desktop\VMWare Files\FINAL diagrams\Basic Virtualization\3D PNGs\VMW_09Q2_DGRM_AppSpeed_R2-(2)_13.png"/>
          <p:cNvPicPr>
            <a:picLocks noChangeAspect="1" noChangeArrowheads="1"/>
          </p:cNvPicPr>
          <p:nvPr/>
        </p:nvPicPr>
        <p:blipFill>
          <a:blip r:embed="rId16"/>
          <a:srcRect/>
          <a:stretch>
            <a:fillRect/>
          </a:stretch>
        </p:blipFill>
        <p:spPr bwMode="auto">
          <a:xfrm>
            <a:off x="2752725" y="2190750"/>
            <a:ext cx="1307592" cy="989076"/>
          </a:xfrm>
          <a:prstGeom prst="rect">
            <a:avLst/>
          </a:prstGeom>
          <a:noFill/>
        </p:spPr>
      </p:pic>
      <p:sp>
        <p:nvSpPr>
          <p:cNvPr id="50" name="TextBox 49"/>
          <p:cNvSpPr txBox="1"/>
          <p:nvPr/>
        </p:nvSpPr>
        <p:spPr>
          <a:xfrm>
            <a:off x="1920231" y="3371850"/>
            <a:ext cx="1346844" cy="253916"/>
          </a:xfrm>
          <a:prstGeom prst="rect">
            <a:avLst/>
          </a:prstGeom>
          <a:noFill/>
        </p:spPr>
        <p:txBody>
          <a:bodyPr wrap="none" rtlCol="0">
            <a:spAutoFit/>
          </a:bodyPr>
          <a:lstStyle/>
          <a:p>
            <a:pPr algn="ctr"/>
            <a:r>
              <a:rPr lang="en-US" sz="1050" b="1" dirty="0" smtClean="0">
                <a:solidFill>
                  <a:srgbClr val="333333"/>
                </a:solidFill>
                <a:latin typeface="+mn-lt"/>
                <a:ea typeface="+mn-ea"/>
              </a:rPr>
              <a:t>Discovers &amp; Maps</a:t>
            </a:r>
          </a:p>
        </p:txBody>
      </p:sp>
      <p:sp>
        <p:nvSpPr>
          <p:cNvPr id="51" name="TextBox 50"/>
          <p:cNvSpPr txBox="1"/>
          <p:nvPr/>
        </p:nvSpPr>
        <p:spPr>
          <a:xfrm>
            <a:off x="3848100" y="3371850"/>
            <a:ext cx="1614546" cy="415498"/>
          </a:xfrm>
          <a:prstGeom prst="rect">
            <a:avLst/>
          </a:prstGeom>
          <a:noFill/>
        </p:spPr>
        <p:txBody>
          <a:bodyPr wrap="none" rtlCol="0">
            <a:spAutoFit/>
          </a:bodyPr>
          <a:lstStyle/>
          <a:p>
            <a:pPr algn="ctr"/>
            <a:r>
              <a:rPr lang="en-US" sz="1050" b="1" dirty="0" smtClean="0">
                <a:solidFill>
                  <a:srgbClr val="333333"/>
                </a:solidFill>
                <a:latin typeface="+mn-lt"/>
                <a:ea typeface="+mn-ea"/>
              </a:rPr>
              <a:t>Monitors Performance</a:t>
            </a:r>
          </a:p>
          <a:p>
            <a:pPr algn="ctr"/>
            <a:r>
              <a:rPr lang="en-US" sz="1050" b="1" dirty="0" smtClean="0">
                <a:solidFill>
                  <a:srgbClr val="333333"/>
                </a:solidFill>
                <a:latin typeface="+mn-lt"/>
                <a:ea typeface="+mn-ea"/>
              </a:rPr>
              <a:t>vs. SLAs</a:t>
            </a:r>
          </a:p>
        </p:txBody>
      </p:sp>
      <p:sp>
        <p:nvSpPr>
          <p:cNvPr id="53" name="TextBox 52"/>
          <p:cNvSpPr txBox="1"/>
          <p:nvPr/>
        </p:nvSpPr>
        <p:spPr>
          <a:xfrm>
            <a:off x="3271862" y="5524500"/>
            <a:ext cx="849912" cy="415498"/>
          </a:xfrm>
          <a:prstGeom prst="rect">
            <a:avLst/>
          </a:prstGeom>
          <a:noFill/>
        </p:spPr>
        <p:txBody>
          <a:bodyPr wrap="none" rtlCol="0">
            <a:spAutoFit/>
          </a:bodyPr>
          <a:lstStyle/>
          <a:p>
            <a:pPr algn="ctr"/>
            <a:r>
              <a:rPr lang="en-US" sz="1050" b="1" dirty="0" err="1" smtClean="0">
                <a:solidFill>
                  <a:srgbClr val="333333"/>
                </a:solidFill>
                <a:latin typeface="+mn-lt"/>
                <a:ea typeface="+mn-ea"/>
              </a:rPr>
              <a:t>AppSpeed</a:t>
            </a:r>
            <a:endParaRPr lang="en-US" sz="1050" b="1" dirty="0" smtClean="0">
              <a:solidFill>
                <a:srgbClr val="333333"/>
              </a:solidFill>
              <a:latin typeface="+mn-lt"/>
              <a:ea typeface="+mn-ea"/>
            </a:endParaRPr>
          </a:p>
          <a:p>
            <a:pPr algn="ctr"/>
            <a:r>
              <a:rPr lang="en-US" sz="1050" b="1" dirty="0" smtClean="0">
                <a:solidFill>
                  <a:srgbClr val="333333"/>
                </a:solidFill>
                <a:latin typeface="+mn-lt"/>
                <a:ea typeface="+mn-ea"/>
              </a:rPr>
              <a:t>Database</a:t>
            </a:r>
          </a:p>
        </p:txBody>
      </p:sp>
      <p:sp>
        <p:nvSpPr>
          <p:cNvPr id="54" name="TextBox 53"/>
          <p:cNvSpPr txBox="1"/>
          <p:nvPr/>
        </p:nvSpPr>
        <p:spPr>
          <a:xfrm>
            <a:off x="5667375" y="5067300"/>
            <a:ext cx="1282723" cy="415498"/>
          </a:xfrm>
          <a:prstGeom prst="rect">
            <a:avLst/>
          </a:prstGeom>
          <a:noFill/>
        </p:spPr>
        <p:txBody>
          <a:bodyPr wrap="none" rtlCol="0">
            <a:spAutoFit/>
          </a:bodyPr>
          <a:lstStyle/>
          <a:p>
            <a:pPr algn="ctr"/>
            <a:r>
              <a:rPr lang="en-US" sz="1050" b="1" dirty="0" smtClean="0">
                <a:solidFill>
                  <a:srgbClr val="333333"/>
                </a:solidFill>
                <a:latin typeface="+mn-lt"/>
                <a:ea typeface="+mn-ea"/>
              </a:rPr>
              <a:t>Shipped as a </a:t>
            </a:r>
          </a:p>
          <a:p>
            <a:pPr algn="ctr"/>
            <a:r>
              <a:rPr lang="en-US" sz="1050" b="1" dirty="0" smtClean="0">
                <a:solidFill>
                  <a:srgbClr val="333333"/>
                </a:solidFill>
                <a:latin typeface="+mn-lt"/>
                <a:ea typeface="+mn-ea"/>
              </a:rPr>
              <a:t>Virtual Appliance</a:t>
            </a:r>
          </a:p>
        </p:txBody>
      </p:sp>
      <p:sp>
        <p:nvSpPr>
          <p:cNvPr id="55" name="TextBox 54"/>
          <p:cNvSpPr txBox="1"/>
          <p:nvPr/>
        </p:nvSpPr>
        <p:spPr>
          <a:xfrm>
            <a:off x="6600825" y="2133600"/>
            <a:ext cx="1441420" cy="507831"/>
          </a:xfrm>
          <a:prstGeom prst="rect">
            <a:avLst/>
          </a:prstGeom>
          <a:noFill/>
        </p:spPr>
        <p:txBody>
          <a:bodyPr wrap="none" rtlCol="0">
            <a:spAutoFit/>
          </a:bodyPr>
          <a:lstStyle/>
          <a:p>
            <a:pPr algn="ctr"/>
            <a:r>
              <a:rPr lang="en-US" sz="900" b="1" dirty="0" smtClean="0">
                <a:solidFill>
                  <a:schemeClr val="bg2">
                    <a:lumMod val="50000"/>
                  </a:schemeClr>
                </a:solidFill>
                <a:latin typeface="+mn-lt"/>
                <a:ea typeface="+mn-ea"/>
              </a:rPr>
              <a:t>View datacenter &amp;</a:t>
            </a:r>
          </a:p>
          <a:p>
            <a:pPr algn="ctr"/>
            <a:r>
              <a:rPr lang="en-US" sz="900" b="1" dirty="0" smtClean="0">
                <a:solidFill>
                  <a:schemeClr val="bg2">
                    <a:lumMod val="50000"/>
                  </a:schemeClr>
                </a:solidFill>
                <a:latin typeface="+mn-lt"/>
                <a:ea typeface="+mn-ea"/>
              </a:rPr>
              <a:t>application-level</a:t>
            </a:r>
          </a:p>
          <a:p>
            <a:pPr algn="ctr"/>
            <a:r>
              <a:rPr lang="en-US" sz="900" b="1" dirty="0" smtClean="0">
                <a:solidFill>
                  <a:schemeClr val="bg2">
                    <a:lumMod val="50000"/>
                  </a:schemeClr>
                </a:solidFill>
                <a:latin typeface="+mn-lt"/>
                <a:ea typeface="+mn-ea"/>
              </a:rPr>
              <a:t>reports and dashboard</a:t>
            </a:r>
          </a:p>
        </p:txBody>
      </p:sp>
      <p:sp>
        <p:nvSpPr>
          <p:cNvPr id="56" name="TextBox 55"/>
          <p:cNvSpPr txBox="1"/>
          <p:nvPr/>
        </p:nvSpPr>
        <p:spPr>
          <a:xfrm>
            <a:off x="6629400" y="3933825"/>
            <a:ext cx="1467068" cy="507831"/>
          </a:xfrm>
          <a:prstGeom prst="rect">
            <a:avLst/>
          </a:prstGeom>
          <a:noFill/>
        </p:spPr>
        <p:txBody>
          <a:bodyPr wrap="none" rtlCol="0">
            <a:spAutoFit/>
          </a:bodyPr>
          <a:lstStyle/>
          <a:p>
            <a:pPr algn="ctr"/>
            <a:r>
              <a:rPr lang="en-US" sz="900" b="1" dirty="0" smtClean="0">
                <a:solidFill>
                  <a:schemeClr val="bg2">
                    <a:lumMod val="50000"/>
                  </a:schemeClr>
                </a:solidFill>
                <a:latin typeface="+mn-lt"/>
                <a:ea typeface="+mn-ea"/>
              </a:rPr>
              <a:t>Dive into specific tiers,</a:t>
            </a:r>
          </a:p>
          <a:p>
            <a:pPr algn="ctr"/>
            <a:r>
              <a:rPr lang="en-US" sz="900" b="1" dirty="0" smtClean="0">
                <a:solidFill>
                  <a:schemeClr val="bg2">
                    <a:lumMod val="50000"/>
                  </a:schemeClr>
                </a:solidFill>
                <a:latin typeface="+mn-lt"/>
                <a:ea typeface="+mn-ea"/>
              </a:rPr>
              <a:t>transactions, DB tables</a:t>
            </a:r>
          </a:p>
          <a:p>
            <a:pPr algn="ctr"/>
            <a:r>
              <a:rPr lang="en-US" sz="900" b="1" dirty="0" smtClean="0">
                <a:solidFill>
                  <a:schemeClr val="bg2">
                    <a:lumMod val="50000"/>
                  </a:schemeClr>
                </a:solidFill>
                <a:latin typeface="+mn-lt"/>
                <a:ea typeface="+mn-ea"/>
              </a:rPr>
              <a:t>and queries</a:t>
            </a:r>
          </a:p>
        </p:txBody>
      </p:sp>
      <p:sp>
        <p:nvSpPr>
          <p:cNvPr id="57" name="TextBox 56"/>
          <p:cNvSpPr txBox="1"/>
          <p:nvPr/>
        </p:nvSpPr>
        <p:spPr>
          <a:xfrm>
            <a:off x="1409700" y="5514975"/>
            <a:ext cx="1183336" cy="415498"/>
          </a:xfrm>
          <a:prstGeom prst="rect">
            <a:avLst/>
          </a:prstGeom>
          <a:noFill/>
        </p:spPr>
        <p:txBody>
          <a:bodyPr wrap="none" rtlCol="0">
            <a:spAutoFit/>
          </a:bodyPr>
          <a:lstStyle/>
          <a:p>
            <a:pPr algn="ctr"/>
            <a:r>
              <a:rPr lang="en-US" sz="1050" b="1" dirty="0" smtClean="0">
                <a:solidFill>
                  <a:srgbClr val="333333"/>
                </a:solidFill>
                <a:latin typeface="+mn-lt"/>
                <a:ea typeface="+mn-ea"/>
              </a:rPr>
              <a:t>vCenter Server </a:t>
            </a:r>
          </a:p>
          <a:p>
            <a:pPr algn="ctr"/>
            <a:r>
              <a:rPr lang="en-US" sz="1050" b="1" dirty="0" smtClean="0">
                <a:solidFill>
                  <a:srgbClr val="333333"/>
                </a:solidFill>
                <a:latin typeface="+mn-lt"/>
                <a:ea typeface="+mn-ea"/>
              </a:rPr>
              <a:t>Database</a:t>
            </a:r>
          </a:p>
        </p:txBody>
      </p:sp>
      <p:sp>
        <p:nvSpPr>
          <p:cNvPr id="58" name="TextBox 57"/>
          <p:cNvSpPr txBox="1"/>
          <p:nvPr/>
        </p:nvSpPr>
        <p:spPr>
          <a:xfrm>
            <a:off x="2686050" y="1381125"/>
            <a:ext cx="1678666" cy="307777"/>
          </a:xfrm>
          <a:prstGeom prst="rect">
            <a:avLst/>
          </a:prstGeom>
          <a:noFill/>
        </p:spPr>
        <p:txBody>
          <a:bodyPr wrap="none" rtlCol="0">
            <a:spAutoFit/>
          </a:bodyPr>
          <a:lstStyle/>
          <a:p>
            <a:pPr algn="ctr"/>
            <a:r>
              <a:rPr lang="en-US" sz="1400" b="1" dirty="0" err="1" smtClean="0">
                <a:solidFill>
                  <a:schemeClr val="bg1"/>
                </a:solidFill>
                <a:latin typeface="+mn-lt"/>
                <a:ea typeface="+mn-ea"/>
              </a:rPr>
              <a:t>AppSpeed</a:t>
            </a:r>
            <a:r>
              <a:rPr lang="en-US" sz="1400" b="1" dirty="0" smtClean="0">
                <a:solidFill>
                  <a:schemeClr val="bg1"/>
                </a:solidFill>
                <a:latin typeface="+mn-lt"/>
                <a:ea typeface="+mn-ea"/>
              </a:rPr>
              <a:t> Server</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bject-3D\Desktop\VMWare Files\FINAL diagrams\Basic Virtualization\3D PNGs\VMW_09Q3_DGRM_SRM_StorageReplication_Comm_2.png"/>
          <p:cNvPicPr>
            <a:picLocks noChangeAspect="1" noChangeArrowheads="1"/>
          </p:cNvPicPr>
          <p:nvPr/>
        </p:nvPicPr>
        <p:blipFill>
          <a:blip r:embed="rId3"/>
          <a:srcRect/>
          <a:stretch>
            <a:fillRect/>
          </a:stretch>
        </p:blipFill>
        <p:spPr bwMode="auto">
          <a:xfrm>
            <a:off x="5031823" y="1176572"/>
            <a:ext cx="2419350" cy="3086100"/>
          </a:xfrm>
          <a:prstGeom prst="rect">
            <a:avLst/>
          </a:prstGeom>
          <a:noFill/>
        </p:spPr>
      </p:pic>
      <p:pic>
        <p:nvPicPr>
          <p:cNvPr id="1026" name="Picture 2" descr="C:\Users\Abject-3D\Desktop\VMWare Files\FINAL diagrams\Basic Virtualization\3D PNGs\VMW_09Q3_DGRM_SRM_StorageReplication_Comm_0.png"/>
          <p:cNvPicPr>
            <a:picLocks noChangeAspect="1" noChangeArrowheads="1"/>
          </p:cNvPicPr>
          <p:nvPr/>
        </p:nvPicPr>
        <p:blipFill>
          <a:blip r:embed="rId4"/>
          <a:srcRect/>
          <a:stretch>
            <a:fillRect/>
          </a:stretch>
        </p:blipFill>
        <p:spPr bwMode="auto">
          <a:xfrm>
            <a:off x="1764555" y="1179955"/>
            <a:ext cx="2419350" cy="3086100"/>
          </a:xfrm>
          <a:prstGeom prst="rect">
            <a:avLst/>
          </a:prstGeom>
          <a:noFill/>
        </p:spPr>
      </p:pic>
      <p:sp>
        <p:nvSpPr>
          <p:cNvPr id="32" name="Rectangle 2"/>
          <p:cNvSpPr txBox="1">
            <a:spLocks noChangeArrowheads="1"/>
          </p:cNvSpPr>
          <p:nvPr/>
        </p:nvSpPr>
        <p:spPr bwMode="auto">
          <a:xfrm>
            <a:off x="-6638133" y="642507"/>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rgbClr val="003D79"/>
                </a:solidFill>
                <a:effectLst/>
                <a:uLnTx/>
                <a:uFillTx/>
                <a:latin typeface="+mj-lt"/>
                <a:ea typeface="+mj-ea"/>
                <a:cs typeface="+mj-cs"/>
              </a:rPr>
              <a:t>VMware vSphere</a:t>
            </a:r>
          </a:p>
        </p:txBody>
      </p:sp>
      <p:sp>
        <p:nvSpPr>
          <p:cNvPr id="28" name="Rectangle 2"/>
          <p:cNvSpPr>
            <a:spLocks noGrp="1" noChangeArrowheads="1"/>
          </p:cNvSpPr>
          <p:nvPr>
            <p:ph type="title"/>
          </p:nvPr>
        </p:nvSpPr>
        <p:spPr>
          <a:xfrm>
            <a:off x="374904" y="171450"/>
            <a:ext cx="8473821" cy="333375"/>
          </a:xfrm>
        </p:spPr>
        <p:txBody>
          <a:bodyPr/>
          <a:lstStyle/>
          <a:p>
            <a:r>
              <a:rPr lang="en-US" dirty="0" smtClean="0"/>
              <a:t>VMware vCenter Site Recovery Manager</a:t>
            </a:r>
          </a:p>
        </p:txBody>
      </p:sp>
      <p:pic>
        <p:nvPicPr>
          <p:cNvPr id="1028" name="Picture 4" descr="C:\Users\Abject-3D\Desktop\VMWare Files\FINAL diagrams\Basic Virtualization\3D PNGs\VMW_09Q3_DGRM_SRM_StorageReplication_Comm_11.png"/>
          <p:cNvPicPr>
            <a:picLocks noChangeAspect="1" noChangeArrowheads="1"/>
          </p:cNvPicPr>
          <p:nvPr/>
        </p:nvPicPr>
        <p:blipFill>
          <a:blip r:embed="rId5"/>
          <a:srcRect/>
          <a:stretch>
            <a:fillRect/>
          </a:stretch>
        </p:blipFill>
        <p:spPr bwMode="auto">
          <a:xfrm>
            <a:off x="5106062" y="1732115"/>
            <a:ext cx="2286000" cy="352425"/>
          </a:xfrm>
          <a:prstGeom prst="rect">
            <a:avLst/>
          </a:prstGeom>
          <a:noFill/>
        </p:spPr>
      </p:pic>
      <p:pic>
        <p:nvPicPr>
          <p:cNvPr id="1029" name="Picture 5" descr="C:\Users\Abject-3D\Desktop\VMWare Files\FINAL diagrams\Basic Virtualization\3D PNGs\VMW_09Q3_DGRM_SRM_StorageReplication_Comm_9.png"/>
          <p:cNvPicPr>
            <a:picLocks noChangeAspect="1" noChangeArrowheads="1"/>
          </p:cNvPicPr>
          <p:nvPr/>
        </p:nvPicPr>
        <p:blipFill>
          <a:blip r:embed="rId6"/>
          <a:srcRect/>
          <a:stretch>
            <a:fillRect/>
          </a:stretch>
        </p:blipFill>
        <p:spPr bwMode="auto">
          <a:xfrm>
            <a:off x="4243415" y="1730679"/>
            <a:ext cx="752475" cy="323850"/>
          </a:xfrm>
          <a:prstGeom prst="rect">
            <a:avLst/>
          </a:prstGeom>
          <a:noFill/>
        </p:spPr>
      </p:pic>
      <p:pic>
        <p:nvPicPr>
          <p:cNvPr id="1030" name="Picture 6" descr="C:\Users\Abject-3D\Desktop\VMWare Files\FINAL diagrams\Basic Virtualization\3D PNGs\VMW_09Q3_DGRM_SRM_StorageReplication_Comm_16.png"/>
          <p:cNvPicPr>
            <a:picLocks noChangeAspect="1" noChangeArrowheads="1"/>
          </p:cNvPicPr>
          <p:nvPr/>
        </p:nvPicPr>
        <p:blipFill>
          <a:blip r:embed="rId7"/>
          <a:srcRect/>
          <a:stretch>
            <a:fillRect/>
          </a:stretch>
        </p:blipFill>
        <p:spPr bwMode="auto">
          <a:xfrm>
            <a:off x="5679771" y="3027722"/>
            <a:ext cx="1123950" cy="895350"/>
          </a:xfrm>
          <a:prstGeom prst="rect">
            <a:avLst/>
          </a:prstGeom>
          <a:noFill/>
        </p:spPr>
      </p:pic>
      <p:pic>
        <p:nvPicPr>
          <p:cNvPr id="1031" name="Picture 7" descr="C:\Users\Abject-3D\Desktop\VMWare Files\FINAL diagrams\Basic Virtualization\3D PNGs\VMW_09Q3_DGRM_SRM_StorageReplication_Comm_17.png"/>
          <p:cNvPicPr>
            <a:picLocks noChangeAspect="1" noChangeArrowheads="1"/>
          </p:cNvPicPr>
          <p:nvPr/>
        </p:nvPicPr>
        <p:blipFill>
          <a:blip r:embed="rId8"/>
          <a:srcRect/>
          <a:stretch>
            <a:fillRect/>
          </a:stretch>
        </p:blipFill>
        <p:spPr bwMode="auto">
          <a:xfrm>
            <a:off x="2403391" y="3027598"/>
            <a:ext cx="1123950" cy="895350"/>
          </a:xfrm>
          <a:prstGeom prst="rect">
            <a:avLst/>
          </a:prstGeom>
          <a:noFill/>
        </p:spPr>
      </p:pic>
      <p:pic>
        <p:nvPicPr>
          <p:cNvPr id="1032" name="Picture 8" descr="C:\Users\Abject-3D\Desktop\VMWare Files\FINAL diagrams\Basic Virtualization\3D PNGs\VMW_09Q3_DGRM_SRM_StorageReplication_Comm_18.png"/>
          <p:cNvPicPr>
            <a:picLocks noChangeAspect="1" noChangeArrowheads="1"/>
          </p:cNvPicPr>
          <p:nvPr/>
        </p:nvPicPr>
        <p:blipFill>
          <a:blip r:embed="rId9"/>
          <a:srcRect/>
          <a:stretch>
            <a:fillRect/>
          </a:stretch>
        </p:blipFill>
        <p:spPr bwMode="auto">
          <a:xfrm>
            <a:off x="1903206" y="4254569"/>
            <a:ext cx="2124075" cy="466725"/>
          </a:xfrm>
          <a:prstGeom prst="rect">
            <a:avLst/>
          </a:prstGeom>
          <a:noFill/>
        </p:spPr>
      </p:pic>
      <p:pic>
        <p:nvPicPr>
          <p:cNvPr id="1033" name="Picture 9" descr="C:\Users\Abject-3D\Desktop\VMWare Files\FINAL diagrams\Basic Virtualization\3D PNGs\VMW_09Q3_DGRM_SRM_StorageReplication_Comm_19.png"/>
          <p:cNvPicPr>
            <a:picLocks noChangeAspect="1" noChangeArrowheads="1"/>
          </p:cNvPicPr>
          <p:nvPr/>
        </p:nvPicPr>
        <p:blipFill>
          <a:blip r:embed="rId10"/>
          <a:srcRect/>
          <a:stretch>
            <a:fillRect/>
          </a:stretch>
        </p:blipFill>
        <p:spPr bwMode="auto">
          <a:xfrm>
            <a:off x="5203218" y="4254569"/>
            <a:ext cx="2124075" cy="466725"/>
          </a:xfrm>
          <a:prstGeom prst="rect">
            <a:avLst/>
          </a:prstGeom>
          <a:noFill/>
        </p:spPr>
      </p:pic>
      <p:pic>
        <p:nvPicPr>
          <p:cNvPr id="1034" name="Picture 10" descr="C:\Users\Abject-3D\Desktop\VMWare Files\FINAL diagrams\Basic Virtualization\3D PNGs\VMW_09Q3_DGRM_SRM_StorageReplication_Comm_20.png"/>
          <p:cNvPicPr>
            <a:picLocks noChangeAspect="1" noChangeArrowheads="1"/>
          </p:cNvPicPr>
          <p:nvPr/>
        </p:nvPicPr>
        <p:blipFill>
          <a:blip r:embed="rId11"/>
          <a:srcRect/>
          <a:stretch>
            <a:fillRect/>
          </a:stretch>
        </p:blipFill>
        <p:spPr bwMode="auto">
          <a:xfrm>
            <a:off x="2342060" y="4624098"/>
            <a:ext cx="1228725" cy="1419225"/>
          </a:xfrm>
          <a:prstGeom prst="rect">
            <a:avLst/>
          </a:prstGeom>
          <a:noFill/>
        </p:spPr>
      </p:pic>
      <p:pic>
        <p:nvPicPr>
          <p:cNvPr id="1035" name="Picture 11" descr="C:\Users\Abject-3D\Desktop\VMWare Files\FINAL diagrams\Basic Virtualization\3D PNGs\VMW_09Q3_DGRM_SRM_StorageReplication_Comm_21.png"/>
          <p:cNvPicPr>
            <a:picLocks noChangeAspect="1" noChangeArrowheads="1"/>
          </p:cNvPicPr>
          <p:nvPr/>
        </p:nvPicPr>
        <p:blipFill>
          <a:blip r:embed="rId12"/>
          <a:srcRect/>
          <a:stretch>
            <a:fillRect/>
          </a:stretch>
        </p:blipFill>
        <p:spPr bwMode="auto">
          <a:xfrm>
            <a:off x="5635625" y="4626210"/>
            <a:ext cx="1228725" cy="1419225"/>
          </a:xfrm>
          <a:prstGeom prst="rect">
            <a:avLst/>
          </a:prstGeom>
          <a:noFill/>
        </p:spPr>
      </p:pic>
      <p:pic>
        <p:nvPicPr>
          <p:cNvPr id="1036" name="Picture 12" descr="C:\Users\Abject-3D\Desktop\VMWare Files\FINAL diagrams\Basic Virtualization\3D PNGs\VMW_09Q3_DGRM_SRM_StorageReplication_Comm_22.png"/>
          <p:cNvPicPr>
            <a:picLocks noChangeAspect="1" noChangeArrowheads="1"/>
          </p:cNvPicPr>
          <p:nvPr/>
        </p:nvPicPr>
        <p:blipFill>
          <a:blip r:embed="rId13"/>
          <a:srcRect/>
          <a:stretch>
            <a:fillRect/>
          </a:stretch>
        </p:blipFill>
        <p:spPr bwMode="auto">
          <a:xfrm>
            <a:off x="3757654" y="5006009"/>
            <a:ext cx="1838325" cy="447675"/>
          </a:xfrm>
          <a:prstGeom prst="rect">
            <a:avLst/>
          </a:prstGeom>
          <a:noFill/>
        </p:spPr>
      </p:pic>
      <p:sp>
        <p:nvSpPr>
          <p:cNvPr id="16" name="Rounded Rectangle 15"/>
          <p:cNvSpPr/>
          <p:nvPr/>
        </p:nvSpPr>
        <p:spPr bwMode="auto">
          <a:xfrm>
            <a:off x="1828800" y="2133600"/>
            <a:ext cx="2282024" cy="434671"/>
          </a:xfrm>
          <a:prstGeom prst="roundRect">
            <a:avLst>
              <a:gd name="adj" fmla="val 14837"/>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dirty="0" smtClean="0">
                <a:solidFill>
                  <a:schemeClr val="bg1"/>
                </a:solidFill>
              </a:rPr>
              <a:t>VMware vSphere</a:t>
            </a:r>
          </a:p>
        </p:txBody>
      </p:sp>
      <p:pic>
        <p:nvPicPr>
          <p:cNvPr id="1037" name="Picture 13" descr="C:\Users\Abject-3D\Desktop\VMWare Files\FINAL diagrams\Basic Virtualization\3D PNGs\VMW_09Q3_DGRM_SRM_StorageReplication_Comm_14.png"/>
          <p:cNvPicPr>
            <a:picLocks noChangeAspect="1" noChangeArrowheads="1"/>
          </p:cNvPicPr>
          <p:nvPr/>
        </p:nvPicPr>
        <p:blipFill>
          <a:blip r:embed="rId14"/>
          <a:srcRect/>
          <a:stretch>
            <a:fillRect/>
          </a:stretch>
        </p:blipFill>
        <p:spPr bwMode="auto">
          <a:xfrm>
            <a:off x="1905000" y="2571750"/>
            <a:ext cx="2124075" cy="466725"/>
          </a:xfrm>
          <a:prstGeom prst="rect">
            <a:avLst/>
          </a:prstGeom>
          <a:noFill/>
        </p:spPr>
      </p:pic>
      <p:pic>
        <p:nvPicPr>
          <p:cNvPr id="19" name="Picture 13" descr="C:\Users\Abject-3D\Desktop\VMWare Files\FINAL diagrams\Basic Virtualization\3D PNGs\VMW_09Q3_DGRM_SRM_StorageReplication_Comm_14.png"/>
          <p:cNvPicPr>
            <a:picLocks noChangeAspect="1" noChangeArrowheads="1"/>
          </p:cNvPicPr>
          <p:nvPr/>
        </p:nvPicPr>
        <p:blipFill>
          <a:blip r:embed="rId14"/>
          <a:srcRect/>
          <a:stretch>
            <a:fillRect/>
          </a:stretch>
        </p:blipFill>
        <p:spPr bwMode="auto">
          <a:xfrm>
            <a:off x="5181600" y="2571750"/>
            <a:ext cx="2124075" cy="466725"/>
          </a:xfrm>
          <a:prstGeom prst="rect">
            <a:avLst/>
          </a:prstGeom>
          <a:noFill/>
        </p:spPr>
      </p:pic>
      <p:sp>
        <p:nvSpPr>
          <p:cNvPr id="21" name="Rounded Rectangle 20"/>
          <p:cNvSpPr/>
          <p:nvPr/>
        </p:nvSpPr>
        <p:spPr bwMode="auto">
          <a:xfrm>
            <a:off x="1832579" y="1252578"/>
            <a:ext cx="1348927" cy="43264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900" b="1" dirty="0" smtClean="0">
                <a:solidFill>
                  <a:srgbClr val="FFFFFF"/>
                </a:solidFill>
              </a:rPr>
              <a:t>VMware</a:t>
            </a:r>
          </a:p>
          <a:p>
            <a:pPr algn="ctr">
              <a:spcAft>
                <a:spcPct val="0"/>
              </a:spcAft>
              <a:defRPr/>
            </a:pPr>
            <a:r>
              <a:rPr lang="en-US" sz="900" b="1" dirty="0" smtClean="0">
                <a:solidFill>
                  <a:srgbClr val="FFFFFF"/>
                </a:solidFill>
              </a:rPr>
              <a:t>vCenter Server</a:t>
            </a:r>
            <a:endParaRPr lang="en-US" sz="900" b="1" dirty="0">
              <a:solidFill>
                <a:srgbClr val="FFFFFF"/>
              </a:solidFill>
            </a:endParaRPr>
          </a:p>
        </p:txBody>
      </p:sp>
      <p:sp>
        <p:nvSpPr>
          <p:cNvPr id="22" name="Rounded Rectangle 21"/>
          <p:cNvSpPr/>
          <p:nvPr/>
        </p:nvSpPr>
        <p:spPr bwMode="auto">
          <a:xfrm>
            <a:off x="3236296" y="1252578"/>
            <a:ext cx="863389" cy="432640"/>
          </a:xfrm>
          <a:prstGeom prst="roundRect">
            <a:avLst/>
          </a:prstGeom>
          <a:gradFill flip="none" rotWithShape="1">
            <a:gsLst>
              <a:gs pos="99000">
                <a:schemeClr val="bg2">
                  <a:lumMod val="50000"/>
                </a:schemeClr>
              </a:gs>
              <a:gs pos="0">
                <a:schemeClr val="tx1">
                  <a:lumMod val="50000"/>
                </a:schemeClr>
              </a:gs>
            </a:gsLst>
            <a:lin ang="16200000" scaled="0"/>
            <a:tileRect/>
          </a:gradFill>
          <a:ln w="12700">
            <a:solidFill>
              <a:schemeClr val="tx1">
                <a:lumMod val="50000"/>
              </a:schemeClr>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Aft>
                <a:spcPct val="0"/>
              </a:spcAft>
              <a:defRPr/>
            </a:pPr>
            <a:r>
              <a:rPr lang="en-US" sz="900" b="1" dirty="0" smtClean="0">
                <a:solidFill>
                  <a:srgbClr val="FFFFFF"/>
                </a:solidFill>
              </a:rPr>
              <a:t>Site Recovery</a:t>
            </a:r>
          </a:p>
          <a:p>
            <a:pPr algn="ctr">
              <a:spcAft>
                <a:spcPct val="0"/>
              </a:spcAft>
              <a:defRPr/>
            </a:pPr>
            <a:r>
              <a:rPr lang="en-US" sz="900" b="1" dirty="0" smtClean="0">
                <a:solidFill>
                  <a:srgbClr val="FFFFFF"/>
                </a:solidFill>
              </a:rPr>
              <a:t>Manager</a:t>
            </a:r>
            <a:endParaRPr lang="en-US" sz="900" b="1" dirty="0">
              <a:solidFill>
                <a:srgbClr val="FFFFFF"/>
              </a:solidFill>
            </a:endParaRPr>
          </a:p>
        </p:txBody>
      </p:sp>
      <p:sp>
        <p:nvSpPr>
          <p:cNvPr id="23" name="Rounded Rectangle 22"/>
          <p:cNvSpPr/>
          <p:nvPr/>
        </p:nvSpPr>
        <p:spPr bwMode="auto">
          <a:xfrm>
            <a:off x="5109927" y="1252578"/>
            <a:ext cx="1348927" cy="43264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900" b="1" dirty="0" smtClean="0">
                <a:solidFill>
                  <a:srgbClr val="FFFFFF"/>
                </a:solidFill>
              </a:rPr>
              <a:t>VMware</a:t>
            </a:r>
          </a:p>
          <a:p>
            <a:pPr algn="ctr">
              <a:spcAft>
                <a:spcPct val="0"/>
              </a:spcAft>
              <a:defRPr/>
            </a:pPr>
            <a:r>
              <a:rPr lang="en-US" sz="900" b="1" dirty="0" smtClean="0">
                <a:solidFill>
                  <a:srgbClr val="FFFFFF"/>
                </a:solidFill>
              </a:rPr>
              <a:t>vCenter Server</a:t>
            </a:r>
            <a:endParaRPr lang="en-US" sz="900" b="1" dirty="0">
              <a:solidFill>
                <a:srgbClr val="FFFFFF"/>
              </a:solidFill>
            </a:endParaRPr>
          </a:p>
        </p:txBody>
      </p:sp>
      <p:sp>
        <p:nvSpPr>
          <p:cNvPr id="24" name="Rounded Rectangle 23"/>
          <p:cNvSpPr/>
          <p:nvPr/>
        </p:nvSpPr>
        <p:spPr bwMode="auto">
          <a:xfrm>
            <a:off x="6513644" y="1252578"/>
            <a:ext cx="863389" cy="432640"/>
          </a:xfrm>
          <a:prstGeom prst="roundRect">
            <a:avLst/>
          </a:prstGeom>
          <a:gradFill flip="none" rotWithShape="1">
            <a:gsLst>
              <a:gs pos="99000">
                <a:schemeClr val="bg2">
                  <a:lumMod val="50000"/>
                </a:schemeClr>
              </a:gs>
              <a:gs pos="0">
                <a:schemeClr val="tx1">
                  <a:lumMod val="50000"/>
                </a:schemeClr>
              </a:gs>
            </a:gsLst>
            <a:lin ang="16200000" scaled="0"/>
            <a:tileRect/>
          </a:gradFill>
          <a:ln w="12700">
            <a:solidFill>
              <a:schemeClr val="tx1">
                <a:lumMod val="50000"/>
              </a:schemeClr>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Aft>
                <a:spcPct val="0"/>
              </a:spcAft>
              <a:defRPr/>
            </a:pPr>
            <a:r>
              <a:rPr lang="en-US" sz="900" b="1" dirty="0" smtClean="0">
                <a:solidFill>
                  <a:srgbClr val="FFFFFF"/>
                </a:solidFill>
              </a:rPr>
              <a:t>Site Recovery</a:t>
            </a:r>
          </a:p>
          <a:p>
            <a:pPr algn="ctr">
              <a:spcAft>
                <a:spcPct val="0"/>
              </a:spcAft>
              <a:defRPr/>
            </a:pPr>
            <a:r>
              <a:rPr lang="en-US" sz="900" b="1" dirty="0" smtClean="0">
                <a:solidFill>
                  <a:srgbClr val="FFFFFF"/>
                </a:solidFill>
              </a:rPr>
              <a:t>Manager</a:t>
            </a:r>
            <a:endParaRPr lang="en-US" sz="900" b="1" dirty="0">
              <a:solidFill>
                <a:srgbClr val="FFFFFF"/>
              </a:solidFill>
            </a:endParaRPr>
          </a:p>
        </p:txBody>
      </p:sp>
      <p:pic>
        <p:nvPicPr>
          <p:cNvPr id="1039" name="Picture 15" descr="C:\Users\Abject-3D\Desktop\VMWare Files\FINAL diagrams\Basic Virtualization\3D PNGs\VMW_09Q3_DGRM_SRM_StorageReplication_Comm_11.png"/>
          <p:cNvPicPr>
            <a:picLocks noChangeAspect="1" noChangeArrowheads="1"/>
          </p:cNvPicPr>
          <p:nvPr/>
        </p:nvPicPr>
        <p:blipFill>
          <a:blip r:embed="rId15"/>
          <a:srcRect/>
          <a:stretch>
            <a:fillRect/>
          </a:stretch>
        </p:blipFill>
        <p:spPr bwMode="auto">
          <a:xfrm>
            <a:off x="1826113" y="1736945"/>
            <a:ext cx="2286000" cy="352425"/>
          </a:xfrm>
          <a:prstGeom prst="rect">
            <a:avLst/>
          </a:prstGeom>
          <a:noFill/>
        </p:spPr>
      </p:pic>
      <p:pic>
        <p:nvPicPr>
          <p:cNvPr id="1040" name="Picture 16" descr="C:\Users\Abject-3D\Desktop\VMWare Files\FINAL diagrams\Basic Virtualization\3D PNGs\VMW_09Q3_DGRM_SRM_StorageReplication_Comm_10.png"/>
          <p:cNvPicPr>
            <a:picLocks noChangeAspect="1" noChangeArrowheads="1"/>
          </p:cNvPicPr>
          <p:nvPr/>
        </p:nvPicPr>
        <p:blipFill>
          <a:blip r:embed="rId16"/>
          <a:srcRect/>
          <a:stretch>
            <a:fillRect/>
          </a:stretch>
        </p:blipFill>
        <p:spPr bwMode="auto">
          <a:xfrm>
            <a:off x="5099915" y="1737982"/>
            <a:ext cx="2286000" cy="352425"/>
          </a:xfrm>
          <a:prstGeom prst="rect">
            <a:avLst/>
          </a:prstGeom>
          <a:noFill/>
        </p:spPr>
      </p:pic>
      <p:sp>
        <p:nvSpPr>
          <p:cNvPr id="30" name="Rounded Rectangle 29"/>
          <p:cNvSpPr/>
          <p:nvPr/>
        </p:nvSpPr>
        <p:spPr bwMode="auto">
          <a:xfrm>
            <a:off x="5095875" y="2133600"/>
            <a:ext cx="2282024" cy="434671"/>
          </a:xfrm>
          <a:prstGeom prst="roundRect">
            <a:avLst>
              <a:gd name="adj" fmla="val 14837"/>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dirty="0" smtClean="0">
                <a:solidFill>
                  <a:schemeClr val="bg1"/>
                </a:solidFill>
              </a:rPr>
              <a:t>VMware vSphere</a:t>
            </a:r>
          </a:p>
        </p:txBody>
      </p:sp>
      <p:sp>
        <p:nvSpPr>
          <p:cNvPr id="31" name="TextBox 30"/>
          <p:cNvSpPr txBox="1"/>
          <p:nvPr/>
        </p:nvSpPr>
        <p:spPr>
          <a:xfrm>
            <a:off x="2286000" y="838200"/>
            <a:ext cx="1325812" cy="276999"/>
          </a:xfrm>
          <a:prstGeom prst="rect">
            <a:avLst/>
          </a:prstGeom>
          <a:noFill/>
        </p:spPr>
        <p:txBody>
          <a:bodyPr wrap="none" rtlCol="0">
            <a:spAutoFit/>
          </a:bodyPr>
          <a:lstStyle/>
          <a:p>
            <a:pPr algn="l"/>
            <a:r>
              <a:rPr lang="en-US" sz="1200" b="1" dirty="0" smtClean="0">
                <a:solidFill>
                  <a:srgbClr val="333333"/>
                </a:solidFill>
                <a:latin typeface="+mn-lt"/>
                <a:ea typeface="+mn-ea"/>
              </a:rPr>
              <a:t>Site A (Primary)</a:t>
            </a:r>
          </a:p>
        </p:txBody>
      </p:sp>
      <p:sp>
        <p:nvSpPr>
          <p:cNvPr id="33" name="TextBox 32"/>
          <p:cNvSpPr txBox="1"/>
          <p:nvPr/>
        </p:nvSpPr>
        <p:spPr>
          <a:xfrm>
            <a:off x="5505450" y="838200"/>
            <a:ext cx="1455848" cy="276999"/>
          </a:xfrm>
          <a:prstGeom prst="rect">
            <a:avLst/>
          </a:prstGeom>
          <a:noFill/>
        </p:spPr>
        <p:txBody>
          <a:bodyPr wrap="none" rtlCol="0">
            <a:spAutoFit/>
          </a:bodyPr>
          <a:lstStyle/>
          <a:p>
            <a:pPr algn="ctr"/>
            <a:r>
              <a:rPr lang="en-US" sz="1200" b="1" dirty="0" smtClean="0">
                <a:solidFill>
                  <a:srgbClr val="333333"/>
                </a:solidFill>
                <a:latin typeface="+mn-lt"/>
                <a:ea typeface="+mn-ea"/>
              </a:rPr>
              <a:t>Site B (Recovery)</a:t>
            </a:r>
          </a:p>
        </p:txBody>
      </p:sp>
      <p:sp>
        <p:nvSpPr>
          <p:cNvPr id="34" name="TextBox 33"/>
          <p:cNvSpPr txBox="1"/>
          <p:nvPr/>
        </p:nvSpPr>
        <p:spPr>
          <a:xfrm>
            <a:off x="2576049" y="3962400"/>
            <a:ext cx="745717" cy="276999"/>
          </a:xfrm>
          <a:prstGeom prst="rect">
            <a:avLst/>
          </a:prstGeom>
          <a:noFill/>
        </p:spPr>
        <p:txBody>
          <a:bodyPr wrap="none" rtlCol="0">
            <a:spAutoFit/>
          </a:bodyPr>
          <a:lstStyle/>
          <a:p>
            <a:pPr algn="ctr"/>
            <a:r>
              <a:rPr lang="en-US" sz="1200" b="1" dirty="0" smtClean="0">
                <a:solidFill>
                  <a:srgbClr val="333333"/>
                </a:solidFill>
                <a:latin typeface="+mn-lt"/>
                <a:ea typeface="+mn-ea"/>
              </a:rPr>
              <a:t>Servers</a:t>
            </a:r>
          </a:p>
        </p:txBody>
      </p:sp>
      <p:sp>
        <p:nvSpPr>
          <p:cNvPr id="35" name="TextBox 34"/>
          <p:cNvSpPr txBox="1"/>
          <p:nvPr/>
        </p:nvSpPr>
        <p:spPr>
          <a:xfrm>
            <a:off x="5860517" y="3962400"/>
            <a:ext cx="745717" cy="276999"/>
          </a:xfrm>
          <a:prstGeom prst="rect">
            <a:avLst/>
          </a:prstGeom>
          <a:noFill/>
        </p:spPr>
        <p:txBody>
          <a:bodyPr wrap="none" rtlCol="0">
            <a:spAutoFit/>
          </a:bodyPr>
          <a:lstStyle/>
          <a:p>
            <a:pPr algn="ctr"/>
            <a:r>
              <a:rPr lang="en-US" sz="1200" b="1" dirty="0" smtClean="0">
                <a:solidFill>
                  <a:srgbClr val="333333"/>
                </a:solidFill>
                <a:latin typeface="+mn-lt"/>
                <a:ea typeface="+mn-ea"/>
              </a:rPr>
              <a:t>Servers</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374904" y="171450"/>
            <a:ext cx="8473821" cy="333375"/>
          </a:xfrm>
        </p:spPr>
        <p:txBody>
          <a:bodyPr/>
          <a:lstStyle/>
          <a:p>
            <a:r>
              <a:rPr lang="en-US" smtClean="0"/>
              <a:t>VMware vCenter Site Recovery Manager</a:t>
            </a:r>
          </a:p>
        </p:txBody>
      </p:sp>
      <p:pic>
        <p:nvPicPr>
          <p:cNvPr id="14" name="Picture 5" descr="C:\Users\Abject-3D\Desktop\VMWare Files\FINAL diagrams\Basic Virtualization\3D PNGs\VMW_09Q3_DGRM_SRM_SharedRecSite_R2_Comm_2.png"/>
          <p:cNvPicPr>
            <a:picLocks noChangeAspect="1" noChangeArrowheads="1"/>
          </p:cNvPicPr>
          <p:nvPr/>
        </p:nvPicPr>
        <p:blipFill>
          <a:blip r:embed="rId2"/>
          <a:srcRect/>
          <a:stretch>
            <a:fillRect/>
          </a:stretch>
        </p:blipFill>
        <p:spPr bwMode="auto">
          <a:xfrm>
            <a:off x="3814763" y="1433513"/>
            <a:ext cx="1343025" cy="885825"/>
          </a:xfrm>
          <a:prstGeom prst="rect">
            <a:avLst/>
          </a:prstGeom>
          <a:noFill/>
        </p:spPr>
      </p:pic>
      <p:pic>
        <p:nvPicPr>
          <p:cNvPr id="19" name="Picture 6" descr="C:\Users\Abject-3D\Desktop\VMWare Files\FINAL diagrams\Basic Virtualization\3D PNGs\VMW_09Q3_DGRM_SRM_SharedRecSite_R2_Comm_3.png"/>
          <p:cNvPicPr>
            <a:picLocks noChangeAspect="1" noChangeArrowheads="1"/>
          </p:cNvPicPr>
          <p:nvPr/>
        </p:nvPicPr>
        <p:blipFill>
          <a:blip r:embed="rId3"/>
          <a:srcRect/>
          <a:stretch>
            <a:fillRect/>
          </a:stretch>
        </p:blipFill>
        <p:spPr bwMode="auto">
          <a:xfrm>
            <a:off x="3733800" y="3086100"/>
            <a:ext cx="1409700" cy="361950"/>
          </a:xfrm>
          <a:prstGeom prst="rect">
            <a:avLst/>
          </a:prstGeom>
          <a:noFill/>
        </p:spPr>
      </p:pic>
      <p:pic>
        <p:nvPicPr>
          <p:cNvPr id="20" name="Picture 7" descr="C:\Users\Abject-3D\Desktop\VMWare Files\FINAL diagrams\Basic Virtualization\3D PNGs\VMW_09Q3_DGRM_SRM_SharedRecSite_R2_Comm_4.png"/>
          <p:cNvPicPr>
            <a:picLocks noChangeAspect="1" noChangeArrowheads="1"/>
          </p:cNvPicPr>
          <p:nvPr/>
        </p:nvPicPr>
        <p:blipFill>
          <a:blip r:embed="rId4"/>
          <a:srcRect/>
          <a:stretch>
            <a:fillRect/>
          </a:stretch>
        </p:blipFill>
        <p:spPr bwMode="auto">
          <a:xfrm>
            <a:off x="3814763" y="4238625"/>
            <a:ext cx="1343025" cy="876300"/>
          </a:xfrm>
          <a:prstGeom prst="rect">
            <a:avLst/>
          </a:prstGeom>
          <a:noFill/>
        </p:spPr>
      </p:pic>
      <p:sp>
        <p:nvSpPr>
          <p:cNvPr id="21" name="TextBox 20"/>
          <p:cNvSpPr txBox="1"/>
          <p:nvPr/>
        </p:nvSpPr>
        <p:spPr>
          <a:xfrm>
            <a:off x="2619375" y="2133600"/>
            <a:ext cx="595035" cy="276999"/>
          </a:xfrm>
          <a:prstGeom prst="rect">
            <a:avLst/>
          </a:prstGeom>
          <a:noFill/>
        </p:spPr>
        <p:txBody>
          <a:bodyPr wrap="none" rtlCol="0">
            <a:spAutoFit/>
          </a:bodyPr>
          <a:lstStyle/>
          <a:p>
            <a:pPr algn="l"/>
            <a:r>
              <a:rPr lang="en-US" sz="1200" b="1" dirty="0" smtClean="0">
                <a:solidFill>
                  <a:srgbClr val="333333"/>
                </a:solidFill>
                <a:latin typeface="+mn-lt"/>
                <a:ea typeface="+mn-ea"/>
              </a:rPr>
              <a:t>Site 1</a:t>
            </a:r>
          </a:p>
        </p:txBody>
      </p:sp>
      <p:sp>
        <p:nvSpPr>
          <p:cNvPr id="22" name="TextBox 21"/>
          <p:cNvSpPr txBox="1"/>
          <p:nvPr/>
        </p:nvSpPr>
        <p:spPr>
          <a:xfrm>
            <a:off x="2638425" y="3962400"/>
            <a:ext cx="595035" cy="276999"/>
          </a:xfrm>
          <a:prstGeom prst="rect">
            <a:avLst/>
          </a:prstGeom>
          <a:noFill/>
        </p:spPr>
        <p:txBody>
          <a:bodyPr wrap="none" rtlCol="0">
            <a:spAutoFit/>
          </a:bodyPr>
          <a:lstStyle/>
          <a:p>
            <a:pPr algn="l"/>
            <a:r>
              <a:rPr lang="en-US" sz="1200" b="1" dirty="0" smtClean="0">
                <a:solidFill>
                  <a:srgbClr val="333333"/>
                </a:solidFill>
                <a:latin typeface="+mn-lt"/>
                <a:ea typeface="+mn-ea"/>
              </a:rPr>
              <a:t>Site 2</a:t>
            </a:r>
          </a:p>
        </p:txBody>
      </p:sp>
      <p:sp>
        <p:nvSpPr>
          <p:cNvPr id="23" name="TextBox 22"/>
          <p:cNvSpPr txBox="1"/>
          <p:nvPr/>
        </p:nvSpPr>
        <p:spPr>
          <a:xfrm>
            <a:off x="2628900" y="5848350"/>
            <a:ext cx="595035" cy="276999"/>
          </a:xfrm>
          <a:prstGeom prst="rect">
            <a:avLst/>
          </a:prstGeom>
          <a:noFill/>
        </p:spPr>
        <p:txBody>
          <a:bodyPr wrap="none" rtlCol="0">
            <a:spAutoFit/>
          </a:bodyPr>
          <a:lstStyle/>
          <a:p>
            <a:pPr algn="l"/>
            <a:r>
              <a:rPr lang="en-US" sz="1200" b="1" dirty="0" smtClean="0">
                <a:solidFill>
                  <a:srgbClr val="333333"/>
                </a:solidFill>
                <a:latin typeface="+mn-lt"/>
                <a:ea typeface="+mn-ea"/>
              </a:rPr>
              <a:t>Site 3</a:t>
            </a:r>
          </a:p>
        </p:txBody>
      </p:sp>
      <p:pic>
        <p:nvPicPr>
          <p:cNvPr id="24" name="Picture 2" descr="C:\Users\Abject-3D\Desktop\VMWare Files\FINAL diagrams\Basic Virtualization\3D PNGs\VMW_09Q3_DGRM_SRM_SharedRecSite_R2_Comm_0.png"/>
          <p:cNvPicPr>
            <a:picLocks noChangeAspect="1" noChangeArrowheads="1"/>
          </p:cNvPicPr>
          <p:nvPr/>
        </p:nvPicPr>
        <p:blipFill>
          <a:blip r:embed="rId5"/>
          <a:srcRect/>
          <a:stretch>
            <a:fillRect/>
          </a:stretch>
        </p:blipFill>
        <p:spPr bwMode="auto">
          <a:xfrm>
            <a:off x="2424113" y="957263"/>
            <a:ext cx="1000125" cy="1152525"/>
          </a:xfrm>
          <a:prstGeom prst="rect">
            <a:avLst/>
          </a:prstGeom>
          <a:noFill/>
        </p:spPr>
      </p:pic>
      <p:pic>
        <p:nvPicPr>
          <p:cNvPr id="25" name="Picture 2" descr="C:\Users\Abject-3D\Desktop\VMWare Files\FINAL diagrams\Basic Virtualization\3D PNGs\VMW_09Q3_DGRM_SRM_SharedRecSite_R2_Comm_0.png"/>
          <p:cNvPicPr>
            <a:picLocks noChangeAspect="1" noChangeArrowheads="1"/>
          </p:cNvPicPr>
          <p:nvPr/>
        </p:nvPicPr>
        <p:blipFill>
          <a:blip r:embed="rId5"/>
          <a:srcRect/>
          <a:stretch>
            <a:fillRect/>
          </a:stretch>
        </p:blipFill>
        <p:spPr bwMode="auto">
          <a:xfrm>
            <a:off x="2424113" y="2828926"/>
            <a:ext cx="1000125" cy="1152525"/>
          </a:xfrm>
          <a:prstGeom prst="rect">
            <a:avLst/>
          </a:prstGeom>
          <a:noFill/>
        </p:spPr>
      </p:pic>
      <p:pic>
        <p:nvPicPr>
          <p:cNvPr id="26" name="Picture 2" descr="C:\Users\Abject-3D\Desktop\VMWare Files\FINAL diagrams\Basic Virtualization\3D PNGs\VMW_09Q3_DGRM_SRM_SharedRecSite_R2_Comm_0.png"/>
          <p:cNvPicPr>
            <a:picLocks noChangeAspect="1" noChangeArrowheads="1"/>
          </p:cNvPicPr>
          <p:nvPr/>
        </p:nvPicPr>
        <p:blipFill>
          <a:blip r:embed="rId5"/>
          <a:srcRect/>
          <a:stretch>
            <a:fillRect/>
          </a:stretch>
        </p:blipFill>
        <p:spPr bwMode="auto">
          <a:xfrm>
            <a:off x="2424113" y="4700588"/>
            <a:ext cx="1000125" cy="1152525"/>
          </a:xfrm>
          <a:prstGeom prst="rect">
            <a:avLst/>
          </a:prstGeom>
          <a:noFill/>
        </p:spPr>
      </p:pic>
      <p:pic>
        <p:nvPicPr>
          <p:cNvPr id="27" name="Picture 3" descr="C:\Users\Abject-3D\Desktop\VMWare Files\FINAL diagrams\Basic Virtualization\3D PNGs\VMW_09Q3_DGRM_SRM_SharedRecSite_R2_Comm_1.png"/>
          <p:cNvPicPr>
            <a:picLocks noChangeAspect="1" noChangeArrowheads="1"/>
          </p:cNvPicPr>
          <p:nvPr/>
        </p:nvPicPr>
        <p:blipFill>
          <a:blip r:embed="rId6"/>
          <a:srcRect/>
          <a:stretch>
            <a:fillRect/>
          </a:stretch>
        </p:blipFill>
        <p:spPr bwMode="auto">
          <a:xfrm>
            <a:off x="5205413" y="2252663"/>
            <a:ext cx="1743075" cy="2047875"/>
          </a:xfrm>
          <a:prstGeom prst="rect">
            <a:avLst/>
          </a:prstGeom>
          <a:noFill/>
        </p:spPr>
      </p:pic>
      <p:sp>
        <p:nvSpPr>
          <p:cNvPr id="28" name="TextBox 27"/>
          <p:cNvSpPr txBox="1"/>
          <p:nvPr/>
        </p:nvSpPr>
        <p:spPr>
          <a:xfrm>
            <a:off x="5245082" y="3990975"/>
            <a:ext cx="1659429" cy="230832"/>
          </a:xfrm>
          <a:prstGeom prst="rect">
            <a:avLst/>
          </a:prstGeom>
          <a:noFill/>
        </p:spPr>
        <p:txBody>
          <a:bodyPr wrap="none" rtlCol="0">
            <a:spAutoFit/>
          </a:bodyPr>
          <a:lstStyle/>
          <a:p>
            <a:pPr algn="ctr"/>
            <a:r>
              <a:rPr lang="en-US" sz="900" b="1" dirty="0" smtClean="0">
                <a:solidFill>
                  <a:srgbClr val="333333"/>
                </a:solidFill>
                <a:latin typeface="+mn-lt"/>
                <a:ea typeface="+mn-ea"/>
              </a:rPr>
              <a:t>SMB Shared Recovery Site</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Abject-3D\Desktop\VMWare Files\FINAL diagrams\Basic Virtualization\3D PNGs\VMW_09Q3_DGRM_SRM_StorageReplication_Comm_14.png"/>
          <p:cNvPicPr>
            <a:picLocks noChangeAspect="1" noChangeArrowheads="1"/>
          </p:cNvPicPr>
          <p:nvPr/>
        </p:nvPicPr>
        <p:blipFill>
          <a:blip r:embed="rId3"/>
          <a:srcRect/>
          <a:stretch>
            <a:fillRect/>
          </a:stretch>
        </p:blipFill>
        <p:spPr bwMode="auto">
          <a:xfrm>
            <a:off x="3186119" y="3900488"/>
            <a:ext cx="2124075" cy="709613"/>
          </a:xfrm>
          <a:prstGeom prst="rect">
            <a:avLst/>
          </a:prstGeom>
          <a:noFill/>
        </p:spPr>
      </p:pic>
      <p:sp>
        <p:nvSpPr>
          <p:cNvPr id="32" name="Rectangle 2"/>
          <p:cNvSpPr txBox="1">
            <a:spLocks noChangeArrowheads="1"/>
          </p:cNvSpPr>
          <p:nvPr/>
        </p:nvSpPr>
        <p:spPr bwMode="auto">
          <a:xfrm>
            <a:off x="-6638133" y="642507"/>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rgbClr val="003D79"/>
                </a:solidFill>
                <a:effectLst/>
                <a:uLnTx/>
                <a:uFillTx/>
                <a:latin typeface="+mj-lt"/>
                <a:ea typeface="+mj-ea"/>
                <a:cs typeface="+mj-cs"/>
              </a:rPr>
              <a:t>VMware vSphere</a:t>
            </a:r>
          </a:p>
        </p:txBody>
      </p:sp>
      <p:pic>
        <p:nvPicPr>
          <p:cNvPr id="2052" name="Picture 4" descr="C:\Users\Abject-3D\Desktop\VMWare Files\FINAL diagrams\Basic Virtualization\3D PNGs\VMW_10Q2_DGRM_vShieldEndpoint_R5_13.png"/>
          <p:cNvPicPr>
            <a:picLocks noChangeAspect="1" noChangeArrowheads="1"/>
          </p:cNvPicPr>
          <p:nvPr/>
        </p:nvPicPr>
        <p:blipFill>
          <a:blip r:embed="rId4"/>
          <a:srcRect/>
          <a:stretch>
            <a:fillRect/>
          </a:stretch>
        </p:blipFill>
        <p:spPr bwMode="auto">
          <a:xfrm>
            <a:off x="3476625" y="4552950"/>
            <a:ext cx="1535166" cy="390525"/>
          </a:xfrm>
          <a:prstGeom prst="rect">
            <a:avLst/>
          </a:prstGeom>
          <a:noFill/>
        </p:spPr>
      </p:pic>
      <p:sp>
        <p:nvSpPr>
          <p:cNvPr id="37" name="Rounded Rectangle 36"/>
          <p:cNvSpPr/>
          <p:nvPr/>
        </p:nvSpPr>
        <p:spPr bwMode="auto">
          <a:xfrm>
            <a:off x="3124200" y="2481263"/>
            <a:ext cx="2276476" cy="690562"/>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400" b="1" dirty="0" smtClean="0">
                <a:solidFill>
                  <a:srgbClr val="FFFFFF"/>
                </a:solidFill>
              </a:rPr>
              <a:t>VMware Server</a:t>
            </a:r>
            <a:endParaRPr lang="en-US" sz="1400" b="1" dirty="0">
              <a:solidFill>
                <a:srgbClr val="FFFFFF"/>
              </a:solidFill>
            </a:endParaRPr>
          </a:p>
        </p:txBody>
      </p:sp>
      <p:sp>
        <p:nvSpPr>
          <p:cNvPr id="39" name="Rounded Rectangle 38"/>
          <p:cNvSpPr/>
          <p:nvPr/>
        </p:nvSpPr>
        <p:spPr bwMode="auto">
          <a:xfrm>
            <a:off x="3124200" y="3224213"/>
            <a:ext cx="2281237" cy="681037"/>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buClr>
                <a:srgbClr val="000000"/>
              </a:buClr>
              <a:defRPr/>
            </a:pPr>
            <a:r>
              <a:rPr lang="en-US" sz="1400" b="1" dirty="0" smtClean="0">
                <a:solidFill>
                  <a:schemeClr val="bg1"/>
                </a:solidFill>
              </a:rPr>
              <a:t>Windows or Linux OS</a:t>
            </a:r>
            <a:endParaRPr lang="en-US" sz="1400" b="1" dirty="0">
              <a:solidFill>
                <a:schemeClr val="bg1"/>
              </a:solidFill>
            </a:endParaRPr>
          </a:p>
        </p:txBody>
      </p:sp>
      <p:pic>
        <p:nvPicPr>
          <p:cNvPr id="2054" name="Picture 6" descr="C:\Users\Abject-3D\Desktop\VMWare Files\FINAL diagrams\Basic Virtualization\3D PNGs\VMW_10Q2_DGRM_vShieldEndpoint_R5_7.png"/>
          <p:cNvPicPr>
            <a:picLocks noChangeAspect="1" noChangeArrowheads="1"/>
          </p:cNvPicPr>
          <p:nvPr/>
        </p:nvPicPr>
        <p:blipFill>
          <a:blip r:embed="rId5"/>
          <a:srcRect/>
          <a:stretch>
            <a:fillRect/>
          </a:stretch>
        </p:blipFill>
        <p:spPr bwMode="auto">
          <a:xfrm>
            <a:off x="3114675" y="1900238"/>
            <a:ext cx="538163" cy="538163"/>
          </a:xfrm>
          <a:prstGeom prst="rect">
            <a:avLst/>
          </a:prstGeom>
          <a:noFill/>
        </p:spPr>
      </p:pic>
      <p:pic>
        <p:nvPicPr>
          <p:cNvPr id="40" name="Picture 6" descr="C:\Users\Abject-3D\Desktop\VMWare Files\FINAL diagrams\Basic Virtualization\3D PNGs\VMW_10Q2_DGRM_vShieldEndpoint_R5_7.png"/>
          <p:cNvPicPr>
            <a:picLocks noChangeAspect="1" noChangeArrowheads="1"/>
          </p:cNvPicPr>
          <p:nvPr/>
        </p:nvPicPr>
        <p:blipFill>
          <a:blip r:embed="rId5"/>
          <a:srcRect/>
          <a:stretch>
            <a:fillRect/>
          </a:stretch>
        </p:blipFill>
        <p:spPr bwMode="auto">
          <a:xfrm>
            <a:off x="3700462" y="1900238"/>
            <a:ext cx="538163" cy="538163"/>
          </a:xfrm>
          <a:prstGeom prst="rect">
            <a:avLst/>
          </a:prstGeom>
          <a:noFill/>
        </p:spPr>
      </p:pic>
      <p:pic>
        <p:nvPicPr>
          <p:cNvPr id="41" name="Picture 6" descr="C:\Users\Abject-3D\Desktop\VMWare Files\FINAL diagrams\Basic Virtualization\3D PNGs\VMW_10Q2_DGRM_vShieldEndpoint_R5_7.png"/>
          <p:cNvPicPr>
            <a:picLocks noChangeAspect="1" noChangeArrowheads="1"/>
          </p:cNvPicPr>
          <p:nvPr/>
        </p:nvPicPr>
        <p:blipFill>
          <a:blip r:embed="rId5"/>
          <a:srcRect/>
          <a:stretch>
            <a:fillRect/>
          </a:stretch>
        </p:blipFill>
        <p:spPr bwMode="auto">
          <a:xfrm>
            <a:off x="4286249" y="1900238"/>
            <a:ext cx="538163" cy="538163"/>
          </a:xfrm>
          <a:prstGeom prst="rect">
            <a:avLst/>
          </a:prstGeom>
          <a:noFill/>
        </p:spPr>
      </p:pic>
      <p:pic>
        <p:nvPicPr>
          <p:cNvPr id="42" name="Picture 6" descr="C:\Users\Abject-3D\Desktop\VMWare Files\FINAL diagrams\Basic Virtualization\3D PNGs\VMW_10Q2_DGRM_vShieldEndpoint_R5_7.png"/>
          <p:cNvPicPr>
            <a:picLocks noChangeAspect="1" noChangeArrowheads="1"/>
          </p:cNvPicPr>
          <p:nvPr/>
        </p:nvPicPr>
        <p:blipFill>
          <a:blip r:embed="rId5"/>
          <a:srcRect/>
          <a:stretch>
            <a:fillRect/>
          </a:stretch>
        </p:blipFill>
        <p:spPr bwMode="auto">
          <a:xfrm>
            <a:off x="4872037" y="1900238"/>
            <a:ext cx="538163" cy="538163"/>
          </a:xfrm>
          <a:prstGeom prst="rect">
            <a:avLst/>
          </a:prstGeom>
          <a:noFill/>
        </p:spPr>
      </p:pic>
      <p:sp>
        <p:nvSpPr>
          <p:cNvPr id="43" name="Rectangle 2"/>
          <p:cNvSpPr>
            <a:spLocks noGrp="1" noChangeArrowheads="1"/>
          </p:cNvSpPr>
          <p:nvPr>
            <p:ph type="title"/>
          </p:nvPr>
        </p:nvSpPr>
        <p:spPr>
          <a:xfrm>
            <a:off x="374904" y="171450"/>
            <a:ext cx="8473821" cy="333375"/>
          </a:xfrm>
        </p:spPr>
        <p:txBody>
          <a:bodyPr/>
          <a:lstStyle/>
          <a:p>
            <a:r>
              <a:rPr lang="en-US" dirty="0" smtClean="0"/>
              <a:t>VMware Server</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3486150" y="2286000"/>
            <a:ext cx="2457449" cy="3390900"/>
          </a:xfrm>
          <a:prstGeom prst="roundRect">
            <a:avLst>
              <a:gd name="adj" fmla="val 8118"/>
            </a:avLst>
          </a:prstGeom>
          <a:gradFill>
            <a:gsLst>
              <a:gs pos="0">
                <a:schemeClr val="tx1">
                  <a:lumMod val="40000"/>
                  <a:lumOff val="60000"/>
                </a:schemeClr>
              </a:gs>
              <a:gs pos="100000">
                <a:schemeClr val="bg1">
                  <a:lumMod val="8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endParaRPr lang="en-US" sz="1000" b="1" dirty="0">
              <a:solidFill>
                <a:schemeClr val="bg2">
                  <a:lumMod val="50000"/>
                </a:schemeClr>
              </a:solidFill>
            </a:endParaRPr>
          </a:p>
        </p:txBody>
      </p:sp>
      <p:sp>
        <p:nvSpPr>
          <p:cNvPr id="35" name="Rounded Rectangle 34"/>
          <p:cNvSpPr/>
          <p:nvPr/>
        </p:nvSpPr>
        <p:spPr bwMode="auto">
          <a:xfrm>
            <a:off x="923925" y="2286000"/>
            <a:ext cx="2457449" cy="3390900"/>
          </a:xfrm>
          <a:prstGeom prst="roundRect">
            <a:avLst>
              <a:gd name="adj" fmla="val 8118"/>
            </a:avLst>
          </a:prstGeom>
          <a:gradFill>
            <a:gsLst>
              <a:gs pos="0">
                <a:schemeClr val="tx1">
                  <a:lumMod val="40000"/>
                  <a:lumOff val="60000"/>
                </a:schemeClr>
              </a:gs>
              <a:gs pos="100000">
                <a:schemeClr val="bg1">
                  <a:lumMod val="8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endParaRPr lang="en-US" sz="1000" b="1" dirty="0">
              <a:solidFill>
                <a:schemeClr val="bg2">
                  <a:lumMod val="50000"/>
                </a:schemeClr>
              </a:solidFill>
            </a:endParaRPr>
          </a:p>
        </p:txBody>
      </p:sp>
      <p:sp>
        <p:nvSpPr>
          <p:cNvPr id="36" name="Rounded Rectangle 35"/>
          <p:cNvSpPr/>
          <p:nvPr/>
        </p:nvSpPr>
        <p:spPr bwMode="auto">
          <a:xfrm>
            <a:off x="6048375" y="2286000"/>
            <a:ext cx="2457449" cy="3390900"/>
          </a:xfrm>
          <a:prstGeom prst="roundRect">
            <a:avLst>
              <a:gd name="adj" fmla="val 8118"/>
            </a:avLst>
          </a:prstGeom>
          <a:gradFill>
            <a:gsLst>
              <a:gs pos="0">
                <a:schemeClr val="tx1">
                  <a:lumMod val="40000"/>
                  <a:lumOff val="60000"/>
                </a:schemeClr>
              </a:gs>
              <a:gs pos="100000">
                <a:schemeClr val="bg1">
                  <a:lumMod val="8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endParaRPr lang="en-US" sz="1000" b="1" dirty="0">
              <a:solidFill>
                <a:schemeClr val="bg2">
                  <a:lumMod val="50000"/>
                </a:schemeClr>
              </a:solidFill>
            </a:endParaRPr>
          </a:p>
        </p:txBody>
      </p:sp>
      <p:sp>
        <p:nvSpPr>
          <p:cNvPr id="34" name="Rounded Rectangle 33"/>
          <p:cNvSpPr/>
          <p:nvPr/>
        </p:nvSpPr>
        <p:spPr bwMode="auto">
          <a:xfrm>
            <a:off x="3876675" y="2647950"/>
            <a:ext cx="1724025" cy="2638425"/>
          </a:xfrm>
          <a:prstGeom prst="roundRect">
            <a:avLst>
              <a:gd name="adj" fmla="val 5908"/>
            </a:avLst>
          </a:prstGeom>
          <a:solidFill>
            <a:schemeClr val="bg1">
              <a:lumMod val="65000"/>
            </a:schemeClr>
          </a:solidFill>
          <a:ln w="12700">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endParaRPr lang="en-US" sz="1000" b="1" dirty="0">
              <a:solidFill>
                <a:schemeClr val="bg2">
                  <a:lumMod val="50000"/>
                </a:schemeClr>
              </a:solidFill>
            </a:endParaRPr>
          </a:p>
        </p:txBody>
      </p:sp>
      <p:sp>
        <p:nvSpPr>
          <p:cNvPr id="32" name="Rectangle 2"/>
          <p:cNvSpPr txBox="1">
            <a:spLocks noChangeArrowheads="1"/>
          </p:cNvSpPr>
          <p:nvPr/>
        </p:nvSpPr>
        <p:spPr bwMode="auto">
          <a:xfrm>
            <a:off x="-6638133" y="642507"/>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rgbClr val="003D79"/>
                </a:solidFill>
                <a:effectLst/>
                <a:uLnTx/>
                <a:uFillTx/>
                <a:latin typeface="+mj-lt"/>
                <a:ea typeface="+mj-ea"/>
                <a:cs typeface="+mj-cs"/>
              </a:rPr>
              <a:t>VMware vSphere</a:t>
            </a:r>
          </a:p>
        </p:txBody>
      </p:sp>
      <p:sp>
        <p:nvSpPr>
          <p:cNvPr id="13" name="Rectangle 2"/>
          <p:cNvSpPr>
            <a:spLocks noGrp="1" noChangeArrowheads="1"/>
          </p:cNvSpPr>
          <p:nvPr>
            <p:ph type="title"/>
          </p:nvPr>
        </p:nvSpPr>
        <p:spPr>
          <a:xfrm>
            <a:off x="374904" y="171450"/>
            <a:ext cx="8473821" cy="333375"/>
          </a:xfrm>
        </p:spPr>
        <p:txBody>
          <a:bodyPr wrap="square"/>
          <a:lstStyle/>
          <a:p>
            <a:pPr eaLnBrk="1" hangingPunct="1"/>
            <a:r>
              <a:rPr lang="en-US" dirty="0" smtClean="0"/>
              <a:t>VMware View</a:t>
            </a:r>
          </a:p>
        </p:txBody>
      </p:sp>
      <p:sp>
        <p:nvSpPr>
          <p:cNvPr id="15" name="Rounded Rectangle 14"/>
          <p:cNvSpPr/>
          <p:nvPr/>
        </p:nvSpPr>
        <p:spPr bwMode="auto">
          <a:xfrm>
            <a:off x="914400" y="1600200"/>
            <a:ext cx="2457450" cy="609600"/>
          </a:xfrm>
          <a:prstGeom prst="roundRect">
            <a:avLst>
              <a:gd name="adj" fmla="val 12825"/>
            </a:avLst>
          </a:prstGeom>
          <a:gradFill>
            <a:gsLst>
              <a:gs pos="0">
                <a:schemeClr val="accent3">
                  <a:lumMod val="75000"/>
                </a:schemeClr>
              </a:gs>
              <a:gs pos="100000">
                <a:srgbClr val="55729A"/>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lIns="45720" rIns="45720" anchor="ctr"/>
          <a:lstStyle/>
          <a:p>
            <a:pPr algn="ctr">
              <a:spcAft>
                <a:spcPct val="0"/>
              </a:spcAft>
              <a:buClr>
                <a:srgbClr val="000000"/>
              </a:buClr>
              <a:defRPr/>
            </a:pPr>
            <a:r>
              <a:rPr lang="en-US" sz="1400" b="1" dirty="0" smtClean="0">
                <a:solidFill>
                  <a:schemeClr val="bg1"/>
                </a:solidFill>
                <a:latin typeface="Arial" pitchFamily="34" charset="0"/>
                <a:cs typeface="Arial" pitchFamily="34" charset="0"/>
              </a:rPr>
              <a:t>User Experience</a:t>
            </a:r>
            <a:endParaRPr lang="en-US" sz="1400" b="1" dirty="0">
              <a:solidFill>
                <a:schemeClr val="bg1"/>
              </a:solidFill>
              <a:latin typeface="Arial" pitchFamily="34" charset="0"/>
              <a:cs typeface="Arial" pitchFamily="34" charset="0"/>
            </a:endParaRPr>
          </a:p>
        </p:txBody>
      </p:sp>
      <p:sp>
        <p:nvSpPr>
          <p:cNvPr id="16" name="Rounded Rectangle 15"/>
          <p:cNvSpPr/>
          <p:nvPr/>
        </p:nvSpPr>
        <p:spPr bwMode="auto">
          <a:xfrm>
            <a:off x="3481387" y="1600200"/>
            <a:ext cx="2457450" cy="609600"/>
          </a:xfrm>
          <a:prstGeom prst="roundRect">
            <a:avLst>
              <a:gd name="adj" fmla="val 12825"/>
            </a:avLst>
          </a:prstGeom>
          <a:gradFill>
            <a:gsLst>
              <a:gs pos="0">
                <a:schemeClr val="accent3">
                  <a:lumMod val="75000"/>
                </a:schemeClr>
              </a:gs>
              <a:gs pos="100000">
                <a:srgbClr val="55729A"/>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lIns="45720" rIns="45720" anchor="ctr"/>
          <a:lstStyle/>
          <a:p>
            <a:pPr algn="ctr">
              <a:spcAft>
                <a:spcPct val="0"/>
              </a:spcAft>
              <a:buClr>
                <a:srgbClr val="000000"/>
              </a:buClr>
              <a:defRPr/>
            </a:pPr>
            <a:r>
              <a:rPr lang="en-US" sz="1400" b="1" dirty="0" smtClean="0">
                <a:solidFill>
                  <a:schemeClr val="bg1"/>
                </a:solidFill>
                <a:latin typeface="Arial" pitchFamily="34" charset="0"/>
                <a:cs typeface="Arial" pitchFamily="34" charset="0"/>
              </a:rPr>
              <a:t>Virtual Desktop</a:t>
            </a:r>
            <a:endParaRPr lang="en-US" sz="1400" b="1" dirty="0">
              <a:solidFill>
                <a:schemeClr val="bg1"/>
              </a:solidFill>
              <a:latin typeface="Arial" pitchFamily="34" charset="0"/>
              <a:cs typeface="Arial" pitchFamily="34" charset="0"/>
            </a:endParaRPr>
          </a:p>
        </p:txBody>
      </p:sp>
      <p:sp>
        <p:nvSpPr>
          <p:cNvPr id="17" name="Rounded Rectangle 16"/>
          <p:cNvSpPr/>
          <p:nvPr/>
        </p:nvSpPr>
        <p:spPr bwMode="auto">
          <a:xfrm>
            <a:off x="6048375" y="1600200"/>
            <a:ext cx="2457450" cy="609600"/>
          </a:xfrm>
          <a:prstGeom prst="roundRect">
            <a:avLst>
              <a:gd name="adj" fmla="val 12825"/>
            </a:avLst>
          </a:prstGeom>
          <a:gradFill>
            <a:gsLst>
              <a:gs pos="0">
                <a:schemeClr val="accent3">
                  <a:lumMod val="75000"/>
                </a:schemeClr>
              </a:gs>
              <a:gs pos="100000">
                <a:srgbClr val="55729A"/>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lIns="45720" rIns="45720" anchor="ctr"/>
          <a:lstStyle/>
          <a:p>
            <a:pPr algn="ctr">
              <a:spcAft>
                <a:spcPct val="0"/>
              </a:spcAft>
              <a:buClr>
                <a:srgbClr val="000000"/>
              </a:buClr>
              <a:defRPr/>
            </a:pPr>
            <a:r>
              <a:rPr lang="en-US" sz="1400" b="1" dirty="0" smtClean="0">
                <a:solidFill>
                  <a:schemeClr val="bg1"/>
                </a:solidFill>
                <a:latin typeface="Arial" pitchFamily="34" charset="0"/>
                <a:cs typeface="Arial" pitchFamily="34" charset="0"/>
              </a:rPr>
              <a:t>OS, Data, Apps</a:t>
            </a:r>
            <a:endParaRPr lang="en-US" sz="1400" b="1" dirty="0">
              <a:solidFill>
                <a:schemeClr val="bg1"/>
              </a:solidFill>
              <a:latin typeface="Arial" pitchFamily="34" charset="0"/>
              <a:cs typeface="Arial" pitchFamily="34" charset="0"/>
            </a:endParaRPr>
          </a:p>
        </p:txBody>
      </p:sp>
      <p:pic>
        <p:nvPicPr>
          <p:cNvPr id="19" name="Picture 40" descr="ICON_Laptop_Q308"/>
          <p:cNvPicPr>
            <a:picLocks noChangeAspect="1" noChangeArrowheads="1"/>
          </p:cNvPicPr>
          <p:nvPr/>
        </p:nvPicPr>
        <p:blipFill>
          <a:blip r:embed="rId3"/>
          <a:srcRect/>
          <a:stretch>
            <a:fillRect/>
          </a:stretch>
        </p:blipFill>
        <p:spPr bwMode="auto">
          <a:xfrm>
            <a:off x="1981200" y="4697291"/>
            <a:ext cx="755650" cy="828308"/>
          </a:xfrm>
          <a:prstGeom prst="rect">
            <a:avLst/>
          </a:prstGeom>
          <a:noFill/>
          <a:ln w="9525">
            <a:noFill/>
            <a:miter lim="800000"/>
            <a:headEnd/>
            <a:tailEnd/>
          </a:ln>
        </p:spPr>
      </p:pic>
      <p:pic>
        <p:nvPicPr>
          <p:cNvPr id="20" name="Picture 41" descr="ICON_ThinClient_Q308"/>
          <p:cNvPicPr>
            <a:picLocks noChangeAspect="1" noChangeArrowheads="1"/>
          </p:cNvPicPr>
          <p:nvPr/>
        </p:nvPicPr>
        <p:blipFill>
          <a:blip r:embed="rId4"/>
          <a:srcRect/>
          <a:stretch>
            <a:fillRect/>
          </a:stretch>
        </p:blipFill>
        <p:spPr bwMode="auto">
          <a:xfrm>
            <a:off x="1981200" y="2415011"/>
            <a:ext cx="776287" cy="891751"/>
          </a:xfrm>
          <a:prstGeom prst="rect">
            <a:avLst/>
          </a:prstGeom>
          <a:noFill/>
          <a:ln w="9525">
            <a:noFill/>
            <a:miter lim="800000"/>
            <a:headEnd/>
            <a:tailEnd/>
          </a:ln>
        </p:spPr>
      </p:pic>
      <p:pic>
        <p:nvPicPr>
          <p:cNvPr id="21" name="Picture 42" descr="ICON_Desktop_Q308"/>
          <p:cNvPicPr>
            <a:picLocks noChangeAspect="1" noChangeArrowheads="1"/>
          </p:cNvPicPr>
          <p:nvPr/>
        </p:nvPicPr>
        <p:blipFill>
          <a:blip r:embed="rId5"/>
          <a:srcRect/>
          <a:stretch>
            <a:fillRect/>
          </a:stretch>
        </p:blipFill>
        <p:spPr bwMode="auto">
          <a:xfrm>
            <a:off x="2047875" y="3596186"/>
            <a:ext cx="728663" cy="775790"/>
          </a:xfrm>
          <a:prstGeom prst="rect">
            <a:avLst/>
          </a:prstGeom>
          <a:noFill/>
          <a:ln w="9525">
            <a:noFill/>
            <a:miter lim="800000"/>
            <a:headEnd/>
            <a:tailEnd/>
          </a:ln>
        </p:spPr>
      </p:pic>
      <p:pic>
        <p:nvPicPr>
          <p:cNvPr id="22" name="Picture 151" descr="ICON_VM_desktop_Q308"/>
          <p:cNvPicPr>
            <a:picLocks noChangeAspect="1" noChangeArrowheads="1"/>
          </p:cNvPicPr>
          <p:nvPr/>
        </p:nvPicPr>
        <p:blipFill>
          <a:blip r:embed="rId6"/>
          <a:srcRect/>
          <a:stretch>
            <a:fillRect/>
          </a:stretch>
        </p:blipFill>
        <p:spPr bwMode="auto">
          <a:xfrm>
            <a:off x="4143375" y="2819400"/>
            <a:ext cx="1080368" cy="1257628"/>
          </a:xfrm>
          <a:prstGeom prst="rect">
            <a:avLst/>
          </a:prstGeom>
          <a:noFill/>
          <a:ln w="9525">
            <a:noFill/>
            <a:miter lim="800000"/>
            <a:headEnd/>
            <a:tailEnd/>
          </a:ln>
        </p:spPr>
      </p:pic>
      <p:sp>
        <p:nvSpPr>
          <p:cNvPr id="23" name="TextBox 22"/>
          <p:cNvSpPr txBox="1"/>
          <p:nvPr/>
        </p:nvSpPr>
        <p:spPr>
          <a:xfrm>
            <a:off x="1066800" y="2657475"/>
            <a:ext cx="982961" cy="276999"/>
          </a:xfrm>
          <a:prstGeom prst="rect">
            <a:avLst/>
          </a:prstGeom>
          <a:noFill/>
        </p:spPr>
        <p:txBody>
          <a:bodyPr wrap="none" rtlCol="0">
            <a:spAutoFit/>
          </a:bodyPr>
          <a:lstStyle/>
          <a:p>
            <a:pPr algn="l"/>
            <a:r>
              <a:rPr lang="en-US" sz="1200" b="1" dirty="0" smtClean="0">
                <a:solidFill>
                  <a:srgbClr val="333333"/>
                </a:solidFill>
                <a:latin typeface="+mn-lt"/>
                <a:ea typeface="+mn-ea"/>
              </a:rPr>
              <a:t>Thin Client</a:t>
            </a:r>
          </a:p>
        </p:txBody>
      </p:sp>
      <p:sp>
        <p:nvSpPr>
          <p:cNvPr id="24" name="TextBox 23"/>
          <p:cNvSpPr txBox="1"/>
          <p:nvPr/>
        </p:nvSpPr>
        <p:spPr>
          <a:xfrm>
            <a:off x="1123950" y="3819525"/>
            <a:ext cx="790601" cy="276999"/>
          </a:xfrm>
          <a:prstGeom prst="rect">
            <a:avLst/>
          </a:prstGeom>
          <a:noFill/>
        </p:spPr>
        <p:txBody>
          <a:bodyPr wrap="none" rtlCol="0">
            <a:spAutoFit/>
          </a:bodyPr>
          <a:lstStyle/>
          <a:p>
            <a:pPr algn="l"/>
            <a:r>
              <a:rPr lang="en-US" sz="1200" b="1" dirty="0" smtClean="0">
                <a:solidFill>
                  <a:srgbClr val="333333"/>
                </a:solidFill>
                <a:latin typeface="+mn-lt"/>
                <a:ea typeface="+mn-ea"/>
              </a:rPr>
              <a:t>Desktop</a:t>
            </a:r>
          </a:p>
        </p:txBody>
      </p:sp>
      <p:sp>
        <p:nvSpPr>
          <p:cNvPr id="25" name="TextBox 24"/>
          <p:cNvSpPr txBox="1"/>
          <p:nvPr/>
        </p:nvSpPr>
        <p:spPr>
          <a:xfrm>
            <a:off x="1143000" y="4933950"/>
            <a:ext cx="699230" cy="276999"/>
          </a:xfrm>
          <a:prstGeom prst="rect">
            <a:avLst/>
          </a:prstGeom>
          <a:noFill/>
        </p:spPr>
        <p:txBody>
          <a:bodyPr wrap="none" rtlCol="0">
            <a:spAutoFit/>
          </a:bodyPr>
          <a:lstStyle/>
          <a:p>
            <a:pPr algn="l"/>
            <a:r>
              <a:rPr lang="en-US" sz="1200" b="1" dirty="0" smtClean="0">
                <a:solidFill>
                  <a:srgbClr val="333333"/>
                </a:solidFill>
                <a:latin typeface="+mn-lt"/>
                <a:ea typeface="+mn-ea"/>
              </a:rPr>
              <a:t>Laptop</a:t>
            </a:r>
          </a:p>
        </p:txBody>
      </p:sp>
      <p:sp>
        <p:nvSpPr>
          <p:cNvPr id="26" name="TextBox 25"/>
          <p:cNvSpPr txBox="1"/>
          <p:nvPr/>
        </p:nvSpPr>
        <p:spPr>
          <a:xfrm>
            <a:off x="6638925" y="2552700"/>
            <a:ext cx="1627369" cy="523220"/>
          </a:xfrm>
          <a:prstGeom prst="rect">
            <a:avLst/>
          </a:prstGeom>
          <a:noFill/>
        </p:spPr>
        <p:txBody>
          <a:bodyPr wrap="none" rtlCol="0">
            <a:spAutoFit/>
          </a:bodyPr>
          <a:lstStyle/>
          <a:p>
            <a:pPr algn="l"/>
            <a:r>
              <a:rPr lang="en-US" sz="1400" b="1" dirty="0" smtClean="0">
                <a:solidFill>
                  <a:srgbClr val="333333"/>
                </a:solidFill>
                <a:latin typeface="+mn-lt"/>
                <a:ea typeface="+mn-ea"/>
              </a:rPr>
              <a:t>OS, Provisioning</a:t>
            </a:r>
          </a:p>
          <a:p>
            <a:pPr algn="l"/>
            <a:r>
              <a:rPr lang="en-US" sz="1400" b="1" dirty="0" smtClean="0">
                <a:solidFill>
                  <a:srgbClr val="333333"/>
                </a:solidFill>
                <a:latin typeface="+mn-lt"/>
                <a:ea typeface="+mn-ea"/>
              </a:rPr>
              <a:t>&amp; Update</a:t>
            </a:r>
          </a:p>
        </p:txBody>
      </p:sp>
      <p:sp>
        <p:nvSpPr>
          <p:cNvPr id="27" name="TextBox 26"/>
          <p:cNvSpPr txBox="1"/>
          <p:nvPr/>
        </p:nvSpPr>
        <p:spPr>
          <a:xfrm>
            <a:off x="6648450" y="3705225"/>
            <a:ext cx="1507144" cy="523220"/>
          </a:xfrm>
          <a:prstGeom prst="rect">
            <a:avLst/>
          </a:prstGeom>
          <a:noFill/>
        </p:spPr>
        <p:txBody>
          <a:bodyPr wrap="none" rtlCol="0">
            <a:spAutoFit/>
          </a:bodyPr>
          <a:lstStyle/>
          <a:p>
            <a:pPr algn="l"/>
            <a:r>
              <a:rPr lang="en-US" sz="1400" b="1" dirty="0" smtClean="0">
                <a:solidFill>
                  <a:srgbClr val="333333"/>
                </a:solidFill>
                <a:latin typeface="+mn-lt"/>
                <a:ea typeface="+mn-ea"/>
              </a:rPr>
              <a:t>User Data &amp;</a:t>
            </a:r>
          </a:p>
          <a:p>
            <a:pPr algn="l"/>
            <a:r>
              <a:rPr lang="en-US" sz="1400" b="1" dirty="0" smtClean="0">
                <a:solidFill>
                  <a:srgbClr val="333333"/>
                </a:solidFill>
                <a:latin typeface="+mn-lt"/>
                <a:ea typeface="+mn-ea"/>
              </a:rPr>
              <a:t>Personalization</a:t>
            </a:r>
          </a:p>
        </p:txBody>
      </p:sp>
      <p:sp>
        <p:nvSpPr>
          <p:cNvPr id="28" name="TextBox 27"/>
          <p:cNvSpPr txBox="1"/>
          <p:nvPr/>
        </p:nvSpPr>
        <p:spPr>
          <a:xfrm>
            <a:off x="6648450" y="4800600"/>
            <a:ext cx="1305101" cy="523220"/>
          </a:xfrm>
          <a:prstGeom prst="rect">
            <a:avLst/>
          </a:prstGeom>
          <a:noFill/>
        </p:spPr>
        <p:txBody>
          <a:bodyPr wrap="none" rtlCol="0">
            <a:spAutoFit/>
          </a:bodyPr>
          <a:lstStyle/>
          <a:p>
            <a:pPr algn="l"/>
            <a:r>
              <a:rPr lang="en-US" sz="1400" b="1" dirty="0" smtClean="0">
                <a:solidFill>
                  <a:srgbClr val="333333"/>
                </a:solidFill>
                <a:latin typeface="+mn-lt"/>
                <a:ea typeface="+mn-ea"/>
              </a:rPr>
              <a:t>Application</a:t>
            </a:r>
          </a:p>
          <a:p>
            <a:pPr algn="l"/>
            <a:r>
              <a:rPr lang="en-US" sz="1400" b="1" dirty="0" smtClean="0">
                <a:solidFill>
                  <a:srgbClr val="333333"/>
                </a:solidFill>
                <a:latin typeface="+mn-lt"/>
                <a:ea typeface="+mn-ea"/>
              </a:rPr>
              <a:t>Virtualization</a:t>
            </a:r>
          </a:p>
        </p:txBody>
      </p:sp>
      <p:sp>
        <p:nvSpPr>
          <p:cNvPr id="29" name="TextBox 28"/>
          <p:cNvSpPr txBox="1"/>
          <p:nvPr/>
        </p:nvSpPr>
        <p:spPr>
          <a:xfrm>
            <a:off x="4114800" y="4076700"/>
            <a:ext cx="1208985" cy="307777"/>
          </a:xfrm>
          <a:prstGeom prst="rect">
            <a:avLst/>
          </a:prstGeom>
          <a:noFill/>
        </p:spPr>
        <p:txBody>
          <a:bodyPr wrap="none" rtlCol="0">
            <a:spAutoFit/>
          </a:bodyPr>
          <a:lstStyle/>
          <a:p>
            <a:pPr algn="l"/>
            <a:r>
              <a:rPr lang="en-US" sz="1400" b="1" dirty="0" smtClean="0">
                <a:solidFill>
                  <a:srgbClr val="333333"/>
                </a:solidFill>
                <a:latin typeface="+mn-lt"/>
                <a:ea typeface="+mn-ea"/>
              </a:rPr>
              <a:t>Desktop VM</a:t>
            </a:r>
          </a:p>
        </p:txBody>
      </p:sp>
      <p:sp>
        <p:nvSpPr>
          <p:cNvPr id="30" name="TextBox 29"/>
          <p:cNvSpPr txBox="1"/>
          <p:nvPr/>
        </p:nvSpPr>
        <p:spPr>
          <a:xfrm>
            <a:off x="3933825" y="4476750"/>
            <a:ext cx="1651158" cy="692497"/>
          </a:xfrm>
          <a:prstGeom prst="rect">
            <a:avLst/>
          </a:prstGeom>
          <a:noFill/>
        </p:spPr>
        <p:txBody>
          <a:bodyPr wrap="none" rtlCol="0">
            <a:spAutoFit/>
          </a:bodyPr>
          <a:lstStyle/>
          <a:p>
            <a:pPr algn="l"/>
            <a:r>
              <a:rPr lang="en-US" sz="1300" b="1" dirty="0" smtClean="0">
                <a:solidFill>
                  <a:schemeClr val="bg1"/>
                </a:solidFill>
                <a:latin typeface="Arial Narrow" pitchFamily="34" charset="0"/>
                <a:ea typeface="+mn-ea"/>
              </a:rPr>
              <a:t>• Disaster Recovery</a:t>
            </a:r>
          </a:p>
          <a:p>
            <a:pPr algn="l"/>
            <a:r>
              <a:rPr lang="en-US" sz="1300" b="1" dirty="0" smtClean="0">
                <a:solidFill>
                  <a:schemeClr val="bg1"/>
                </a:solidFill>
                <a:latin typeface="Arial Narrow" pitchFamily="34" charset="0"/>
                <a:ea typeface="+mn-ea"/>
              </a:rPr>
              <a:t>• Security</a:t>
            </a:r>
          </a:p>
          <a:p>
            <a:pPr algn="l"/>
            <a:r>
              <a:rPr lang="en-US" sz="1300" b="1" dirty="0" smtClean="0">
                <a:solidFill>
                  <a:schemeClr val="bg1"/>
                </a:solidFill>
                <a:latin typeface="Arial Narrow" pitchFamily="34" charset="0"/>
                <a:ea typeface="+mn-ea"/>
              </a:rPr>
              <a:t>• Availability &amp; Backup</a:t>
            </a:r>
          </a:p>
        </p:txBody>
      </p:sp>
      <p:sp>
        <p:nvSpPr>
          <p:cNvPr id="46" name="Left-Right Arrow 45"/>
          <p:cNvSpPr/>
          <p:nvPr/>
        </p:nvSpPr>
        <p:spPr bwMode="auto">
          <a:xfrm>
            <a:off x="5686816" y="3839227"/>
            <a:ext cx="801666" cy="199373"/>
          </a:xfrm>
          <a:prstGeom prst="leftRightArrow">
            <a:avLst>
              <a:gd name="adj1" fmla="val 50000"/>
              <a:gd name="adj2" fmla="val 76701"/>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47" name="Left-Right Arrow 46"/>
          <p:cNvSpPr/>
          <p:nvPr/>
        </p:nvSpPr>
        <p:spPr bwMode="auto">
          <a:xfrm rot="19800000">
            <a:off x="5672521" y="2998111"/>
            <a:ext cx="801666" cy="199373"/>
          </a:xfrm>
          <a:prstGeom prst="leftRightArrow">
            <a:avLst>
              <a:gd name="adj1" fmla="val 50000"/>
              <a:gd name="adj2" fmla="val 76701"/>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48" name="Left-Right Arrow 47"/>
          <p:cNvSpPr/>
          <p:nvPr/>
        </p:nvSpPr>
        <p:spPr bwMode="auto">
          <a:xfrm rot="1800000">
            <a:off x="5675653" y="4697475"/>
            <a:ext cx="801666" cy="199373"/>
          </a:xfrm>
          <a:prstGeom prst="leftRightArrow">
            <a:avLst>
              <a:gd name="adj1" fmla="val 50000"/>
              <a:gd name="adj2" fmla="val 76701"/>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49" name="Left-Right Arrow 48"/>
          <p:cNvSpPr/>
          <p:nvPr/>
        </p:nvSpPr>
        <p:spPr bwMode="auto">
          <a:xfrm>
            <a:off x="2924566" y="3839227"/>
            <a:ext cx="801666" cy="199373"/>
          </a:xfrm>
          <a:prstGeom prst="leftRightArrow">
            <a:avLst>
              <a:gd name="adj1" fmla="val 50000"/>
              <a:gd name="adj2" fmla="val 76701"/>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50" name="Left-Right Arrow 49"/>
          <p:cNvSpPr/>
          <p:nvPr/>
        </p:nvSpPr>
        <p:spPr bwMode="auto">
          <a:xfrm rot="1800000">
            <a:off x="2910271" y="2998111"/>
            <a:ext cx="801666" cy="199373"/>
          </a:xfrm>
          <a:prstGeom prst="leftRightArrow">
            <a:avLst>
              <a:gd name="adj1" fmla="val 50000"/>
              <a:gd name="adj2" fmla="val 76701"/>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51" name="Left-Right Arrow 50"/>
          <p:cNvSpPr/>
          <p:nvPr/>
        </p:nvSpPr>
        <p:spPr bwMode="auto">
          <a:xfrm rot="19800000">
            <a:off x="2913403" y="4697475"/>
            <a:ext cx="801666" cy="199373"/>
          </a:xfrm>
          <a:prstGeom prst="leftRightArrow">
            <a:avLst>
              <a:gd name="adj1" fmla="val 50000"/>
              <a:gd name="adj2" fmla="val 76701"/>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374904" y="171450"/>
            <a:ext cx="8473821" cy="333375"/>
          </a:xfrm>
        </p:spPr>
        <p:txBody>
          <a:bodyPr/>
          <a:lstStyle/>
          <a:p>
            <a:r>
              <a:rPr lang="en-US" smtClean="0"/>
              <a:t>VMware View</a:t>
            </a:r>
          </a:p>
        </p:txBody>
      </p:sp>
      <p:pic>
        <p:nvPicPr>
          <p:cNvPr id="4115" name="Picture 19" descr="C:\Users\Abject-3D\Desktop\VMWare Files\FINAL diagrams\Basic Virtualization\3D PNGs\VMW_09Q3_DGRM_View4_Marketecture_ALL_3_Comm_17.png"/>
          <p:cNvPicPr>
            <a:picLocks noChangeAspect="1" noChangeArrowheads="1"/>
          </p:cNvPicPr>
          <p:nvPr/>
        </p:nvPicPr>
        <p:blipFill>
          <a:blip r:embed="rId2"/>
          <a:srcRect/>
          <a:stretch>
            <a:fillRect/>
          </a:stretch>
        </p:blipFill>
        <p:spPr bwMode="auto">
          <a:xfrm>
            <a:off x="2443163" y="3228975"/>
            <a:ext cx="2562225" cy="1600200"/>
          </a:xfrm>
          <a:prstGeom prst="rect">
            <a:avLst/>
          </a:prstGeom>
          <a:noFill/>
        </p:spPr>
      </p:pic>
      <p:pic>
        <p:nvPicPr>
          <p:cNvPr id="4116" name="Picture 20" descr="C:\Users\Abject-3D\Desktop\VMWare Files\FINAL diagrams\Basic Virtualization\3D PNGs\VMW_09Q3_DGRM_View4_Marketecture_ALL_3_Comm_18.png"/>
          <p:cNvPicPr>
            <a:picLocks noChangeAspect="1" noChangeArrowheads="1"/>
          </p:cNvPicPr>
          <p:nvPr/>
        </p:nvPicPr>
        <p:blipFill>
          <a:blip r:embed="rId3"/>
          <a:srcRect/>
          <a:stretch>
            <a:fillRect/>
          </a:stretch>
        </p:blipFill>
        <p:spPr bwMode="auto">
          <a:xfrm>
            <a:off x="5429250" y="3686175"/>
            <a:ext cx="1447800" cy="1333500"/>
          </a:xfrm>
          <a:prstGeom prst="rect">
            <a:avLst/>
          </a:prstGeom>
          <a:noFill/>
        </p:spPr>
      </p:pic>
      <p:pic>
        <p:nvPicPr>
          <p:cNvPr id="4117" name="Picture 21" descr="C:\Users\Abject-3D\Desktop\VMWare Files\FINAL diagrams\Basic Virtualization\3D PNGs\VMW_09Q3_DGRM_View4_Marketecture_ALL_3_Comm_19.png"/>
          <p:cNvPicPr>
            <a:picLocks noChangeAspect="1" noChangeArrowheads="1"/>
          </p:cNvPicPr>
          <p:nvPr/>
        </p:nvPicPr>
        <p:blipFill>
          <a:blip r:embed="rId4"/>
          <a:srcRect/>
          <a:stretch>
            <a:fillRect/>
          </a:stretch>
        </p:blipFill>
        <p:spPr bwMode="auto">
          <a:xfrm>
            <a:off x="6681788" y="1652588"/>
            <a:ext cx="333375" cy="2238375"/>
          </a:xfrm>
          <a:prstGeom prst="rect">
            <a:avLst/>
          </a:prstGeom>
          <a:noFill/>
        </p:spPr>
      </p:pic>
      <p:pic>
        <p:nvPicPr>
          <p:cNvPr id="4114" name="Picture 18" descr="C:\Users\Abject-3D\Desktop\VMWare Files\FINAL diagrams\Basic Virtualization\3D PNGs\VMW_09Q3_DGRM_View4_Marketecture_ALL_3_Comm_16.png"/>
          <p:cNvPicPr>
            <a:picLocks noChangeAspect="1" noChangeArrowheads="1"/>
          </p:cNvPicPr>
          <p:nvPr/>
        </p:nvPicPr>
        <p:blipFill>
          <a:blip r:embed="rId5"/>
          <a:srcRect b="28235"/>
          <a:stretch>
            <a:fillRect/>
          </a:stretch>
        </p:blipFill>
        <p:spPr bwMode="auto">
          <a:xfrm>
            <a:off x="3248025" y="4410075"/>
            <a:ext cx="619125" cy="697237"/>
          </a:xfrm>
          <a:prstGeom prst="rect">
            <a:avLst/>
          </a:prstGeom>
          <a:noFill/>
        </p:spPr>
      </p:pic>
      <p:pic>
        <p:nvPicPr>
          <p:cNvPr id="4113" name="Picture 17" descr="C:\Users\Abject-3D\Desktop\VMWare Files\FINAL diagrams\Basic Virtualization\3D PNGs\VMW_09Q3_DGRM_View4_Marketecture_ALL_3_Comm_15.png"/>
          <p:cNvPicPr>
            <a:picLocks noChangeAspect="1" noChangeArrowheads="1"/>
          </p:cNvPicPr>
          <p:nvPr/>
        </p:nvPicPr>
        <p:blipFill>
          <a:blip r:embed="rId6"/>
          <a:srcRect b="20426"/>
          <a:stretch>
            <a:fillRect/>
          </a:stretch>
        </p:blipFill>
        <p:spPr bwMode="auto">
          <a:xfrm>
            <a:off x="2333625" y="4000496"/>
            <a:ext cx="904875" cy="712476"/>
          </a:xfrm>
          <a:prstGeom prst="rect">
            <a:avLst/>
          </a:prstGeom>
          <a:noFill/>
        </p:spPr>
      </p:pic>
      <p:pic>
        <p:nvPicPr>
          <p:cNvPr id="4112" name="Picture 16" descr="C:\Users\Abject-3D\Desktop\VMWare Files\FINAL diagrams\Basic Virtualization\3D PNGs\VMW_09Q3_DGRM_View4_Marketecture_ALL_3_Comm_14.png"/>
          <p:cNvPicPr>
            <a:picLocks noChangeAspect="1" noChangeArrowheads="1"/>
          </p:cNvPicPr>
          <p:nvPr/>
        </p:nvPicPr>
        <p:blipFill>
          <a:blip r:embed="rId7"/>
          <a:srcRect b="19394"/>
          <a:stretch>
            <a:fillRect/>
          </a:stretch>
        </p:blipFill>
        <p:spPr bwMode="auto">
          <a:xfrm>
            <a:off x="1657350" y="3629025"/>
            <a:ext cx="971550" cy="760095"/>
          </a:xfrm>
          <a:prstGeom prst="rect">
            <a:avLst/>
          </a:prstGeom>
          <a:noFill/>
        </p:spPr>
      </p:pic>
      <p:pic>
        <p:nvPicPr>
          <p:cNvPr id="4109" name="Picture 13" descr="C:\Users\Abject-3D\Desktop\VMWare Files\FINAL diagrams\Basic Virtualization\3D PNGs\VMW_09Q3_DGRM_View4_Marketecture_ALL_3_Comm_11.png"/>
          <p:cNvPicPr>
            <a:picLocks noChangeAspect="1" noChangeArrowheads="1"/>
          </p:cNvPicPr>
          <p:nvPr/>
        </p:nvPicPr>
        <p:blipFill>
          <a:blip r:embed="rId8"/>
          <a:srcRect b="40678"/>
          <a:stretch>
            <a:fillRect/>
          </a:stretch>
        </p:blipFill>
        <p:spPr bwMode="auto">
          <a:xfrm>
            <a:off x="6448425" y="3886200"/>
            <a:ext cx="581025" cy="666747"/>
          </a:xfrm>
          <a:prstGeom prst="rect">
            <a:avLst/>
          </a:prstGeom>
          <a:noFill/>
        </p:spPr>
      </p:pic>
      <p:pic>
        <p:nvPicPr>
          <p:cNvPr id="4108" name="Picture 12" descr="C:\Users\Abject-3D\Desktop\VMWare Files\FINAL diagrams\Basic Virtualization\3D PNGs\VMW_09Q3_DGRM_View4_Marketecture_ALL_3_Comm_10.png"/>
          <p:cNvPicPr>
            <a:picLocks noChangeAspect="1" noChangeArrowheads="1"/>
          </p:cNvPicPr>
          <p:nvPr/>
        </p:nvPicPr>
        <p:blipFill>
          <a:blip r:embed="rId9"/>
          <a:srcRect r="40755"/>
          <a:stretch>
            <a:fillRect/>
          </a:stretch>
        </p:blipFill>
        <p:spPr bwMode="auto">
          <a:xfrm>
            <a:off x="6419850" y="3486150"/>
            <a:ext cx="598165" cy="638175"/>
          </a:xfrm>
          <a:prstGeom prst="rect">
            <a:avLst/>
          </a:prstGeom>
          <a:noFill/>
        </p:spPr>
      </p:pic>
      <p:pic>
        <p:nvPicPr>
          <p:cNvPr id="4106" name="Picture 10" descr="C:\Users\Abject-3D\Desktop\VMWare Files\FINAL diagrams\Basic Virtualization\3D PNGs\VMW_09Q3_DGRM_View4_Marketecture_ALL_3_Comm_8.png"/>
          <p:cNvPicPr>
            <a:picLocks noChangeAspect="1" noChangeArrowheads="1"/>
          </p:cNvPicPr>
          <p:nvPr/>
        </p:nvPicPr>
        <p:blipFill>
          <a:blip r:embed="rId10"/>
          <a:srcRect/>
          <a:stretch>
            <a:fillRect/>
          </a:stretch>
        </p:blipFill>
        <p:spPr bwMode="auto">
          <a:xfrm>
            <a:off x="6705600" y="2867025"/>
            <a:ext cx="1000125" cy="981075"/>
          </a:xfrm>
          <a:prstGeom prst="rect">
            <a:avLst/>
          </a:prstGeom>
          <a:noFill/>
        </p:spPr>
      </p:pic>
      <p:pic>
        <p:nvPicPr>
          <p:cNvPr id="4105" name="Picture 9" descr="C:\Users\Abject-3D\Desktop\VMWare Files\FINAL diagrams\Basic Virtualization\3D PNGs\VMW_09Q3_DGRM_View4_Marketecture_ALL_3_Comm_7.png"/>
          <p:cNvPicPr>
            <a:picLocks noChangeAspect="1" noChangeArrowheads="1"/>
          </p:cNvPicPr>
          <p:nvPr/>
        </p:nvPicPr>
        <p:blipFill>
          <a:blip r:embed="rId11"/>
          <a:srcRect/>
          <a:stretch>
            <a:fillRect/>
          </a:stretch>
        </p:blipFill>
        <p:spPr bwMode="auto">
          <a:xfrm>
            <a:off x="6705600" y="2057400"/>
            <a:ext cx="1000125" cy="990600"/>
          </a:xfrm>
          <a:prstGeom prst="rect">
            <a:avLst/>
          </a:prstGeom>
          <a:noFill/>
        </p:spPr>
      </p:pic>
      <p:pic>
        <p:nvPicPr>
          <p:cNvPr id="4104" name="Picture 8" descr="C:\Users\Abject-3D\Desktop\VMWare Files\FINAL diagrams\Basic Virtualization\3D PNGs\VMW_09Q3_DGRM_View4_Marketecture_ALL_3_Comm_6.png"/>
          <p:cNvPicPr>
            <a:picLocks noChangeAspect="1" noChangeArrowheads="1"/>
          </p:cNvPicPr>
          <p:nvPr/>
        </p:nvPicPr>
        <p:blipFill>
          <a:blip r:embed="rId12"/>
          <a:srcRect/>
          <a:stretch>
            <a:fillRect/>
          </a:stretch>
        </p:blipFill>
        <p:spPr bwMode="auto">
          <a:xfrm>
            <a:off x="6705600" y="1238250"/>
            <a:ext cx="1000125" cy="990600"/>
          </a:xfrm>
          <a:prstGeom prst="rect">
            <a:avLst/>
          </a:prstGeom>
          <a:noFill/>
        </p:spPr>
      </p:pic>
      <p:pic>
        <p:nvPicPr>
          <p:cNvPr id="4103" name="Picture 7" descr="C:\Users\Abject-3D\Desktop\VMWare Files\FINAL diagrams\Basic Virtualization\3D PNGs\VMW_09Q3_DGRM_View4_Marketecture_ALL_3_Comm_5.png"/>
          <p:cNvPicPr>
            <a:picLocks noChangeAspect="1" noChangeArrowheads="1"/>
          </p:cNvPicPr>
          <p:nvPr/>
        </p:nvPicPr>
        <p:blipFill>
          <a:blip r:embed="rId13"/>
          <a:srcRect l="4327"/>
          <a:stretch>
            <a:fillRect/>
          </a:stretch>
        </p:blipFill>
        <p:spPr bwMode="auto">
          <a:xfrm>
            <a:off x="4038600" y="1581150"/>
            <a:ext cx="1895475" cy="2266950"/>
          </a:xfrm>
          <a:prstGeom prst="rect">
            <a:avLst/>
          </a:prstGeom>
          <a:noFill/>
        </p:spPr>
      </p:pic>
      <p:pic>
        <p:nvPicPr>
          <p:cNvPr id="4102" name="Picture 6" descr="C:\Users\Abject-3D\Desktop\VMWare Files\FINAL diagrams\Basic Virtualization\3D PNGs\VMW_09Q3_DGRM_View4_Marketecture_ALL_3_Comm_4.png"/>
          <p:cNvPicPr>
            <a:picLocks noChangeAspect="1" noChangeArrowheads="1"/>
          </p:cNvPicPr>
          <p:nvPr/>
        </p:nvPicPr>
        <p:blipFill>
          <a:blip r:embed="rId14"/>
          <a:srcRect/>
          <a:stretch>
            <a:fillRect/>
          </a:stretch>
        </p:blipFill>
        <p:spPr bwMode="auto">
          <a:xfrm>
            <a:off x="4071938" y="1185863"/>
            <a:ext cx="1838325" cy="1419225"/>
          </a:xfrm>
          <a:prstGeom prst="rect">
            <a:avLst/>
          </a:prstGeom>
          <a:noFill/>
        </p:spPr>
      </p:pic>
      <p:pic>
        <p:nvPicPr>
          <p:cNvPr id="4101" name="Picture 5" descr="C:\Users\Abject-3D\Desktop\VMWare Files\FINAL diagrams\Basic Virtualization\3D PNGs\VMW_09Q3_DGRM_View4_Marketecture_ALL_3_Comm_3.png"/>
          <p:cNvPicPr>
            <a:picLocks noChangeAspect="1" noChangeArrowheads="1"/>
          </p:cNvPicPr>
          <p:nvPr/>
        </p:nvPicPr>
        <p:blipFill>
          <a:blip r:embed="rId15"/>
          <a:srcRect/>
          <a:stretch>
            <a:fillRect/>
          </a:stretch>
        </p:blipFill>
        <p:spPr bwMode="auto">
          <a:xfrm>
            <a:off x="3819525" y="828675"/>
            <a:ext cx="1000125" cy="990600"/>
          </a:xfrm>
          <a:prstGeom prst="rect">
            <a:avLst/>
          </a:prstGeom>
          <a:noFill/>
        </p:spPr>
      </p:pic>
      <p:pic>
        <p:nvPicPr>
          <p:cNvPr id="4100" name="Picture 4" descr="C:\Users\Abject-3D\Desktop\VMWare Files\FINAL diagrams\Basic Virtualization\3D PNGs\VMW_09Q3_DGRM_View4_Marketecture_ALL_3_Comm_2.png"/>
          <p:cNvPicPr>
            <a:picLocks noChangeAspect="1" noChangeArrowheads="1"/>
          </p:cNvPicPr>
          <p:nvPr/>
        </p:nvPicPr>
        <p:blipFill>
          <a:blip r:embed="rId16"/>
          <a:srcRect/>
          <a:stretch>
            <a:fillRect/>
          </a:stretch>
        </p:blipFill>
        <p:spPr bwMode="auto">
          <a:xfrm>
            <a:off x="4376738" y="1133475"/>
            <a:ext cx="1000125" cy="990600"/>
          </a:xfrm>
          <a:prstGeom prst="rect">
            <a:avLst/>
          </a:prstGeom>
          <a:noFill/>
        </p:spPr>
      </p:pic>
      <p:pic>
        <p:nvPicPr>
          <p:cNvPr id="4099" name="Picture 3" descr="C:\Users\Abject-3D\Desktop\VMWare Files\FINAL diagrams\Basic Virtualization\3D PNGs\VMW_09Q3_DGRM_View4_Marketecture_ALL_3_Comm_1.png"/>
          <p:cNvPicPr>
            <a:picLocks noChangeAspect="1" noChangeArrowheads="1"/>
          </p:cNvPicPr>
          <p:nvPr/>
        </p:nvPicPr>
        <p:blipFill>
          <a:blip r:embed="rId17"/>
          <a:srcRect/>
          <a:stretch>
            <a:fillRect/>
          </a:stretch>
        </p:blipFill>
        <p:spPr bwMode="auto">
          <a:xfrm>
            <a:off x="4943475" y="1466850"/>
            <a:ext cx="1000125" cy="990600"/>
          </a:xfrm>
          <a:prstGeom prst="rect">
            <a:avLst/>
          </a:prstGeom>
          <a:noFill/>
        </p:spPr>
      </p:pic>
      <p:sp>
        <p:nvSpPr>
          <p:cNvPr id="26" name="TextBox 25"/>
          <p:cNvSpPr txBox="1"/>
          <p:nvPr/>
        </p:nvSpPr>
        <p:spPr>
          <a:xfrm>
            <a:off x="1419225" y="4267200"/>
            <a:ext cx="846707" cy="246221"/>
          </a:xfrm>
          <a:prstGeom prst="rect">
            <a:avLst/>
          </a:prstGeom>
          <a:noFill/>
        </p:spPr>
        <p:txBody>
          <a:bodyPr wrap="none" rtlCol="0">
            <a:spAutoFit/>
          </a:bodyPr>
          <a:lstStyle/>
          <a:p>
            <a:pPr algn="ctr"/>
            <a:r>
              <a:rPr lang="en-US" sz="1000" b="1" dirty="0" smtClean="0">
                <a:solidFill>
                  <a:srgbClr val="333333"/>
                </a:solidFill>
                <a:latin typeface="+mn-lt"/>
                <a:ea typeface="+mn-ea"/>
              </a:rPr>
              <a:t>Thin Client</a:t>
            </a:r>
          </a:p>
        </p:txBody>
      </p:sp>
      <p:sp>
        <p:nvSpPr>
          <p:cNvPr id="35" name="TextBox 34"/>
          <p:cNvSpPr txBox="1"/>
          <p:nvPr/>
        </p:nvSpPr>
        <p:spPr>
          <a:xfrm>
            <a:off x="2181225" y="4600575"/>
            <a:ext cx="689612" cy="246221"/>
          </a:xfrm>
          <a:prstGeom prst="rect">
            <a:avLst/>
          </a:prstGeom>
          <a:noFill/>
        </p:spPr>
        <p:txBody>
          <a:bodyPr wrap="none" rtlCol="0">
            <a:spAutoFit/>
          </a:bodyPr>
          <a:lstStyle/>
          <a:p>
            <a:pPr algn="ctr"/>
            <a:r>
              <a:rPr lang="en-US" sz="1000" b="1" dirty="0" smtClean="0">
                <a:solidFill>
                  <a:srgbClr val="333333"/>
                </a:solidFill>
                <a:latin typeface="+mn-lt"/>
                <a:ea typeface="+mn-ea"/>
              </a:rPr>
              <a:t>Desktop</a:t>
            </a:r>
          </a:p>
        </p:txBody>
      </p:sp>
      <p:sp>
        <p:nvSpPr>
          <p:cNvPr id="36" name="TextBox 35"/>
          <p:cNvSpPr txBox="1"/>
          <p:nvPr/>
        </p:nvSpPr>
        <p:spPr>
          <a:xfrm>
            <a:off x="3171825" y="5067300"/>
            <a:ext cx="519694" cy="400110"/>
          </a:xfrm>
          <a:prstGeom prst="rect">
            <a:avLst/>
          </a:prstGeom>
          <a:noFill/>
        </p:spPr>
        <p:txBody>
          <a:bodyPr wrap="none" rtlCol="0">
            <a:spAutoFit/>
          </a:bodyPr>
          <a:lstStyle/>
          <a:p>
            <a:pPr algn="ctr"/>
            <a:r>
              <a:rPr lang="en-US" sz="1000" b="1" dirty="0" smtClean="0">
                <a:solidFill>
                  <a:srgbClr val="333333"/>
                </a:solidFill>
                <a:latin typeface="+mn-lt"/>
                <a:ea typeface="+mn-ea"/>
              </a:rPr>
              <a:t>Local</a:t>
            </a:r>
          </a:p>
          <a:p>
            <a:pPr algn="ctr"/>
            <a:r>
              <a:rPr lang="en-US" sz="1000" b="1" dirty="0" smtClean="0">
                <a:solidFill>
                  <a:srgbClr val="333333"/>
                </a:solidFill>
                <a:latin typeface="+mn-lt"/>
                <a:ea typeface="+mn-ea"/>
              </a:rPr>
              <a:t>Mode</a:t>
            </a:r>
          </a:p>
        </p:txBody>
      </p:sp>
      <p:sp>
        <p:nvSpPr>
          <p:cNvPr id="37" name="TextBox 36"/>
          <p:cNvSpPr txBox="1"/>
          <p:nvPr/>
        </p:nvSpPr>
        <p:spPr>
          <a:xfrm>
            <a:off x="4130178" y="3886200"/>
            <a:ext cx="1107997" cy="369332"/>
          </a:xfrm>
          <a:prstGeom prst="rect">
            <a:avLst/>
          </a:prstGeom>
          <a:noFill/>
        </p:spPr>
        <p:txBody>
          <a:bodyPr wrap="none" rtlCol="0">
            <a:spAutoFit/>
          </a:bodyPr>
          <a:lstStyle/>
          <a:p>
            <a:pPr algn="ctr"/>
            <a:r>
              <a:rPr lang="en-US" sz="900" b="1" dirty="0" smtClean="0">
                <a:solidFill>
                  <a:srgbClr val="333333"/>
                </a:solidFill>
                <a:latin typeface="+mn-lt"/>
                <a:ea typeface="+mn-ea"/>
              </a:rPr>
              <a:t>VMWARE</a:t>
            </a:r>
          </a:p>
          <a:p>
            <a:pPr algn="ctr"/>
            <a:r>
              <a:rPr lang="en-US" sz="900" b="1" dirty="0" smtClean="0">
                <a:solidFill>
                  <a:srgbClr val="333333"/>
                </a:solidFill>
                <a:latin typeface="+mn-lt"/>
                <a:ea typeface="+mn-ea"/>
              </a:rPr>
              <a:t>VIEW MANAGER</a:t>
            </a:r>
          </a:p>
        </p:txBody>
      </p:sp>
      <p:sp>
        <p:nvSpPr>
          <p:cNvPr id="39" name="TextBox 38"/>
          <p:cNvSpPr txBox="1"/>
          <p:nvPr/>
        </p:nvSpPr>
        <p:spPr>
          <a:xfrm>
            <a:off x="6324600" y="4572000"/>
            <a:ext cx="784189" cy="461665"/>
          </a:xfrm>
          <a:prstGeom prst="rect">
            <a:avLst/>
          </a:prstGeom>
          <a:noFill/>
        </p:spPr>
        <p:txBody>
          <a:bodyPr wrap="none" rtlCol="0">
            <a:spAutoFit/>
          </a:bodyPr>
          <a:lstStyle/>
          <a:p>
            <a:pPr algn="ctr"/>
            <a:r>
              <a:rPr lang="en-US" sz="800" b="1" dirty="0" smtClean="0">
                <a:solidFill>
                  <a:srgbClr val="333333"/>
                </a:solidFill>
                <a:latin typeface="+mn-lt"/>
                <a:ea typeface="+mn-ea"/>
              </a:rPr>
              <a:t>VMWARE</a:t>
            </a:r>
          </a:p>
          <a:p>
            <a:pPr algn="ctr"/>
            <a:r>
              <a:rPr lang="en-US" sz="800" b="1" dirty="0" smtClean="0">
                <a:solidFill>
                  <a:srgbClr val="333333"/>
                </a:solidFill>
                <a:latin typeface="+mn-lt"/>
                <a:ea typeface="+mn-ea"/>
              </a:rPr>
              <a:t>VIEW</a:t>
            </a:r>
          </a:p>
          <a:p>
            <a:pPr algn="ctr"/>
            <a:r>
              <a:rPr lang="en-US" sz="800" b="1" dirty="0" smtClean="0">
                <a:solidFill>
                  <a:srgbClr val="333333"/>
                </a:solidFill>
                <a:latin typeface="+mn-lt"/>
                <a:ea typeface="+mn-ea"/>
              </a:rPr>
              <a:t>COMPOSER</a:t>
            </a:r>
          </a:p>
        </p:txBody>
      </p:sp>
      <p:sp>
        <p:nvSpPr>
          <p:cNvPr id="40" name="TextBox 39"/>
          <p:cNvSpPr txBox="1"/>
          <p:nvPr/>
        </p:nvSpPr>
        <p:spPr>
          <a:xfrm>
            <a:off x="5002786" y="5267325"/>
            <a:ext cx="651140" cy="338554"/>
          </a:xfrm>
          <a:prstGeom prst="rect">
            <a:avLst/>
          </a:prstGeom>
          <a:noFill/>
        </p:spPr>
        <p:txBody>
          <a:bodyPr wrap="none" rtlCol="0">
            <a:spAutoFit/>
          </a:bodyPr>
          <a:lstStyle/>
          <a:p>
            <a:pPr algn="ctr"/>
            <a:r>
              <a:rPr lang="en-US" sz="800" b="1" dirty="0" smtClean="0">
                <a:solidFill>
                  <a:srgbClr val="333333"/>
                </a:solidFill>
                <a:latin typeface="+mn-lt"/>
                <a:ea typeface="+mn-ea"/>
              </a:rPr>
              <a:t>VMWARE</a:t>
            </a:r>
          </a:p>
          <a:p>
            <a:pPr algn="ctr"/>
            <a:r>
              <a:rPr lang="en-US" sz="800" b="1" dirty="0" smtClean="0">
                <a:solidFill>
                  <a:srgbClr val="333333"/>
                </a:solidFill>
                <a:latin typeface="+mn-lt"/>
                <a:ea typeface="+mn-ea"/>
              </a:rPr>
              <a:t>THINAPP</a:t>
            </a:r>
          </a:p>
        </p:txBody>
      </p:sp>
      <p:sp>
        <p:nvSpPr>
          <p:cNvPr id="43" name="TextBox 42"/>
          <p:cNvSpPr txBox="1"/>
          <p:nvPr/>
        </p:nvSpPr>
        <p:spPr>
          <a:xfrm>
            <a:off x="4857750" y="876300"/>
            <a:ext cx="1306768" cy="400110"/>
          </a:xfrm>
          <a:prstGeom prst="rect">
            <a:avLst/>
          </a:prstGeom>
          <a:noFill/>
        </p:spPr>
        <p:txBody>
          <a:bodyPr wrap="none" rtlCol="0">
            <a:spAutoFit/>
          </a:bodyPr>
          <a:lstStyle/>
          <a:p>
            <a:pPr algn="ctr"/>
            <a:r>
              <a:rPr lang="en-US" sz="1000" b="1" dirty="0" smtClean="0">
                <a:solidFill>
                  <a:srgbClr val="333333"/>
                </a:solidFill>
                <a:latin typeface="+mn-lt"/>
                <a:ea typeface="+mn-ea"/>
              </a:rPr>
              <a:t>Centralized Virtual</a:t>
            </a:r>
          </a:p>
          <a:p>
            <a:pPr algn="ctr"/>
            <a:r>
              <a:rPr lang="en-US" sz="1000" b="1" dirty="0" smtClean="0">
                <a:solidFill>
                  <a:srgbClr val="333333"/>
                </a:solidFill>
                <a:latin typeface="+mn-lt"/>
                <a:ea typeface="+mn-ea"/>
              </a:rPr>
              <a:t>Desktops</a:t>
            </a:r>
          </a:p>
        </p:txBody>
      </p:sp>
      <p:sp>
        <p:nvSpPr>
          <p:cNvPr id="44" name="TextBox 43"/>
          <p:cNvSpPr txBox="1"/>
          <p:nvPr/>
        </p:nvSpPr>
        <p:spPr>
          <a:xfrm>
            <a:off x="6947246" y="790575"/>
            <a:ext cx="611066" cy="400110"/>
          </a:xfrm>
          <a:prstGeom prst="rect">
            <a:avLst/>
          </a:prstGeom>
          <a:noFill/>
        </p:spPr>
        <p:txBody>
          <a:bodyPr wrap="none" rtlCol="0">
            <a:spAutoFit/>
          </a:bodyPr>
          <a:lstStyle/>
          <a:p>
            <a:pPr algn="ctr"/>
            <a:r>
              <a:rPr lang="en-US" sz="1000" b="1" dirty="0" smtClean="0">
                <a:solidFill>
                  <a:srgbClr val="333333"/>
                </a:solidFill>
                <a:latin typeface="+mn-lt"/>
                <a:ea typeface="+mn-ea"/>
              </a:rPr>
              <a:t>Linked</a:t>
            </a:r>
          </a:p>
          <a:p>
            <a:pPr algn="ctr"/>
            <a:r>
              <a:rPr lang="en-US" sz="1000" b="1" dirty="0" smtClean="0">
                <a:solidFill>
                  <a:srgbClr val="333333"/>
                </a:solidFill>
                <a:latin typeface="+mn-lt"/>
                <a:ea typeface="+mn-ea"/>
              </a:rPr>
              <a:t>Clones</a:t>
            </a:r>
          </a:p>
        </p:txBody>
      </p:sp>
      <p:pic>
        <p:nvPicPr>
          <p:cNvPr id="46" name="Picture 2" descr="C:\Users\Abject-3D\Desktop\VMWare Files\FINAL diagrams\Basic Virtualization\3D PNGs\VMW_09Q3_DGRM_View4_Marketecture_ALL_3_Comm_12.png"/>
          <p:cNvPicPr>
            <a:picLocks noChangeAspect="1" noChangeArrowheads="1"/>
          </p:cNvPicPr>
          <p:nvPr/>
        </p:nvPicPr>
        <p:blipFill>
          <a:blip r:embed="rId18"/>
          <a:srcRect/>
          <a:stretch>
            <a:fillRect/>
          </a:stretch>
        </p:blipFill>
        <p:spPr bwMode="auto">
          <a:xfrm>
            <a:off x="5305425" y="4552950"/>
            <a:ext cx="773695" cy="783614"/>
          </a:xfrm>
          <a:prstGeom prst="rect">
            <a:avLst/>
          </a:prstGeom>
          <a:noFill/>
        </p:spPr>
      </p:pic>
      <p:pic>
        <p:nvPicPr>
          <p:cNvPr id="2051" name="Picture 3" descr="C:\Users\Abject-3D\Desktop\VMWare Files\FINAL diagrams\Basic Virtualization\3D PNGs\VMW_09Q3_DGRM_View4_Marketecture_ALL_3_Comm_13.png"/>
          <p:cNvPicPr>
            <a:picLocks noChangeAspect="1" noChangeArrowheads="1"/>
          </p:cNvPicPr>
          <p:nvPr/>
        </p:nvPicPr>
        <p:blipFill>
          <a:blip r:embed="rId19"/>
          <a:srcRect/>
          <a:stretch>
            <a:fillRect/>
          </a:stretch>
        </p:blipFill>
        <p:spPr bwMode="auto">
          <a:xfrm>
            <a:off x="3638551" y="3489325"/>
            <a:ext cx="772571" cy="604190"/>
          </a:xfrm>
          <a:prstGeom prst="rect">
            <a:avLst/>
          </a:prstGeom>
          <a:noFill/>
        </p:spPr>
      </p:pic>
      <p:sp>
        <p:nvSpPr>
          <p:cNvPr id="49" name="Rounded Rectangle 48"/>
          <p:cNvSpPr/>
          <p:nvPr/>
        </p:nvSpPr>
        <p:spPr bwMode="auto">
          <a:xfrm>
            <a:off x="2667000" y="1247775"/>
            <a:ext cx="1066800" cy="609600"/>
          </a:xfrm>
          <a:prstGeom prst="roundRect">
            <a:avLst>
              <a:gd name="adj" fmla="val 11979"/>
            </a:avLst>
          </a:prstGeom>
          <a:solidFill>
            <a:schemeClr val="bg1">
              <a:lumMod val="85000"/>
            </a:schemeClr>
          </a:solidFill>
          <a:ln w="12700">
            <a:noFill/>
            <a:round/>
            <a:headEnd/>
            <a:tailEnd/>
          </a:ln>
        </p:spPr>
        <p:txBody>
          <a:bodyPr wrap="none" lIns="45720" tIns="45720" rIns="45720" bIns="45720" rtlCol="0" anchor="ctr"/>
          <a:lstStyle/>
          <a:p>
            <a:pPr marL="0" marR="0" indent="0" defTabSz="914400" eaLnBrk="1" latinLnBrk="0" hangingPunct="1">
              <a:lnSpc>
                <a:spcPct val="100000"/>
              </a:lnSpc>
              <a:buClrTx/>
              <a:buSzTx/>
              <a:buFontTx/>
              <a:buNone/>
              <a:tabLst/>
            </a:pPr>
            <a:r>
              <a:rPr lang="en-US" sz="1000" b="1" dirty="0" smtClean="0"/>
              <a:t>Platform</a:t>
            </a:r>
          </a:p>
          <a:p>
            <a:pPr marL="0" marR="0" indent="0" defTabSz="914400" eaLnBrk="1" latinLnBrk="0" hangingPunct="1">
              <a:lnSpc>
                <a:spcPct val="100000"/>
              </a:lnSpc>
              <a:buClrTx/>
              <a:buSzTx/>
              <a:buFontTx/>
              <a:buNone/>
              <a:tabLst/>
            </a:pPr>
            <a:r>
              <a:rPr lang="en-US" sz="800" dirty="0" smtClean="0"/>
              <a:t>VMware vSphere</a:t>
            </a:r>
          </a:p>
          <a:p>
            <a:pPr marL="0" marR="0" indent="0" defTabSz="914400" eaLnBrk="1" latinLnBrk="0" hangingPunct="1">
              <a:lnSpc>
                <a:spcPct val="100000"/>
              </a:lnSpc>
              <a:buClrTx/>
              <a:buSzTx/>
              <a:buFontTx/>
              <a:buNone/>
              <a:tabLst/>
            </a:pPr>
            <a:r>
              <a:rPr lang="en-US" sz="800" dirty="0" smtClean="0"/>
              <a:t>For Desktops</a:t>
            </a:r>
          </a:p>
        </p:txBody>
      </p:sp>
      <p:sp>
        <p:nvSpPr>
          <p:cNvPr id="51" name="Rounded Rectangle 50"/>
          <p:cNvSpPr/>
          <p:nvPr/>
        </p:nvSpPr>
        <p:spPr bwMode="auto">
          <a:xfrm>
            <a:off x="2305051" y="2609850"/>
            <a:ext cx="1438274" cy="714375"/>
          </a:xfrm>
          <a:prstGeom prst="roundRect">
            <a:avLst>
              <a:gd name="adj" fmla="val 11979"/>
            </a:avLst>
          </a:prstGeom>
          <a:solidFill>
            <a:schemeClr val="bg1">
              <a:lumMod val="85000"/>
            </a:schemeClr>
          </a:solidFill>
          <a:ln w="12700">
            <a:noFill/>
            <a:round/>
            <a:headEnd/>
            <a:tailEnd/>
          </a:ln>
        </p:spPr>
        <p:txBody>
          <a:bodyPr wrap="none" lIns="45720" tIns="45720" rIns="45720" bIns="45720" rtlCol="0" anchor="ctr"/>
          <a:lstStyle/>
          <a:p>
            <a:pPr marL="0" marR="0" indent="0" defTabSz="914400" eaLnBrk="1" latinLnBrk="0" hangingPunct="1">
              <a:lnSpc>
                <a:spcPct val="100000"/>
              </a:lnSpc>
              <a:buClrTx/>
              <a:buSzTx/>
              <a:buFontTx/>
              <a:buNone/>
              <a:tabLst/>
            </a:pPr>
            <a:r>
              <a:rPr lang="en-US" sz="1000" b="1" dirty="0" smtClean="0"/>
              <a:t>Management</a:t>
            </a:r>
          </a:p>
          <a:p>
            <a:pPr marL="0" marR="0" indent="0" defTabSz="914400" eaLnBrk="1" latinLnBrk="0" hangingPunct="1">
              <a:lnSpc>
                <a:spcPct val="100000"/>
              </a:lnSpc>
              <a:buClrTx/>
              <a:buSzTx/>
              <a:buFontTx/>
              <a:buNone/>
              <a:tabLst/>
            </a:pPr>
            <a:r>
              <a:rPr lang="en-US" sz="800" dirty="0" smtClean="0"/>
              <a:t>VMware View Manager,</a:t>
            </a:r>
          </a:p>
          <a:p>
            <a:pPr marL="0" marR="0" indent="0" defTabSz="914400" eaLnBrk="1" latinLnBrk="0" hangingPunct="1">
              <a:lnSpc>
                <a:spcPct val="100000"/>
              </a:lnSpc>
              <a:buClrTx/>
              <a:buSzTx/>
              <a:buFontTx/>
              <a:buNone/>
              <a:tabLst/>
            </a:pPr>
            <a:r>
              <a:rPr lang="en-US" sz="800" dirty="0" smtClean="0"/>
              <a:t>VMware View Composer,</a:t>
            </a:r>
          </a:p>
          <a:p>
            <a:pPr marL="0" marR="0" indent="0" defTabSz="914400" eaLnBrk="1" latinLnBrk="0" hangingPunct="1">
              <a:lnSpc>
                <a:spcPct val="100000"/>
              </a:lnSpc>
              <a:buClrTx/>
              <a:buSzTx/>
              <a:buFontTx/>
              <a:buNone/>
              <a:tabLst/>
            </a:pPr>
            <a:r>
              <a:rPr lang="en-US" sz="800" dirty="0" smtClean="0"/>
              <a:t>VMware </a:t>
            </a:r>
            <a:r>
              <a:rPr lang="en-US" sz="800" dirty="0" err="1" smtClean="0"/>
              <a:t>ThinApp</a:t>
            </a:r>
            <a:endParaRPr lang="en-US" sz="800" dirty="0" smtClean="0"/>
          </a:p>
        </p:txBody>
      </p:sp>
      <p:sp>
        <p:nvSpPr>
          <p:cNvPr id="53" name="Rounded Rectangle 52"/>
          <p:cNvSpPr/>
          <p:nvPr/>
        </p:nvSpPr>
        <p:spPr bwMode="auto">
          <a:xfrm>
            <a:off x="1362075" y="5076825"/>
            <a:ext cx="1266825" cy="1028700"/>
          </a:xfrm>
          <a:prstGeom prst="roundRect">
            <a:avLst>
              <a:gd name="adj" fmla="val 11979"/>
            </a:avLst>
          </a:prstGeom>
          <a:solidFill>
            <a:schemeClr val="bg1">
              <a:lumMod val="85000"/>
            </a:schemeClr>
          </a:solidFill>
          <a:ln w="12700">
            <a:noFill/>
            <a:round/>
            <a:headEnd/>
            <a:tailEnd/>
          </a:ln>
        </p:spPr>
        <p:txBody>
          <a:bodyPr wrap="none" lIns="45720" tIns="45720" rIns="45720" bIns="45720" rtlCol="0" anchor="ctr"/>
          <a:lstStyle/>
          <a:p>
            <a:pPr marL="0" marR="0" indent="0" defTabSz="914400" eaLnBrk="1" latinLnBrk="0" hangingPunct="1">
              <a:lnSpc>
                <a:spcPct val="100000"/>
              </a:lnSpc>
              <a:buClrTx/>
              <a:buSzTx/>
              <a:buFontTx/>
              <a:buNone/>
              <a:tabLst/>
            </a:pPr>
            <a:r>
              <a:rPr lang="en-US" sz="1000" b="1" dirty="0" smtClean="0"/>
              <a:t>User Experience</a:t>
            </a:r>
          </a:p>
          <a:p>
            <a:pPr marL="0" marR="0" indent="0" defTabSz="914400" eaLnBrk="1" latinLnBrk="0" hangingPunct="1">
              <a:lnSpc>
                <a:spcPct val="100000"/>
              </a:lnSpc>
              <a:buClrTx/>
              <a:buSzTx/>
              <a:buFontTx/>
              <a:buNone/>
              <a:tabLst/>
            </a:pPr>
            <a:r>
              <a:rPr lang="en-US" sz="800" dirty="0" err="1" smtClean="0"/>
              <a:t>PCoIP</a:t>
            </a:r>
            <a:r>
              <a:rPr lang="en-US" sz="800" dirty="0" smtClean="0"/>
              <a:t>, Print,</a:t>
            </a:r>
          </a:p>
          <a:p>
            <a:pPr marL="0" marR="0" indent="0" defTabSz="914400" eaLnBrk="1" latinLnBrk="0" hangingPunct="1">
              <a:lnSpc>
                <a:spcPct val="100000"/>
              </a:lnSpc>
              <a:buClrTx/>
              <a:buSzTx/>
              <a:buFontTx/>
              <a:buNone/>
              <a:tabLst/>
            </a:pPr>
            <a:r>
              <a:rPr lang="en-US" sz="800" dirty="0" smtClean="0"/>
              <a:t>Multi-Monitor Display,</a:t>
            </a:r>
          </a:p>
          <a:p>
            <a:pPr marL="0" marR="0" indent="0" defTabSz="914400" eaLnBrk="1" latinLnBrk="0" hangingPunct="1">
              <a:lnSpc>
                <a:spcPct val="100000"/>
              </a:lnSpc>
              <a:buClrTx/>
              <a:buSzTx/>
              <a:buFontTx/>
              <a:buNone/>
              <a:tabLst/>
            </a:pPr>
            <a:r>
              <a:rPr lang="en-US" sz="800" dirty="0" smtClean="0"/>
              <a:t>Multimedia,</a:t>
            </a:r>
          </a:p>
          <a:p>
            <a:pPr marL="0" marR="0" indent="0" defTabSz="914400" eaLnBrk="1" latinLnBrk="0" hangingPunct="1">
              <a:lnSpc>
                <a:spcPct val="100000"/>
              </a:lnSpc>
              <a:buClrTx/>
              <a:buSzTx/>
              <a:buFontTx/>
              <a:buNone/>
              <a:tabLst/>
            </a:pPr>
            <a:r>
              <a:rPr lang="en-US" sz="800" dirty="0" smtClean="0"/>
              <a:t>USB Redirection,</a:t>
            </a:r>
          </a:p>
          <a:p>
            <a:pPr marL="0" marR="0" indent="0" defTabSz="914400" eaLnBrk="1" latinLnBrk="0" hangingPunct="1">
              <a:lnSpc>
                <a:spcPct val="100000"/>
              </a:lnSpc>
              <a:buClrTx/>
              <a:buSzTx/>
              <a:buFontTx/>
              <a:buNone/>
              <a:tabLst/>
            </a:pPr>
            <a:r>
              <a:rPr lang="en-US" sz="800" dirty="0" smtClean="0"/>
              <a:t>Local Mode</a:t>
            </a:r>
          </a:p>
        </p:txBody>
      </p:sp>
      <p:sp>
        <p:nvSpPr>
          <p:cNvPr id="32" name="TextBox 31"/>
          <p:cNvSpPr txBox="1"/>
          <p:nvPr/>
        </p:nvSpPr>
        <p:spPr>
          <a:xfrm>
            <a:off x="7002523" y="3867090"/>
            <a:ext cx="617477" cy="400110"/>
          </a:xfrm>
          <a:prstGeom prst="rect">
            <a:avLst/>
          </a:prstGeom>
          <a:noFill/>
        </p:spPr>
        <p:txBody>
          <a:bodyPr wrap="none" rtlCol="0">
            <a:spAutoFit/>
          </a:bodyPr>
          <a:lstStyle/>
          <a:p>
            <a:pPr algn="ctr"/>
            <a:r>
              <a:rPr lang="en-US" sz="1000" b="1" dirty="0" smtClean="0">
                <a:solidFill>
                  <a:srgbClr val="333333"/>
                </a:solidFill>
                <a:latin typeface="+mn-lt"/>
                <a:ea typeface="+mn-ea"/>
              </a:rPr>
              <a:t>Parent </a:t>
            </a:r>
          </a:p>
          <a:p>
            <a:pPr algn="ctr"/>
            <a:r>
              <a:rPr lang="en-US" sz="1000" b="1" dirty="0" smtClean="0">
                <a:solidFill>
                  <a:srgbClr val="333333"/>
                </a:solidFill>
                <a:latin typeface="+mn-lt"/>
                <a:ea typeface="+mn-ea"/>
              </a:rPr>
              <a:t>Image</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C:\Users\Abject-3D\Desktop\VMWare Files\FINAL diagrams\Basic Virtualization\3D PNGs\DGRM_VMware_View_Composer_Q109_Comm-(2)_10.png"/>
          <p:cNvPicPr>
            <a:picLocks noChangeAspect="1" noChangeArrowheads="1"/>
          </p:cNvPicPr>
          <p:nvPr/>
        </p:nvPicPr>
        <p:blipFill>
          <a:blip r:embed="rId2"/>
          <a:srcRect/>
          <a:stretch>
            <a:fillRect/>
          </a:stretch>
        </p:blipFill>
        <p:spPr bwMode="auto">
          <a:xfrm>
            <a:off x="5400675" y="2100263"/>
            <a:ext cx="1524000" cy="3552825"/>
          </a:xfrm>
          <a:prstGeom prst="rect">
            <a:avLst/>
          </a:prstGeom>
          <a:noFill/>
        </p:spPr>
      </p:pic>
      <p:sp>
        <p:nvSpPr>
          <p:cNvPr id="33" name="Rectangle 2"/>
          <p:cNvSpPr>
            <a:spLocks noGrp="1" noChangeArrowheads="1"/>
          </p:cNvSpPr>
          <p:nvPr>
            <p:ph type="title"/>
          </p:nvPr>
        </p:nvSpPr>
        <p:spPr>
          <a:xfrm>
            <a:off x="374904" y="171450"/>
            <a:ext cx="8473821" cy="333375"/>
          </a:xfrm>
        </p:spPr>
        <p:txBody>
          <a:bodyPr/>
          <a:lstStyle/>
          <a:p>
            <a:r>
              <a:rPr lang="en-US" smtClean="0"/>
              <a:t>VMware View</a:t>
            </a:r>
          </a:p>
        </p:txBody>
      </p:sp>
      <p:pic>
        <p:nvPicPr>
          <p:cNvPr id="6146" name="Picture 2" descr="C:\Users\Abject-3D\Desktop\VMWare Files\FINAL diagrams\Basic Virtualization\3D PNGs\DGRM_VMware_View_Composer_Q109_Comm-(2)_1.png"/>
          <p:cNvPicPr>
            <a:picLocks noChangeAspect="1" noChangeArrowheads="1"/>
          </p:cNvPicPr>
          <p:nvPr/>
        </p:nvPicPr>
        <p:blipFill>
          <a:blip r:embed="rId3"/>
          <a:srcRect/>
          <a:stretch>
            <a:fillRect/>
          </a:stretch>
        </p:blipFill>
        <p:spPr bwMode="auto">
          <a:xfrm>
            <a:off x="1743075" y="1519238"/>
            <a:ext cx="2190750" cy="2162175"/>
          </a:xfrm>
          <a:prstGeom prst="rect">
            <a:avLst/>
          </a:prstGeom>
          <a:noFill/>
        </p:spPr>
      </p:pic>
      <p:pic>
        <p:nvPicPr>
          <p:cNvPr id="6147" name="Picture 3" descr="C:\Users\Abject-3D\Desktop\VMWare Files\FINAL diagrams\Basic Virtualization\3D PNGs\DGRM_VMware_View_Composer_Q109_Comm-(2)_3.png"/>
          <p:cNvPicPr>
            <a:picLocks noChangeAspect="1" noChangeArrowheads="1"/>
          </p:cNvPicPr>
          <p:nvPr/>
        </p:nvPicPr>
        <p:blipFill>
          <a:blip r:embed="rId4"/>
          <a:srcRect/>
          <a:stretch>
            <a:fillRect/>
          </a:stretch>
        </p:blipFill>
        <p:spPr bwMode="auto">
          <a:xfrm>
            <a:off x="2528888" y="4538663"/>
            <a:ext cx="600075" cy="733425"/>
          </a:xfrm>
          <a:prstGeom prst="rect">
            <a:avLst/>
          </a:prstGeom>
          <a:noFill/>
        </p:spPr>
      </p:pic>
      <p:pic>
        <p:nvPicPr>
          <p:cNvPr id="6148" name="Picture 4" descr="C:\Users\Abject-3D\Desktop\VMWare Files\FINAL diagrams\Basic Virtualization\3D PNGs\DGRM_VMware_View_Composer_Q109_Comm-(2)_2.png"/>
          <p:cNvPicPr>
            <a:picLocks noChangeAspect="1" noChangeArrowheads="1"/>
          </p:cNvPicPr>
          <p:nvPr/>
        </p:nvPicPr>
        <p:blipFill>
          <a:blip r:embed="rId5"/>
          <a:srcRect/>
          <a:stretch>
            <a:fillRect/>
          </a:stretch>
        </p:blipFill>
        <p:spPr bwMode="auto">
          <a:xfrm>
            <a:off x="1804988" y="3667125"/>
            <a:ext cx="2047875" cy="1066800"/>
          </a:xfrm>
          <a:prstGeom prst="rect">
            <a:avLst/>
          </a:prstGeom>
          <a:noFill/>
        </p:spPr>
      </p:pic>
      <p:pic>
        <p:nvPicPr>
          <p:cNvPr id="6149" name="Picture 5" descr="C:\Users\Abject-3D\Desktop\VMWare Files\FINAL diagrams\Basic Virtualization\3D PNGs\DGRM_VMware_View_Composer_Q109_Comm-(2)_4.png"/>
          <p:cNvPicPr>
            <a:picLocks noChangeAspect="1" noChangeArrowheads="1"/>
          </p:cNvPicPr>
          <p:nvPr/>
        </p:nvPicPr>
        <p:blipFill>
          <a:blip r:embed="rId6"/>
          <a:srcRect/>
          <a:stretch>
            <a:fillRect/>
          </a:stretch>
        </p:blipFill>
        <p:spPr bwMode="auto">
          <a:xfrm>
            <a:off x="6905625" y="1809750"/>
            <a:ext cx="590550" cy="590550"/>
          </a:xfrm>
          <a:prstGeom prst="rect">
            <a:avLst/>
          </a:prstGeom>
          <a:noFill/>
        </p:spPr>
      </p:pic>
      <p:pic>
        <p:nvPicPr>
          <p:cNvPr id="6153" name="Picture 9" descr="C:\Users\Abject-3D\Desktop\VMWare Files\FINAL diagrams\Basic Virtualization\3D PNGs\DGRM_VMware_View_Composer_Q109_Comm-(2)_8.png"/>
          <p:cNvPicPr>
            <a:picLocks noChangeAspect="1" noChangeArrowheads="1"/>
          </p:cNvPicPr>
          <p:nvPr/>
        </p:nvPicPr>
        <p:blipFill>
          <a:blip r:embed="rId7"/>
          <a:srcRect/>
          <a:stretch>
            <a:fillRect/>
          </a:stretch>
        </p:blipFill>
        <p:spPr bwMode="auto">
          <a:xfrm>
            <a:off x="6324600" y="4414838"/>
            <a:ext cx="590550" cy="733425"/>
          </a:xfrm>
          <a:prstGeom prst="rect">
            <a:avLst/>
          </a:prstGeom>
          <a:noFill/>
        </p:spPr>
      </p:pic>
      <p:pic>
        <p:nvPicPr>
          <p:cNvPr id="6152" name="Picture 8" descr="C:\Users\Abject-3D\Desktop\VMWare Files\FINAL diagrams\Basic Virtualization\3D PNGs\DGRM_VMware_View_Composer_Q109_Comm-(2)_7.png"/>
          <p:cNvPicPr>
            <a:picLocks noChangeAspect="1" noChangeArrowheads="1"/>
          </p:cNvPicPr>
          <p:nvPr/>
        </p:nvPicPr>
        <p:blipFill>
          <a:blip r:embed="rId8"/>
          <a:srcRect/>
          <a:stretch>
            <a:fillRect/>
          </a:stretch>
        </p:blipFill>
        <p:spPr bwMode="auto">
          <a:xfrm>
            <a:off x="6310313" y="4052888"/>
            <a:ext cx="600075" cy="600075"/>
          </a:xfrm>
          <a:prstGeom prst="rect">
            <a:avLst/>
          </a:prstGeom>
          <a:noFill/>
        </p:spPr>
      </p:pic>
      <p:pic>
        <p:nvPicPr>
          <p:cNvPr id="6155" name="Picture 11" descr="C:\Users\Abject-3D\Desktop\VMWare Files\FINAL diagrams\Basic Virtualization\3D PNGs\DGRM_VMware_View_Composer_Q109_Comm-(2)_11.png"/>
          <p:cNvPicPr>
            <a:picLocks noChangeAspect="1" noChangeArrowheads="1"/>
          </p:cNvPicPr>
          <p:nvPr/>
        </p:nvPicPr>
        <p:blipFill>
          <a:blip r:embed="rId9"/>
          <a:srcRect/>
          <a:stretch>
            <a:fillRect/>
          </a:stretch>
        </p:blipFill>
        <p:spPr bwMode="auto">
          <a:xfrm>
            <a:off x="4495800" y="1033463"/>
            <a:ext cx="19050" cy="4848225"/>
          </a:xfrm>
          <a:prstGeom prst="rect">
            <a:avLst/>
          </a:prstGeom>
          <a:noFill/>
        </p:spPr>
      </p:pic>
      <p:pic>
        <p:nvPicPr>
          <p:cNvPr id="6156" name="Picture 12" descr="C:\Users\Abject-3D\Desktop\VMWare Files\FINAL diagrams\Basic Virtualization\3D PNGs\DGRM_VMware_View_Composer_Q109_Comm-(2)_9.png"/>
          <p:cNvPicPr>
            <a:picLocks noChangeAspect="1" noChangeArrowheads="1"/>
          </p:cNvPicPr>
          <p:nvPr/>
        </p:nvPicPr>
        <p:blipFill>
          <a:blip r:embed="rId10"/>
          <a:srcRect/>
          <a:stretch>
            <a:fillRect/>
          </a:stretch>
        </p:blipFill>
        <p:spPr bwMode="auto">
          <a:xfrm>
            <a:off x="5205413" y="5072063"/>
            <a:ext cx="733425" cy="752475"/>
          </a:xfrm>
          <a:prstGeom prst="rect">
            <a:avLst/>
          </a:prstGeom>
          <a:noFill/>
        </p:spPr>
      </p:pic>
      <p:sp>
        <p:nvSpPr>
          <p:cNvPr id="47" name="TextBox 46"/>
          <p:cNvSpPr txBox="1"/>
          <p:nvPr/>
        </p:nvSpPr>
        <p:spPr>
          <a:xfrm>
            <a:off x="2047875" y="923925"/>
            <a:ext cx="1525226" cy="276999"/>
          </a:xfrm>
          <a:prstGeom prst="rect">
            <a:avLst/>
          </a:prstGeom>
          <a:noFill/>
        </p:spPr>
        <p:txBody>
          <a:bodyPr wrap="none" rtlCol="0">
            <a:spAutoFit/>
          </a:bodyPr>
          <a:lstStyle/>
          <a:p>
            <a:pPr algn="l"/>
            <a:r>
              <a:rPr lang="en-US" sz="1200" b="1" dirty="0" smtClean="0">
                <a:solidFill>
                  <a:srgbClr val="333333"/>
                </a:solidFill>
                <a:latin typeface="+mn-lt"/>
                <a:ea typeface="+mn-ea"/>
              </a:rPr>
              <a:t>TRADITIONAL VDI</a:t>
            </a:r>
          </a:p>
        </p:txBody>
      </p:sp>
      <p:sp>
        <p:nvSpPr>
          <p:cNvPr id="48" name="TextBox 47"/>
          <p:cNvSpPr txBox="1"/>
          <p:nvPr/>
        </p:nvSpPr>
        <p:spPr>
          <a:xfrm>
            <a:off x="5114925" y="923925"/>
            <a:ext cx="2255297" cy="276999"/>
          </a:xfrm>
          <a:prstGeom prst="rect">
            <a:avLst/>
          </a:prstGeom>
          <a:noFill/>
        </p:spPr>
        <p:txBody>
          <a:bodyPr wrap="none" rtlCol="0">
            <a:spAutoFit/>
          </a:bodyPr>
          <a:lstStyle/>
          <a:p>
            <a:pPr algn="l"/>
            <a:r>
              <a:rPr lang="en-US" sz="1200" b="1" dirty="0" smtClean="0">
                <a:solidFill>
                  <a:srgbClr val="333333"/>
                </a:solidFill>
                <a:latin typeface="+mn-lt"/>
                <a:ea typeface="+mn-ea"/>
              </a:rPr>
              <a:t>VMWARE VIEW COMPOSER</a:t>
            </a:r>
          </a:p>
        </p:txBody>
      </p:sp>
      <p:sp>
        <p:nvSpPr>
          <p:cNvPr id="50" name="TextBox 49"/>
          <p:cNvSpPr txBox="1"/>
          <p:nvPr/>
        </p:nvSpPr>
        <p:spPr>
          <a:xfrm>
            <a:off x="6886575" y="1400175"/>
            <a:ext cx="611065" cy="400110"/>
          </a:xfrm>
          <a:prstGeom prst="rect">
            <a:avLst/>
          </a:prstGeom>
          <a:noFill/>
        </p:spPr>
        <p:txBody>
          <a:bodyPr wrap="none" rtlCol="0">
            <a:spAutoFit/>
          </a:bodyPr>
          <a:lstStyle/>
          <a:p>
            <a:pPr algn="ctr"/>
            <a:r>
              <a:rPr lang="en-US" sz="1000" b="1" dirty="0" smtClean="0">
                <a:solidFill>
                  <a:srgbClr val="333333"/>
                </a:solidFill>
                <a:latin typeface="+mn-lt"/>
                <a:ea typeface="+mn-ea"/>
              </a:rPr>
              <a:t>Linked</a:t>
            </a:r>
          </a:p>
          <a:p>
            <a:pPr algn="ctr"/>
            <a:r>
              <a:rPr lang="en-US" sz="1000" b="1" dirty="0" smtClean="0">
                <a:solidFill>
                  <a:srgbClr val="333333"/>
                </a:solidFill>
                <a:latin typeface="+mn-lt"/>
                <a:ea typeface="+mn-ea"/>
              </a:rPr>
              <a:t>Clones</a:t>
            </a:r>
          </a:p>
        </p:txBody>
      </p:sp>
      <p:sp>
        <p:nvSpPr>
          <p:cNvPr id="52" name="TextBox 51"/>
          <p:cNvSpPr txBox="1"/>
          <p:nvPr/>
        </p:nvSpPr>
        <p:spPr>
          <a:xfrm>
            <a:off x="6934200" y="4191000"/>
            <a:ext cx="582211" cy="400110"/>
          </a:xfrm>
          <a:prstGeom prst="rect">
            <a:avLst/>
          </a:prstGeom>
          <a:noFill/>
        </p:spPr>
        <p:txBody>
          <a:bodyPr wrap="none" rtlCol="0">
            <a:spAutoFit/>
          </a:bodyPr>
          <a:lstStyle/>
          <a:p>
            <a:pPr algn="ctr"/>
            <a:r>
              <a:rPr lang="en-US" sz="1000" b="1" dirty="0" smtClean="0">
                <a:solidFill>
                  <a:srgbClr val="333333"/>
                </a:solidFill>
                <a:latin typeface="+mn-lt"/>
                <a:ea typeface="+mn-ea"/>
              </a:rPr>
              <a:t>Parent</a:t>
            </a:r>
          </a:p>
          <a:p>
            <a:pPr algn="ctr"/>
            <a:r>
              <a:rPr lang="en-US" sz="1000" b="1" dirty="0" smtClean="0">
                <a:solidFill>
                  <a:srgbClr val="333333"/>
                </a:solidFill>
                <a:latin typeface="+mn-lt"/>
                <a:ea typeface="+mn-ea"/>
              </a:rPr>
              <a:t>Image</a:t>
            </a:r>
          </a:p>
        </p:txBody>
      </p:sp>
      <p:sp>
        <p:nvSpPr>
          <p:cNvPr id="54" name="TextBox 53"/>
          <p:cNvSpPr txBox="1"/>
          <p:nvPr/>
        </p:nvSpPr>
        <p:spPr>
          <a:xfrm>
            <a:off x="4774185" y="4819650"/>
            <a:ext cx="651140" cy="338554"/>
          </a:xfrm>
          <a:prstGeom prst="rect">
            <a:avLst/>
          </a:prstGeom>
          <a:noFill/>
        </p:spPr>
        <p:txBody>
          <a:bodyPr wrap="none" rtlCol="0">
            <a:spAutoFit/>
          </a:bodyPr>
          <a:lstStyle/>
          <a:p>
            <a:pPr algn="ctr"/>
            <a:r>
              <a:rPr lang="en-US" sz="800" b="1" dirty="0" smtClean="0">
                <a:solidFill>
                  <a:srgbClr val="333333"/>
                </a:solidFill>
                <a:latin typeface="+mn-lt"/>
                <a:ea typeface="+mn-ea"/>
              </a:rPr>
              <a:t>VMWARE</a:t>
            </a:r>
          </a:p>
          <a:p>
            <a:pPr algn="ctr"/>
            <a:r>
              <a:rPr lang="en-US" sz="800" b="1" dirty="0" smtClean="0">
                <a:solidFill>
                  <a:srgbClr val="333333"/>
                </a:solidFill>
                <a:latin typeface="+mn-lt"/>
                <a:ea typeface="+mn-ea"/>
              </a:rPr>
              <a:t>THINAPP</a:t>
            </a:r>
          </a:p>
        </p:txBody>
      </p:sp>
      <p:sp>
        <p:nvSpPr>
          <p:cNvPr id="55" name="TextBox 54"/>
          <p:cNvSpPr txBox="1"/>
          <p:nvPr/>
        </p:nvSpPr>
        <p:spPr>
          <a:xfrm>
            <a:off x="6362700" y="5181600"/>
            <a:ext cx="931665" cy="553998"/>
          </a:xfrm>
          <a:prstGeom prst="rect">
            <a:avLst/>
          </a:prstGeom>
          <a:noFill/>
        </p:spPr>
        <p:txBody>
          <a:bodyPr wrap="none" rtlCol="0">
            <a:spAutoFit/>
          </a:bodyPr>
          <a:lstStyle/>
          <a:p>
            <a:pPr algn="ctr"/>
            <a:r>
              <a:rPr lang="en-US" sz="1000" b="1" dirty="0" smtClean="0">
                <a:solidFill>
                  <a:srgbClr val="333333"/>
                </a:solidFill>
                <a:latin typeface="+mn-lt"/>
                <a:ea typeface="+mn-ea"/>
              </a:rPr>
              <a:t>VMWARE</a:t>
            </a:r>
          </a:p>
          <a:p>
            <a:pPr algn="ctr"/>
            <a:r>
              <a:rPr lang="en-US" sz="1000" b="1" dirty="0" smtClean="0">
                <a:solidFill>
                  <a:srgbClr val="333333"/>
                </a:solidFill>
                <a:latin typeface="+mn-lt"/>
                <a:ea typeface="+mn-ea"/>
              </a:rPr>
              <a:t>VIEW</a:t>
            </a:r>
          </a:p>
          <a:p>
            <a:pPr algn="ctr"/>
            <a:r>
              <a:rPr lang="en-US" sz="1000" b="1" dirty="0" smtClean="0">
                <a:solidFill>
                  <a:srgbClr val="333333"/>
                </a:solidFill>
                <a:latin typeface="+mn-lt"/>
                <a:ea typeface="+mn-ea"/>
              </a:rPr>
              <a:t>COMPOSER</a:t>
            </a:r>
          </a:p>
        </p:txBody>
      </p:sp>
      <p:pic>
        <p:nvPicPr>
          <p:cNvPr id="20" name="Picture 3" descr="C:\Users\testuser\AppData\Local\Temp\VMwareDnD\bdfbe944\ICON_VM_ThinApp_Sandbox_OS_flat_R2_Q408.png"/>
          <p:cNvPicPr>
            <a:picLocks noChangeAspect="1" noChangeArrowheads="1"/>
          </p:cNvPicPr>
          <p:nvPr/>
        </p:nvPicPr>
        <p:blipFill>
          <a:blip r:embed="rId11"/>
          <a:srcRect/>
          <a:stretch>
            <a:fillRect/>
          </a:stretch>
        </p:blipFill>
        <p:spPr bwMode="auto">
          <a:xfrm>
            <a:off x="6914322" y="2524539"/>
            <a:ext cx="609599" cy="609599"/>
          </a:xfrm>
          <a:prstGeom prst="rect">
            <a:avLst/>
          </a:prstGeom>
          <a:noFill/>
        </p:spPr>
      </p:pic>
      <p:pic>
        <p:nvPicPr>
          <p:cNvPr id="21" name="Picture 3" descr="C:\Users\testuser\AppData\Local\Temp\VMwareDnD\bdfbe944\ICON_VM_ThinApp_Sandbox_OS_flat_R2_Q408.png"/>
          <p:cNvPicPr>
            <a:picLocks noChangeAspect="1" noChangeArrowheads="1"/>
          </p:cNvPicPr>
          <p:nvPr/>
        </p:nvPicPr>
        <p:blipFill>
          <a:blip r:embed="rId11"/>
          <a:srcRect/>
          <a:stretch>
            <a:fillRect/>
          </a:stretch>
        </p:blipFill>
        <p:spPr bwMode="auto">
          <a:xfrm>
            <a:off x="6914322" y="3276600"/>
            <a:ext cx="609599" cy="609599"/>
          </a:xfrm>
          <a:prstGeom prst="rect">
            <a:avLst/>
          </a:prstGeom>
          <a:noFill/>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
          <p:cNvSpPr>
            <a:spLocks noGrp="1" noChangeArrowheads="1"/>
          </p:cNvSpPr>
          <p:nvPr>
            <p:ph type="title"/>
          </p:nvPr>
        </p:nvSpPr>
        <p:spPr>
          <a:xfrm>
            <a:off x="374904" y="171450"/>
            <a:ext cx="8473821" cy="333375"/>
          </a:xfrm>
        </p:spPr>
        <p:txBody>
          <a:bodyPr/>
          <a:lstStyle/>
          <a:p>
            <a:r>
              <a:rPr lang="en-US" smtClean="0"/>
              <a:t>VMware View</a:t>
            </a:r>
          </a:p>
        </p:txBody>
      </p:sp>
      <p:sp>
        <p:nvSpPr>
          <p:cNvPr id="28" name="TextBox 4"/>
          <p:cNvSpPr txBox="1">
            <a:spLocks noChangeArrowheads="1"/>
          </p:cNvSpPr>
          <p:nvPr/>
        </p:nvSpPr>
        <p:spPr bwMode="auto">
          <a:xfrm>
            <a:off x="6345054" y="1066800"/>
            <a:ext cx="2565767" cy="369332"/>
          </a:xfrm>
          <a:prstGeom prst="rect">
            <a:avLst/>
          </a:prstGeom>
          <a:noFill/>
          <a:ln w="9525">
            <a:noFill/>
            <a:miter lim="800000"/>
            <a:headEnd/>
            <a:tailEnd/>
          </a:ln>
        </p:spPr>
        <p:txBody>
          <a:bodyPr wrap="none">
            <a:spAutoFit/>
          </a:bodyPr>
          <a:lstStyle/>
          <a:p>
            <a:r>
              <a:rPr lang="en-US" sz="1800" dirty="0">
                <a:solidFill>
                  <a:schemeClr val="tx1"/>
                </a:solidFill>
              </a:rPr>
              <a:t>VMware View Manager</a:t>
            </a:r>
          </a:p>
        </p:txBody>
      </p:sp>
      <p:pic>
        <p:nvPicPr>
          <p:cNvPr id="5138" name="Picture 18" descr="C:\Users\Abject-3D\Desktop\VMWare Files\FINAL diagrams\Basic Virtualization\3D PNGs\DGRM_VMware_View_Manager_Q109_Comm_7.png"/>
          <p:cNvPicPr>
            <a:picLocks noChangeAspect="1" noChangeArrowheads="1"/>
          </p:cNvPicPr>
          <p:nvPr/>
        </p:nvPicPr>
        <p:blipFill>
          <a:blip r:embed="rId2"/>
          <a:srcRect/>
          <a:stretch>
            <a:fillRect/>
          </a:stretch>
        </p:blipFill>
        <p:spPr bwMode="auto">
          <a:xfrm>
            <a:off x="2038350" y="3448050"/>
            <a:ext cx="2219325" cy="1266825"/>
          </a:xfrm>
          <a:prstGeom prst="rect">
            <a:avLst/>
          </a:prstGeom>
          <a:noFill/>
        </p:spPr>
      </p:pic>
      <p:pic>
        <p:nvPicPr>
          <p:cNvPr id="5139" name="Picture 19" descr="C:\Users\Abject-3D\Desktop\VMWare Files\FINAL diagrams\Basic Virtualization\3D PNGs\DGRM_VMware_View_Manager_Q109_Comm_8.png"/>
          <p:cNvPicPr>
            <a:picLocks noChangeAspect="1" noChangeArrowheads="1"/>
          </p:cNvPicPr>
          <p:nvPr/>
        </p:nvPicPr>
        <p:blipFill>
          <a:blip r:embed="rId3"/>
          <a:srcRect/>
          <a:stretch>
            <a:fillRect/>
          </a:stretch>
        </p:blipFill>
        <p:spPr bwMode="auto">
          <a:xfrm>
            <a:off x="4267200" y="4038600"/>
            <a:ext cx="1457325" cy="885825"/>
          </a:xfrm>
          <a:prstGeom prst="rect">
            <a:avLst/>
          </a:prstGeom>
          <a:noFill/>
        </p:spPr>
      </p:pic>
      <p:pic>
        <p:nvPicPr>
          <p:cNvPr id="5137" name="Picture 17" descr="C:\Users\Abject-3D\Desktop\VMWare Files\FINAL diagrams\Basic Virtualization\3D PNGs\DGRM_VMware_View_Manager_Q109_Comm_6.png"/>
          <p:cNvPicPr>
            <a:picLocks noChangeAspect="1" noChangeArrowheads="1"/>
          </p:cNvPicPr>
          <p:nvPr/>
        </p:nvPicPr>
        <p:blipFill>
          <a:blip r:embed="rId4"/>
          <a:srcRect r="27626" b="39936"/>
          <a:stretch>
            <a:fillRect/>
          </a:stretch>
        </p:blipFill>
        <p:spPr bwMode="auto">
          <a:xfrm>
            <a:off x="3924300" y="4438650"/>
            <a:ext cx="958198" cy="715137"/>
          </a:xfrm>
          <a:prstGeom prst="rect">
            <a:avLst/>
          </a:prstGeom>
          <a:noFill/>
        </p:spPr>
      </p:pic>
      <p:pic>
        <p:nvPicPr>
          <p:cNvPr id="5135" name="Picture 15" descr="C:\Users\Abject-3D\Desktop\VMWare Files\FINAL diagrams\Basic Virtualization\3D PNGs\DGRM_VMware_View_Manager_Q109_Comm_4.png"/>
          <p:cNvPicPr>
            <a:picLocks noChangeAspect="1" noChangeArrowheads="1"/>
          </p:cNvPicPr>
          <p:nvPr/>
        </p:nvPicPr>
        <p:blipFill>
          <a:blip r:embed="rId5"/>
          <a:srcRect l="34286" t="12632"/>
          <a:stretch>
            <a:fillRect/>
          </a:stretch>
        </p:blipFill>
        <p:spPr bwMode="auto">
          <a:xfrm>
            <a:off x="2982263" y="3020374"/>
            <a:ext cx="613424" cy="632463"/>
          </a:xfrm>
          <a:prstGeom prst="rect">
            <a:avLst/>
          </a:prstGeom>
          <a:noFill/>
        </p:spPr>
      </p:pic>
      <p:pic>
        <p:nvPicPr>
          <p:cNvPr id="5134" name="Picture 14" descr="C:\Users\Abject-3D\Desktop\VMWare Files\FINAL diagrams\Basic Virtualization\3D PNGs\DGRM_VMware_View_Manager_Q109_Comm_3.png"/>
          <p:cNvPicPr>
            <a:picLocks noChangeAspect="1" noChangeArrowheads="1"/>
          </p:cNvPicPr>
          <p:nvPr/>
        </p:nvPicPr>
        <p:blipFill>
          <a:blip r:embed="rId6"/>
          <a:srcRect l="40000" t="38621"/>
          <a:stretch>
            <a:fillRect/>
          </a:stretch>
        </p:blipFill>
        <p:spPr bwMode="auto">
          <a:xfrm>
            <a:off x="2286000" y="3510923"/>
            <a:ext cx="685800" cy="508627"/>
          </a:xfrm>
          <a:prstGeom prst="rect">
            <a:avLst/>
          </a:prstGeom>
          <a:noFill/>
        </p:spPr>
      </p:pic>
      <p:pic>
        <p:nvPicPr>
          <p:cNvPr id="5133" name="Picture 13" descr="C:\Users\Abject-3D\Desktop\VMWare Files\FINAL diagrams\Basic Virtualization\3D PNGs\DGRM_VMware_View_Manager_Q109_Comm_2.png"/>
          <p:cNvPicPr>
            <a:picLocks noChangeAspect="1" noChangeArrowheads="1"/>
          </p:cNvPicPr>
          <p:nvPr/>
        </p:nvPicPr>
        <p:blipFill>
          <a:blip r:embed="rId7"/>
          <a:srcRect l="44860" t="18701"/>
          <a:stretch>
            <a:fillRect/>
          </a:stretch>
        </p:blipFill>
        <p:spPr bwMode="auto">
          <a:xfrm>
            <a:off x="1743071" y="3842382"/>
            <a:ext cx="561979" cy="596268"/>
          </a:xfrm>
          <a:prstGeom prst="rect">
            <a:avLst/>
          </a:prstGeom>
          <a:noFill/>
        </p:spPr>
      </p:pic>
      <p:pic>
        <p:nvPicPr>
          <p:cNvPr id="5132" name="Picture 12" descr="C:\Users\Abject-3D\Desktop\VMWare Files\FINAL diagrams\Basic Virtualization\3D PNGs\DGRM_VMware_View_Manager_Q109_Comm_1.png"/>
          <p:cNvPicPr>
            <a:picLocks noChangeAspect="1" noChangeArrowheads="1"/>
          </p:cNvPicPr>
          <p:nvPr/>
        </p:nvPicPr>
        <p:blipFill>
          <a:blip r:embed="rId8"/>
          <a:srcRect l="4457"/>
          <a:stretch>
            <a:fillRect/>
          </a:stretch>
        </p:blipFill>
        <p:spPr bwMode="auto">
          <a:xfrm>
            <a:off x="4419600" y="2066925"/>
            <a:ext cx="2347912" cy="2828925"/>
          </a:xfrm>
          <a:prstGeom prst="rect">
            <a:avLst/>
          </a:prstGeom>
          <a:noFill/>
        </p:spPr>
      </p:pic>
      <p:pic>
        <p:nvPicPr>
          <p:cNvPr id="5131" name="Picture 11" descr="C:\Users\Abject-3D\Desktop\VMWare Files\FINAL diagrams\Basic Virtualization\3D PNGs\DGRM_VMware_View_Manager_Q109_Comm_0.png"/>
          <p:cNvPicPr>
            <a:picLocks noChangeAspect="1" noChangeArrowheads="1"/>
          </p:cNvPicPr>
          <p:nvPr/>
        </p:nvPicPr>
        <p:blipFill>
          <a:blip r:embed="rId9"/>
          <a:srcRect/>
          <a:stretch>
            <a:fillRect/>
          </a:stretch>
        </p:blipFill>
        <p:spPr bwMode="auto">
          <a:xfrm>
            <a:off x="4443412" y="1585912"/>
            <a:ext cx="2305050" cy="1771650"/>
          </a:xfrm>
          <a:prstGeom prst="rect">
            <a:avLst/>
          </a:prstGeom>
          <a:noFill/>
        </p:spPr>
      </p:pic>
      <p:sp>
        <p:nvSpPr>
          <p:cNvPr id="13" name="TextBox 12"/>
          <p:cNvSpPr txBox="1"/>
          <p:nvPr/>
        </p:nvSpPr>
        <p:spPr>
          <a:xfrm>
            <a:off x="1200150" y="3657600"/>
            <a:ext cx="700833" cy="400110"/>
          </a:xfrm>
          <a:prstGeom prst="rect">
            <a:avLst/>
          </a:prstGeom>
          <a:noFill/>
        </p:spPr>
        <p:txBody>
          <a:bodyPr wrap="none" rtlCol="0">
            <a:spAutoFit/>
          </a:bodyPr>
          <a:lstStyle/>
          <a:p>
            <a:pPr algn="ctr"/>
            <a:r>
              <a:rPr lang="en-US" sz="1000" b="1" dirty="0" smtClean="0">
                <a:solidFill>
                  <a:srgbClr val="333333"/>
                </a:solidFill>
                <a:latin typeface="+mn-lt"/>
                <a:ea typeface="+mn-ea"/>
              </a:rPr>
              <a:t>Physical</a:t>
            </a:r>
          </a:p>
          <a:p>
            <a:pPr algn="ctr"/>
            <a:r>
              <a:rPr lang="en-US" sz="1000" b="1" dirty="0" smtClean="0">
                <a:solidFill>
                  <a:srgbClr val="333333"/>
                </a:solidFill>
                <a:latin typeface="+mn-lt"/>
                <a:ea typeface="+mn-ea"/>
              </a:rPr>
              <a:t>PCs</a:t>
            </a:r>
          </a:p>
        </p:txBody>
      </p:sp>
      <p:sp>
        <p:nvSpPr>
          <p:cNvPr id="15" name="TextBox 14"/>
          <p:cNvSpPr txBox="1"/>
          <p:nvPr/>
        </p:nvSpPr>
        <p:spPr>
          <a:xfrm>
            <a:off x="4486275" y="5095875"/>
            <a:ext cx="848310" cy="553998"/>
          </a:xfrm>
          <a:prstGeom prst="rect">
            <a:avLst/>
          </a:prstGeom>
          <a:noFill/>
        </p:spPr>
        <p:txBody>
          <a:bodyPr wrap="none" rtlCol="0">
            <a:spAutoFit/>
          </a:bodyPr>
          <a:lstStyle/>
          <a:p>
            <a:pPr algn="ctr"/>
            <a:r>
              <a:rPr lang="en-US" sz="1000" b="1" dirty="0" smtClean="0">
                <a:solidFill>
                  <a:srgbClr val="333333"/>
                </a:solidFill>
                <a:latin typeface="+mn-lt"/>
                <a:ea typeface="+mn-ea"/>
              </a:rPr>
              <a:t>VMWARE</a:t>
            </a:r>
          </a:p>
          <a:p>
            <a:pPr algn="ctr"/>
            <a:r>
              <a:rPr lang="en-US" sz="1000" b="1" dirty="0" smtClean="0">
                <a:solidFill>
                  <a:srgbClr val="333333"/>
                </a:solidFill>
                <a:latin typeface="+mn-lt"/>
                <a:ea typeface="+mn-ea"/>
              </a:rPr>
              <a:t>VIEW</a:t>
            </a:r>
          </a:p>
          <a:p>
            <a:pPr algn="ctr"/>
            <a:r>
              <a:rPr lang="en-US" sz="1000" b="1" dirty="0" smtClean="0">
                <a:solidFill>
                  <a:srgbClr val="333333"/>
                </a:solidFill>
                <a:latin typeface="+mn-lt"/>
                <a:ea typeface="+mn-ea"/>
              </a:rPr>
              <a:t>MANAGER</a:t>
            </a:r>
          </a:p>
        </p:txBody>
      </p:sp>
      <p:sp>
        <p:nvSpPr>
          <p:cNvPr id="16" name="TextBox 15"/>
          <p:cNvSpPr txBox="1"/>
          <p:nvPr/>
        </p:nvSpPr>
        <p:spPr>
          <a:xfrm>
            <a:off x="1733550" y="3143250"/>
            <a:ext cx="716863" cy="400110"/>
          </a:xfrm>
          <a:prstGeom prst="rect">
            <a:avLst/>
          </a:prstGeom>
          <a:noFill/>
        </p:spPr>
        <p:txBody>
          <a:bodyPr wrap="none" rtlCol="0">
            <a:spAutoFit/>
          </a:bodyPr>
          <a:lstStyle/>
          <a:p>
            <a:pPr algn="ctr"/>
            <a:r>
              <a:rPr lang="en-US" sz="1000" b="1" dirty="0" smtClean="0">
                <a:solidFill>
                  <a:srgbClr val="333333"/>
                </a:solidFill>
                <a:latin typeface="+mn-lt"/>
                <a:ea typeface="+mn-ea"/>
              </a:rPr>
              <a:t>Terminal</a:t>
            </a:r>
          </a:p>
          <a:p>
            <a:pPr algn="ctr"/>
            <a:r>
              <a:rPr lang="en-US" sz="1000" b="1" dirty="0" smtClean="0">
                <a:solidFill>
                  <a:srgbClr val="333333"/>
                </a:solidFill>
                <a:latin typeface="+mn-lt"/>
                <a:ea typeface="+mn-ea"/>
              </a:rPr>
              <a:t>Servers</a:t>
            </a:r>
          </a:p>
        </p:txBody>
      </p:sp>
      <p:sp>
        <p:nvSpPr>
          <p:cNvPr id="17" name="TextBox 16"/>
          <p:cNvSpPr txBox="1"/>
          <p:nvPr/>
        </p:nvSpPr>
        <p:spPr>
          <a:xfrm>
            <a:off x="2562225" y="2886075"/>
            <a:ext cx="532517" cy="400110"/>
          </a:xfrm>
          <a:prstGeom prst="rect">
            <a:avLst/>
          </a:prstGeom>
          <a:noFill/>
        </p:spPr>
        <p:txBody>
          <a:bodyPr wrap="none" rtlCol="0">
            <a:spAutoFit/>
          </a:bodyPr>
          <a:lstStyle/>
          <a:p>
            <a:pPr algn="ctr"/>
            <a:r>
              <a:rPr lang="en-US" sz="1000" b="1" dirty="0" smtClean="0">
                <a:solidFill>
                  <a:srgbClr val="333333"/>
                </a:solidFill>
                <a:latin typeface="+mn-lt"/>
                <a:ea typeface="+mn-ea"/>
              </a:rPr>
              <a:t>Blade</a:t>
            </a:r>
          </a:p>
          <a:p>
            <a:pPr algn="ctr"/>
            <a:r>
              <a:rPr lang="en-US" sz="1000" b="1" dirty="0" smtClean="0">
                <a:solidFill>
                  <a:srgbClr val="333333"/>
                </a:solidFill>
                <a:latin typeface="+mn-lt"/>
                <a:ea typeface="+mn-ea"/>
              </a:rPr>
              <a:t>PCs</a:t>
            </a:r>
          </a:p>
        </p:txBody>
      </p:sp>
      <p:sp>
        <p:nvSpPr>
          <p:cNvPr id="19" name="TextBox 18"/>
          <p:cNvSpPr txBox="1"/>
          <p:nvPr/>
        </p:nvSpPr>
        <p:spPr>
          <a:xfrm>
            <a:off x="2019300" y="2371725"/>
            <a:ext cx="1280222" cy="276999"/>
          </a:xfrm>
          <a:prstGeom prst="rect">
            <a:avLst/>
          </a:prstGeom>
          <a:noFill/>
        </p:spPr>
        <p:txBody>
          <a:bodyPr wrap="none" rtlCol="0">
            <a:spAutoFit/>
          </a:bodyPr>
          <a:lstStyle/>
          <a:p>
            <a:pPr algn="ctr"/>
            <a:r>
              <a:rPr lang="en-US" sz="1200" b="1" dirty="0" smtClean="0">
                <a:solidFill>
                  <a:srgbClr val="333333"/>
                </a:solidFill>
                <a:latin typeface="+mn-lt"/>
                <a:ea typeface="+mn-ea"/>
              </a:rPr>
              <a:t>Unified Access</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374904" y="171450"/>
            <a:ext cx="8473821" cy="333375"/>
          </a:xfrm>
        </p:spPr>
        <p:txBody>
          <a:bodyPr/>
          <a:lstStyle/>
          <a:p>
            <a:r>
              <a:rPr lang="en-US" dirty="0" smtClean="0"/>
              <a:t>VMware View</a:t>
            </a:r>
          </a:p>
        </p:txBody>
      </p:sp>
      <p:sp>
        <p:nvSpPr>
          <p:cNvPr id="15" name="TextBox 4"/>
          <p:cNvSpPr txBox="1">
            <a:spLocks noChangeArrowheads="1"/>
          </p:cNvSpPr>
          <p:nvPr/>
        </p:nvSpPr>
        <p:spPr bwMode="auto">
          <a:xfrm>
            <a:off x="6998249" y="1066800"/>
            <a:ext cx="1757854" cy="369332"/>
          </a:xfrm>
          <a:prstGeom prst="rect">
            <a:avLst/>
          </a:prstGeom>
          <a:noFill/>
          <a:ln w="9525">
            <a:noFill/>
            <a:miter lim="800000"/>
            <a:headEnd/>
            <a:tailEnd/>
          </a:ln>
        </p:spPr>
        <p:txBody>
          <a:bodyPr wrap="none">
            <a:spAutoFit/>
          </a:bodyPr>
          <a:lstStyle/>
          <a:p>
            <a:r>
              <a:rPr lang="en-US" sz="1800" dirty="0">
                <a:solidFill>
                  <a:schemeClr val="tx1"/>
                </a:solidFill>
              </a:rPr>
              <a:t>Offline Desktop</a:t>
            </a:r>
          </a:p>
        </p:txBody>
      </p:sp>
      <p:pic>
        <p:nvPicPr>
          <p:cNvPr id="6154" name="Picture 10" descr="C:\Users\Abject-3D\Desktop\VMWare Files\FINAL diagrams\Basic Virtualization\3D PNGs\DGRM_VMware_View_OfflineSync_Q109_Comm_8.png"/>
          <p:cNvPicPr>
            <a:picLocks noChangeAspect="1" noChangeArrowheads="1"/>
          </p:cNvPicPr>
          <p:nvPr/>
        </p:nvPicPr>
        <p:blipFill>
          <a:blip r:embed="rId2"/>
          <a:srcRect/>
          <a:stretch>
            <a:fillRect/>
          </a:stretch>
        </p:blipFill>
        <p:spPr bwMode="auto">
          <a:xfrm>
            <a:off x="1300162" y="4505325"/>
            <a:ext cx="304800" cy="542925"/>
          </a:xfrm>
          <a:prstGeom prst="rect">
            <a:avLst/>
          </a:prstGeom>
          <a:noFill/>
        </p:spPr>
      </p:pic>
      <p:pic>
        <p:nvPicPr>
          <p:cNvPr id="6155" name="Picture 11" descr="C:\Users\Abject-3D\Desktop\VMWare Files\FINAL diagrams\Basic Virtualization\3D PNGs\DGRM_VMware_View_OfflineSync_Q109_Comm_9.png"/>
          <p:cNvPicPr>
            <a:picLocks noChangeAspect="1" noChangeArrowheads="1"/>
          </p:cNvPicPr>
          <p:nvPr/>
        </p:nvPicPr>
        <p:blipFill>
          <a:blip r:embed="rId3"/>
          <a:srcRect/>
          <a:stretch>
            <a:fillRect/>
          </a:stretch>
        </p:blipFill>
        <p:spPr bwMode="auto">
          <a:xfrm>
            <a:off x="2019300" y="4086225"/>
            <a:ext cx="3190875" cy="1247775"/>
          </a:xfrm>
          <a:prstGeom prst="rect">
            <a:avLst/>
          </a:prstGeom>
          <a:noFill/>
        </p:spPr>
      </p:pic>
      <p:pic>
        <p:nvPicPr>
          <p:cNvPr id="6153" name="Picture 9" descr="C:\Users\Abject-3D\Desktop\VMWare Files\FINAL diagrams\Basic Virtualization\3D PNGs\DGRM_VMware_View_OfflineSync_Q109_Comm_7.png"/>
          <p:cNvPicPr>
            <a:picLocks noChangeAspect="1" noChangeArrowheads="1"/>
          </p:cNvPicPr>
          <p:nvPr/>
        </p:nvPicPr>
        <p:blipFill>
          <a:blip r:embed="rId4"/>
          <a:srcRect b="35294"/>
          <a:stretch>
            <a:fillRect/>
          </a:stretch>
        </p:blipFill>
        <p:spPr bwMode="auto">
          <a:xfrm>
            <a:off x="1457325" y="4633912"/>
            <a:ext cx="752475" cy="838191"/>
          </a:xfrm>
          <a:prstGeom prst="rect">
            <a:avLst/>
          </a:prstGeom>
          <a:noFill/>
        </p:spPr>
      </p:pic>
      <p:pic>
        <p:nvPicPr>
          <p:cNvPr id="6152" name="Picture 8" descr="C:\Users\Abject-3D\Desktop\VMWare Files\FINAL diagrams\Basic Virtualization\3D PNGs\DGRM_VMware_View_OfflineSync_Q109_Comm_6.png"/>
          <p:cNvPicPr>
            <a:picLocks noChangeAspect="1" noChangeArrowheads="1"/>
          </p:cNvPicPr>
          <p:nvPr/>
        </p:nvPicPr>
        <p:blipFill>
          <a:blip r:embed="rId5"/>
          <a:srcRect r="21654" b="41575"/>
          <a:stretch>
            <a:fillRect/>
          </a:stretch>
        </p:blipFill>
        <p:spPr bwMode="auto">
          <a:xfrm>
            <a:off x="3524252" y="4419600"/>
            <a:ext cx="992499" cy="706748"/>
          </a:xfrm>
          <a:prstGeom prst="rect">
            <a:avLst/>
          </a:prstGeom>
          <a:noFill/>
        </p:spPr>
      </p:pic>
      <p:pic>
        <p:nvPicPr>
          <p:cNvPr id="6151" name="Picture 7" descr="C:\Users\Abject-3D\Desktop\VMWare Files\FINAL diagrams\Basic Virtualization\3D PNGs\DGRM_VMware_View_OfflineSync_Q109_Comm_5.png"/>
          <p:cNvPicPr>
            <a:picLocks noChangeAspect="1" noChangeArrowheads="1"/>
          </p:cNvPicPr>
          <p:nvPr/>
        </p:nvPicPr>
        <p:blipFill>
          <a:blip r:embed="rId6"/>
          <a:srcRect l="5447"/>
          <a:stretch>
            <a:fillRect/>
          </a:stretch>
        </p:blipFill>
        <p:spPr bwMode="auto">
          <a:xfrm>
            <a:off x="4038600" y="2028825"/>
            <a:ext cx="2314575" cy="2828925"/>
          </a:xfrm>
          <a:prstGeom prst="rect">
            <a:avLst/>
          </a:prstGeom>
          <a:noFill/>
        </p:spPr>
      </p:pic>
      <p:pic>
        <p:nvPicPr>
          <p:cNvPr id="6150" name="Picture 6" descr="C:\Users\Abject-3D\Desktop\VMWare Files\FINAL diagrams\Basic Virtualization\3D PNGs\DGRM_VMware_View_OfflineSync_Q109_Comm_4.png"/>
          <p:cNvPicPr>
            <a:picLocks noChangeAspect="1" noChangeArrowheads="1"/>
          </p:cNvPicPr>
          <p:nvPr/>
        </p:nvPicPr>
        <p:blipFill>
          <a:blip r:embed="rId7"/>
          <a:srcRect/>
          <a:stretch>
            <a:fillRect/>
          </a:stretch>
        </p:blipFill>
        <p:spPr bwMode="auto">
          <a:xfrm>
            <a:off x="4048125" y="1547812"/>
            <a:ext cx="2295525" cy="1771650"/>
          </a:xfrm>
          <a:prstGeom prst="rect">
            <a:avLst/>
          </a:prstGeom>
          <a:noFill/>
        </p:spPr>
      </p:pic>
      <p:pic>
        <p:nvPicPr>
          <p:cNvPr id="6149" name="Picture 5" descr="C:\Users\Abject-3D\Desktop\VMWare Files\FINAL diagrams\Basic Virtualization\3D PNGs\DGRM_VMware_View_OfflineSync_Q109_Comm_3.png"/>
          <p:cNvPicPr>
            <a:picLocks noChangeAspect="1" noChangeArrowheads="1"/>
          </p:cNvPicPr>
          <p:nvPr/>
        </p:nvPicPr>
        <p:blipFill>
          <a:blip r:embed="rId8"/>
          <a:srcRect/>
          <a:stretch>
            <a:fillRect/>
          </a:stretch>
        </p:blipFill>
        <p:spPr bwMode="auto">
          <a:xfrm>
            <a:off x="3819525" y="1100137"/>
            <a:ext cx="1076325" cy="1143000"/>
          </a:xfrm>
          <a:prstGeom prst="rect">
            <a:avLst/>
          </a:prstGeom>
          <a:noFill/>
        </p:spPr>
      </p:pic>
      <p:pic>
        <p:nvPicPr>
          <p:cNvPr id="6148" name="Picture 4" descr="C:\Users\Abject-3D\Desktop\VMWare Files\FINAL diagrams\Basic Virtualization\3D PNGs\DGRM_VMware_View_OfflineSync_Q109_Comm_2.png"/>
          <p:cNvPicPr>
            <a:picLocks noChangeAspect="1" noChangeArrowheads="1"/>
          </p:cNvPicPr>
          <p:nvPr/>
        </p:nvPicPr>
        <p:blipFill>
          <a:blip r:embed="rId9"/>
          <a:srcRect/>
          <a:stretch>
            <a:fillRect/>
          </a:stretch>
        </p:blipFill>
        <p:spPr bwMode="auto">
          <a:xfrm>
            <a:off x="4514850" y="1481137"/>
            <a:ext cx="1076325" cy="1143000"/>
          </a:xfrm>
          <a:prstGeom prst="rect">
            <a:avLst/>
          </a:prstGeom>
          <a:noFill/>
        </p:spPr>
      </p:pic>
      <p:pic>
        <p:nvPicPr>
          <p:cNvPr id="6147" name="Picture 3" descr="C:\Users\Abject-3D\Desktop\VMWare Files\FINAL diagrams\Basic Virtualization\3D PNGs\DGRM_VMware_View_OfflineSync_Q109_Comm_1.png"/>
          <p:cNvPicPr>
            <a:picLocks noChangeAspect="1" noChangeArrowheads="1"/>
          </p:cNvPicPr>
          <p:nvPr/>
        </p:nvPicPr>
        <p:blipFill>
          <a:blip r:embed="rId10"/>
          <a:srcRect/>
          <a:stretch>
            <a:fillRect/>
          </a:stretch>
        </p:blipFill>
        <p:spPr bwMode="auto">
          <a:xfrm>
            <a:off x="5219700" y="1890712"/>
            <a:ext cx="1076325" cy="1143000"/>
          </a:xfrm>
          <a:prstGeom prst="rect">
            <a:avLst/>
          </a:prstGeom>
          <a:noFill/>
        </p:spPr>
      </p:pic>
      <p:pic>
        <p:nvPicPr>
          <p:cNvPr id="6146" name="Picture 2" descr="C:\Users\Abject-3D\Desktop\VMWare Files\FINAL diagrams\Basic Virtualization\3D PNGs\DGRM_VMware_View_OfflineSync_Q109_Comm_0.png"/>
          <p:cNvPicPr>
            <a:picLocks noChangeAspect="1" noChangeArrowheads="1"/>
          </p:cNvPicPr>
          <p:nvPr/>
        </p:nvPicPr>
        <p:blipFill>
          <a:blip r:embed="rId11"/>
          <a:srcRect/>
          <a:stretch>
            <a:fillRect/>
          </a:stretch>
        </p:blipFill>
        <p:spPr bwMode="auto">
          <a:xfrm>
            <a:off x="1800225" y="1462087"/>
            <a:ext cx="2752725" cy="3429000"/>
          </a:xfrm>
          <a:prstGeom prst="rect">
            <a:avLst/>
          </a:prstGeom>
          <a:noFill/>
        </p:spPr>
      </p:pic>
      <p:sp>
        <p:nvSpPr>
          <p:cNvPr id="19" name="TextBox 18"/>
          <p:cNvSpPr txBox="1"/>
          <p:nvPr/>
        </p:nvSpPr>
        <p:spPr>
          <a:xfrm>
            <a:off x="4038600" y="5095875"/>
            <a:ext cx="848310" cy="553998"/>
          </a:xfrm>
          <a:prstGeom prst="rect">
            <a:avLst/>
          </a:prstGeom>
          <a:noFill/>
        </p:spPr>
        <p:txBody>
          <a:bodyPr wrap="none" rtlCol="0">
            <a:spAutoFit/>
          </a:bodyPr>
          <a:lstStyle/>
          <a:p>
            <a:pPr algn="ctr"/>
            <a:r>
              <a:rPr lang="en-US" sz="1000" b="1" dirty="0" smtClean="0">
                <a:solidFill>
                  <a:srgbClr val="333333"/>
                </a:solidFill>
                <a:latin typeface="+mn-lt"/>
                <a:ea typeface="+mn-ea"/>
              </a:rPr>
              <a:t>VMWARE</a:t>
            </a:r>
          </a:p>
          <a:p>
            <a:pPr algn="ctr"/>
            <a:r>
              <a:rPr lang="en-US" sz="1000" b="1" dirty="0" smtClean="0">
                <a:solidFill>
                  <a:srgbClr val="333333"/>
                </a:solidFill>
                <a:latin typeface="+mn-lt"/>
                <a:ea typeface="+mn-ea"/>
              </a:rPr>
              <a:t>VIEW</a:t>
            </a:r>
          </a:p>
          <a:p>
            <a:pPr algn="ctr"/>
            <a:r>
              <a:rPr lang="en-US" sz="1000" b="1" dirty="0" smtClean="0">
                <a:solidFill>
                  <a:srgbClr val="333333"/>
                </a:solidFill>
                <a:latin typeface="+mn-lt"/>
                <a:ea typeface="+mn-ea"/>
              </a:rPr>
              <a:t>MANAGER</a:t>
            </a:r>
          </a:p>
        </p:txBody>
      </p:sp>
      <p:sp>
        <p:nvSpPr>
          <p:cNvPr id="20" name="TextBox 19"/>
          <p:cNvSpPr txBox="1"/>
          <p:nvPr/>
        </p:nvSpPr>
        <p:spPr>
          <a:xfrm>
            <a:off x="1533525" y="5534025"/>
            <a:ext cx="689612" cy="400110"/>
          </a:xfrm>
          <a:prstGeom prst="rect">
            <a:avLst/>
          </a:prstGeom>
          <a:noFill/>
        </p:spPr>
        <p:txBody>
          <a:bodyPr wrap="none" rtlCol="0">
            <a:spAutoFit/>
          </a:bodyPr>
          <a:lstStyle/>
          <a:p>
            <a:pPr algn="ctr"/>
            <a:r>
              <a:rPr lang="en-US" sz="1000" b="1" dirty="0" smtClean="0">
                <a:solidFill>
                  <a:srgbClr val="333333"/>
                </a:solidFill>
                <a:latin typeface="+mn-lt"/>
                <a:ea typeface="+mn-ea"/>
              </a:rPr>
              <a:t>Offline</a:t>
            </a:r>
          </a:p>
          <a:p>
            <a:pPr algn="ctr"/>
            <a:r>
              <a:rPr lang="en-US" sz="1000" b="1" dirty="0" smtClean="0">
                <a:solidFill>
                  <a:srgbClr val="333333"/>
                </a:solidFill>
                <a:latin typeface="+mn-lt"/>
                <a:ea typeface="+mn-ea"/>
              </a:rPr>
              <a:t>Desktop</a:t>
            </a:r>
          </a:p>
        </p:txBody>
      </p:sp>
      <p:sp>
        <p:nvSpPr>
          <p:cNvPr id="22" name="TextBox 21"/>
          <p:cNvSpPr txBox="1"/>
          <p:nvPr/>
        </p:nvSpPr>
        <p:spPr>
          <a:xfrm>
            <a:off x="5057775" y="1171575"/>
            <a:ext cx="1533240" cy="461665"/>
          </a:xfrm>
          <a:prstGeom prst="rect">
            <a:avLst/>
          </a:prstGeom>
          <a:noFill/>
        </p:spPr>
        <p:txBody>
          <a:bodyPr wrap="none" rtlCol="0">
            <a:spAutoFit/>
          </a:bodyPr>
          <a:lstStyle/>
          <a:p>
            <a:pPr algn="ctr"/>
            <a:r>
              <a:rPr lang="en-US" sz="1200" b="1" dirty="0" smtClean="0">
                <a:solidFill>
                  <a:srgbClr val="333333"/>
                </a:solidFill>
                <a:latin typeface="+mn-lt"/>
                <a:ea typeface="+mn-ea"/>
              </a:rPr>
              <a:t>Centralized Virtual</a:t>
            </a:r>
          </a:p>
          <a:p>
            <a:pPr algn="ctr"/>
            <a:r>
              <a:rPr lang="en-US" sz="1200" b="1" dirty="0" smtClean="0">
                <a:solidFill>
                  <a:srgbClr val="333333"/>
                </a:solidFill>
                <a:latin typeface="+mn-lt"/>
                <a:ea typeface="+mn-ea"/>
              </a:rPr>
              <a:t>Desktop</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Logo</a:t>
            </a:r>
            <a:endParaRPr lang="en-US" dirty="0"/>
          </a:p>
        </p:txBody>
      </p:sp>
      <p:pic>
        <p:nvPicPr>
          <p:cNvPr id="2051" name="Picture 3" descr="C:\Users\testuser\AppData\Local\Temp\VMwareDnD\5d50dc54\VMW_09Q3_LOGO_Corp_Gray_LG.png"/>
          <p:cNvPicPr>
            <a:picLocks noChangeAspect="1" noChangeArrowheads="1"/>
          </p:cNvPicPr>
          <p:nvPr/>
        </p:nvPicPr>
        <p:blipFill>
          <a:blip r:embed="rId2" cstate="print"/>
          <a:srcRect/>
          <a:stretch>
            <a:fillRect/>
          </a:stretch>
        </p:blipFill>
        <p:spPr bwMode="auto">
          <a:xfrm>
            <a:off x="2362200" y="3048000"/>
            <a:ext cx="4024946" cy="614452"/>
          </a:xfrm>
          <a:prstGeom prst="rect">
            <a:avLst/>
          </a:prstGeom>
          <a:noFill/>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374904" y="171450"/>
            <a:ext cx="8473821" cy="333375"/>
          </a:xfrm>
        </p:spPr>
        <p:txBody>
          <a:bodyPr wrap="square"/>
          <a:lstStyle/>
          <a:p>
            <a:pPr eaLnBrk="1" hangingPunct="1"/>
            <a:r>
              <a:rPr lang="en-US" smtClean="0"/>
              <a:t>VMware ThinApp</a:t>
            </a:r>
          </a:p>
        </p:txBody>
      </p:sp>
      <p:pic>
        <p:nvPicPr>
          <p:cNvPr id="7170" name="Picture 2" descr="C:\Users\Abject-3D\Desktop\VMWare Files\FINAL diagrams\Basic Virtualization\3D PNGs\DGRM_ThinApp_Deployment_R4_Q408_4.png"/>
          <p:cNvPicPr>
            <a:picLocks noChangeAspect="1" noChangeArrowheads="1"/>
          </p:cNvPicPr>
          <p:nvPr/>
        </p:nvPicPr>
        <p:blipFill>
          <a:blip r:embed="rId2"/>
          <a:srcRect/>
          <a:stretch>
            <a:fillRect/>
          </a:stretch>
        </p:blipFill>
        <p:spPr bwMode="auto">
          <a:xfrm>
            <a:off x="2076450" y="2019300"/>
            <a:ext cx="2324100" cy="1200150"/>
          </a:xfrm>
          <a:prstGeom prst="rect">
            <a:avLst/>
          </a:prstGeom>
          <a:noFill/>
        </p:spPr>
      </p:pic>
      <p:pic>
        <p:nvPicPr>
          <p:cNvPr id="7171" name="Picture 3" descr="C:\Users\Abject-3D\Desktop\VMWare Files\FINAL diagrams\Basic Virtualization\3D PNGs\DGRM_ThinApp_Deployment_R4_Q408_8.png"/>
          <p:cNvPicPr>
            <a:picLocks noChangeAspect="1" noChangeArrowheads="1"/>
          </p:cNvPicPr>
          <p:nvPr/>
        </p:nvPicPr>
        <p:blipFill>
          <a:blip r:embed="rId3"/>
          <a:srcRect/>
          <a:stretch>
            <a:fillRect/>
          </a:stretch>
        </p:blipFill>
        <p:spPr bwMode="auto">
          <a:xfrm>
            <a:off x="2400300" y="3552825"/>
            <a:ext cx="1943100" cy="1238250"/>
          </a:xfrm>
          <a:prstGeom prst="rect">
            <a:avLst/>
          </a:prstGeom>
          <a:noFill/>
        </p:spPr>
      </p:pic>
      <p:pic>
        <p:nvPicPr>
          <p:cNvPr id="7172" name="Picture 4" descr="C:\Users\Abject-3D\Desktop\VMWare Files\FINAL diagrams\Basic Virtualization\3D PNGs\DGRM_ThinApp_Deployment_R4_Q408_10.png"/>
          <p:cNvPicPr>
            <a:picLocks noChangeAspect="1" noChangeArrowheads="1"/>
          </p:cNvPicPr>
          <p:nvPr/>
        </p:nvPicPr>
        <p:blipFill>
          <a:blip r:embed="rId4"/>
          <a:srcRect/>
          <a:stretch>
            <a:fillRect/>
          </a:stretch>
        </p:blipFill>
        <p:spPr bwMode="auto">
          <a:xfrm>
            <a:off x="4648200" y="3490913"/>
            <a:ext cx="1943100" cy="1228725"/>
          </a:xfrm>
          <a:prstGeom prst="rect">
            <a:avLst/>
          </a:prstGeom>
          <a:noFill/>
        </p:spPr>
      </p:pic>
      <p:pic>
        <p:nvPicPr>
          <p:cNvPr id="7173" name="Picture 5" descr="C:\Users\Abject-3D\Desktop\VMWare Files\FINAL diagrams\Basic Virtualization\3D PNGs\DGRM_ThinApp_Deployment_R4_Q408_13.png"/>
          <p:cNvPicPr>
            <a:picLocks noChangeAspect="1" noChangeArrowheads="1"/>
          </p:cNvPicPr>
          <p:nvPr/>
        </p:nvPicPr>
        <p:blipFill>
          <a:blip r:embed="rId5"/>
          <a:srcRect/>
          <a:stretch>
            <a:fillRect/>
          </a:stretch>
        </p:blipFill>
        <p:spPr bwMode="auto">
          <a:xfrm>
            <a:off x="4495800" y="1985963"/>
            <a:ext cx="2514600" cy="1304925"/>
          </a:xfrm>
          <a:prstGeom prst="rect">
            <a:avLst/>
          </a:prstGeom>
          <a:noFill/>
        </p:spPr>
      </p:pic>
      <p:pic>
        <p:nvPicPr>
          <p:cNvPr id="7174" name="Picture 6" descr="C:\Users\Abject-3D\Desktop\VMWare Files\FINAL diagrams\Basic Virtualization\3D PNGs\DGRM_ThinApp_Deployment_R4_Q408_12.png"/>
          <p:cNvPicPr>
            <a:picLocks noChangeAspect="1" noChangeArrowheads="1"/>
          </p:cNvPicPr>
          <p:nvPr/>
        </p:nvPicPr>
        <p:blipFill>
          <a:blip r:embed="rId6"/>
          <a:srcRect/>
          <a:stretch>
            <a:fillRect/>
          </a:stretch>
        </p:blipFill>
        <p:spPr bwMode="auto">
          <a:xfrm>
            <a:off x="6262688" y="1666875"/>
            <a:ext cx="1095375" cy="685800"/>
          </a:xfrm>
          <a:prstGeom prst="rect">
            <a:avLst/>
          </a:prstGeom>
          <a:noFill/>
        </p:spPr>
      </p:pic>
      <p:pic>
        <p:nvPicPr>
          <p:cNvPr id="7175" name="Picture 7" descr="C:\Users\Abject-3D\Desktop\VMWare Files\FINAL diagrams\Basic Virtualization\3D PNGs\DGRM_ThinApp_Deployment_R4_Q408_7.png"/>
          <p:cNvPicPr>
            <a:picLocks noChangeAspect="1" noChangeArrowheads="1"/>
          </p:cNvPicPr>
          <p:nvPr/>
        </p:nvPicPr>
        <p:blipFill>
          <a:blip r:embed="rId7"/>
          <a:srcRect/>
          <a:stretch>
            <a:fillRect/>
          </a:stretch>
        </p:blipFill>
        <p:spPr bwMode="auto">
          <a:xfrm>
            <a:off x="1690688" y="4095750"/>
            <a:ext cx="1057275" cy="1123950"/>
          </a:xfrm>
          <a:prstGeom prst="rect">
            <a:avLst/>
          </a:prstGeom>
          <a:noFill/>
        </p:spPr>
      </p:pic>
      <p:pic>
        <p:nvPicPr>
          <p:cNvPr id="7176" name="Picture 8" descr="C:\Users\Abject-3D\Desktop\VMWare Files\FINAL diagrams\Basic Virtualization\3D PNGs\DGRM_ThinApp_Deployment_R4_Q408_6.png"/>
          <p:cNvPicPr>
            <a:picLocks noChangeAspect="1" noChangeArrowheads="1"/>
          </p:cNvPicPr>
          <p:nvPr/>
        </p:nvPicPr>
        <p:blipFill>
          <a:blip r:embed="rId8"/>
          <a:srcRect/>
          <a:stretch>
            <a:fillRect/>
          </a:stretch>
        </p:blipFill>
        <p:spPr bwMode="auto">
          <a:xfrm>
            <a:off x="5986463" y="3943350"/>
            <a:ext cx="1095375" cy="1257300"/>
          </a:xfrm>
          <a:prstGeom prst="rect">
            <a:avLst/>
          </a:prstGeom>
          <a:noFill/>
        </p:spPr>
      </p:pic>
      <p:pic>
        <p:nvPicPr>
          <p:cNvPr id="7177" name="Picture 9" descr="C:\Users\Abject-3D\Desktop\VMWare Files\FINAL diagrams\Basic Virtualization\3D PNGs\DGRM_ThinApp_Deployment_R4_Q408_3.png"/>
          <p:cNvPicPr>
            <a:picLocks noChangeAspect="1" noChangeArrowheads="1"/>
          </p:cNvPicPr>
          <p:nvPr/>
        </p:nvPicPr>
        <p:blipFill>
          <a:blip r:embed="rId9"/>
          <a:srcRect/>
          <a:stretch>
            <a:fillRect/>
          </a:stretch>
        </p:blipFill>
        <p:spPr bwMode="auto">
          <a:xfrm>
            <a:off x="1643063" y="1233488"/>
            <a:ext cx="1152525" cy="1266825"/>
          </a:xfrm>
          <a:prstGeom prst="rect">
            <a:avLst/>
          </a:prstGeom>
          <a:noFill/>
        </p:spPr>
      </p:pic>
      <p:pic>
        <p:nvPicPr>
          <p:cNvPr id="7178" name="Picture 10" descr="C:\Users\Abject-3D\Desktop\VMWare Files\FINAL diagrams\Basic Virtualization\3D PNGs\DGRM_ThinApp_Deployment_R4_Q408_9.png"/>
          <p:cNvPicPr>
            <a:picLocks noChangeAspect="1" noChangeArrowheads="1"/>
          </p:cNvPicPr>
          <p:nvPr/>
        </p:nvPicPr>
        <p:blipFill>
          <a:blip r:embed="rId10"/>
          <a:srcRect/>
          <a:stretch>
            <a:fillRect/>
          </a:stretch>
        </p:blipFill>
        <p:spPr bwMode="auto">
          <a:xfrm>
            <a:off x="7019925" y="4143375"/>
            <a:ext cx="1162050" cy="1047750"/>
          </a:xfrm>
          <a:prstGeom prst="rect">
            <a:avLst/>
          </a:prstGeom>
          <a:noFill/>
        </p:spPr>
      </p:pic>
      <p:pic>
        <p:nvPicPr>
          <p:cNvPr id="7179" name="Picture 11" descr="C:\Users\Abject-3D\Desktop\VMWare Files\FINAL diagrams\Basic Virtualization\3D PNGs\DGRM_ThinApp_Deployment_R4_Q408_2.png"/>
          <p:cNvPicPr>
            <a:picLocks noChangeAspect="1" noChangeArrowheads="1"/>
          </p:cNvPicPr>
          <p:nvPr/>
        </p:nvPicPr>
        <p:blipFill>
          <a:blip r:embed="rId11"/>
          <a:srcRect/>
          <a:stretch>
            <a:fillRect/>
          </a:stretch>
        </p:blipFill>
        <p:spPr bwMode="auto">
          <a:xfrm>
            <a:off x="738188" y="1395413"/>
            <a:ext cx="1190625" cy="1038225"/>
          </a:xfrm>
          <a:prstGeom prst="rect">
            <a:avLst/>
          </a:prstGeom>
          <a:noFill/>
        </p:spPr>
      </p:pic>
      <p:pic>
        <p:nvPicPr>
          <p:cNvPr id="7180" name="Picture 12" descr="C:\Users\Abject-3D\Desktop\VMWare Files\FINAL diagrams\Basic Virtualization\3D PNGs\DGRM_ThinApp_Deployment_R4_Q408_5.png"/>
          <p:cNvPicPr>
            <a:picLocks noChangeAspect="1" noChangeArrowheads="1"/>
          </p:cNvPicPr>
          <p:nvPr/>
        </p:nvPicPr>
        <p:blipFill>
          <a:blip r:embed="rId12"/>
          <a:srcRect/>
          <a:stretch>
            <a:fillRect/>
          </a:stretch>
        </p:blipFill>
        <p:spPr bwMode="auto">
          <a:xfrm>
            <a:off x="723900" y="4033838"/>
            <a:ext cx="1162050" cy="1057275"/>
          </a:xfrm>
          <a:prstGeom prst="rect">
            <a:avLst/>
          </a:prstGeom>
          <a:noFill/>
        </p:spPr>
      </p:pic>
      <p:pic>
        <p:nvPicPr>
          <p:cNvPr id="7181" name="Picture 13" descr="C:\Users\Abject-3D\Desktop\VMWare Files\FINAL diagrams\Basic Virtualization\3D PNGs\DGRM_ThinApp_Deployment_R4_Q408_11.png"/>
          <p:cNvPicPr>
            <a:picLocks noChangeAspect="1" noChangeArrowheads="1"/>
          </p:cNvPicPr>
          <p:nvPr/>
        </p:nvPicPr>
        <p:blipFill>
          <a:blip r:embed="rId13"/>
          <a:srcRect/>
          <a:stretch>
            <a:fillRect/>
          </a:stretch>
        </p:blipFill>
        <p:spPr bwMode="auto">
          <a:xfrm>
            <a:off x="7224713" y="1476375"/>
            <a:ext cx="1209675" cy="1085850"/>
          </a:xfrm>
          <a:prstGeom prst="rect">
            <a:avLst/>
          </a:prstGeom>
          <a:noFill/>
        </p:spPr>
      </p:pic>
      <p:pic>
        <p:nvPicPr>
          <p:cNvPr id="7182" name="Picture 14" descr="C:\Users\Abject-3D\Desktop\VMWare Files\FINAL diagrams\Basic Virtualization\3D PNGs\DGRM_ThinApp_Deployment_R4_Q408_1.png"/>
          <p:cNvPicPr>
            <a:picLocks noChangeAspect="1" noChangeArrowheads="1"/>
          </p:cNvPicPr>
          <p:nvPr/>
        </p:nvPicPr>
        <p:blipFill>
          <a:blip r:embed="rId14"/>
          <a:srcRect/>
          <a:stretch>
            <a:fillRect/>
          </a:stretch>
        </p:blipFill>
        <p:spPr bwMode="auto">
          <a:xfrm>
            <a:off x="3695700" y="2724150"/>
            <a:ext cx="1619250" cy="1257300"/>
          </a:xfrm>
          <a:prstGeom prst="rect">
            <a:avLst/>
          </a:prstGeom>
          <a:noFill/>
        </p:spPr>
      </p:pic>
      <p:sp>
        <p:nvSpPr>
          <p:cNvPr id="25" name="TextBox 24"/>
          <p:cNvSpPr txBox="1"/>
          <p:nvPr/>
        </p:nvSpPr>
        <p:spPr>
          <a:xfrm>
            <a:off x="876300" y="1162050"/>
            <a:ext cx="849913" cy="400110"/>
          </a:xfrm>
          <a:prstGeom prst="rect">
            <a:avLst/>
          </a:prstGeom>
          <a:noFill/>
        </p:spPr>
        <p:txBody>
          <a:bodyPr wrap="none" rtlCol="0">
            <a:spAutoFit/>
          </a:bodyPr>
          <a:lstStyle/>
          <a:p>
            <a:pPr algn="ctr"/>
            <a:r>
              <a:rPr lang="en-US" sz="1000" b="1" dirty="0" smtClean="0">
                <a:solidFill>
                  <a:schemeClr val="tx1">
                    <a:lumMod val="50000"/>
                  </a:schemeClr>
                </a:solidFill>
                <a:latin typeface="+mn-lt"/>
                <a:ea typeface="+mn-ea"/>
              </a:rPr>
              <a:t>Sales &amp;</a:t>
            </a:r>
          </a:p>
          <a:p>
            <a:pPr algn="ctr"/>
            <a:r>
              <a:rPr lang="en-US" sz="1000" b="1" dirty="0" smtClean="0">
                <a:solidFill>
                  <a:schemeClr val="tx1">
                    <a:lumMod val="50000"/>
                  </a:schemeClr>
                </a:solidFill>
                <a:latin typeface="+mn-lt"/>
                <a:ea typeface="+mn-ea"/>
              </a:rPr>
              <a:t>Executives</a:t>
            </a:r>
          </a:p>
        </p:txBody>
      </p:sp>
      <p:sp>
        <p:nvSpPr>
          <p:cNvPr id="26" name="TextBox 25"/>
          <p:cNvSpPr txBox="1"/>
          <p:nvPr/>
        </p:nvSpPr>
        <p:spPr>
          <a:xfrm>
            <a:off x="923925" y="3781425"/>
            <a:ext cx="867545" cy="400110"/>
          </a:xfrm>
          <a:prstGeom prst="rect">
            <a:avLst/>
          </a:prstGeom>
          <a:noFill/>
        </p:spPr>
        <p:txBody>
          <a:bodyPr wrap="none" rtlCol="0">
            <a:spAutoFit/>
          </a:bodyPr>
          <a:lstStyle/>
          <a:p>
            <a:pPr algn="ctr"/>
            <a:r>
              <a:rPr lang="en-US" sz="1000" b="1" dirty="0" smtClean="0">
                <a:solidFill>
                  <a:schemeClr val="tx1">
                    <a:lumMod val="50000"/>
                  </a:schemeClr>
                </a:solidFill>
                <a:latin typeface="+mn-lt"/>
                <a:ea typeface="+mn-ea"/>
              </a:rPr>
              <a:t>Knowledge</a:t>
            </a:r>
          </a:p>
          <a:p>
            <a:pPr algn="ctr"/>
            <a:r>
              <a:rPr lang="en-US" sz="1000" b="1" dirty="0" smtClean="0">
                <a:solidFill>
                  <a:schemeClr val="tx1">
                    <a:lumMod val="50000"/>
                  </a:schemeClr>
                </a:solidFill>
                <a:latin typeface="+mn-lt"/>
                <a:ea typeface="+mn-ea"/>
              </a:rPr>
              <a:t>Workers</a:t>
            </a:r>
          </a:p>
        </p:txBody>
      </p:sp>
      <p:sp>
        <p:nvSpPr>
          <p:cNvPr id="27" name="TextBox 26"/>
          <p:cNvSpPr txBox="1"/>
          <p:nvPr/>
        </p:nvSpPr>
        <p:spPr>
          <a:xfrm>
            <a:off x="7267575" y="1219200"/>
            <a:ext cx="910827" cy="400110"/>
          </a:xfrm>
          <a:prstGeom prst="rect">
            <a:avLst/>
          </a:prstGeom>
          <a:noFill/>
        </p:spPr>
        <p:txBody>
          <a:bodyPr wrap="none" rtlCol="0">
            <a:spAutoFit/>
          </a:bodyPr>
          <a:lstStyle/>
          <a:p>
            <a:pPr algn="ctr"/>
            <a:r>
              <a:rPr lang="en-US" sz="1000" b="1" dirty="0" smtClean="0">
                <a:solidFill>
                  <a:schemeClr val="tx1">
                    <a:lumMod val="50000"/>
                  </a:schemeClr>
                </a:solidFill>
                <a:latin typeface="+mn-lt"/>
                <a:ea typeface="+mn-ea"/>
              </a:rPr>
              <a:t>Partners &amp;</a:t>
            </a:r>
          </a:p>
          <a:p>
            <a:pPr algn="ctr"/>
            <a:r>
              <a:rPr lang="en-US" sz="1000" b="1" dirty="0" smtClean="0">
                <a:solidFill>
                  <a:schemeClr val="tx1">
                    <a:lumMod val="50000"/>
                  </a:schemeClr>
                </a:solidFill>
                <a:latin typeface="+mn-lt"/>
                <a:ea typeface="+mn-ea"/>
              </a:rPr>
              <a:t>Contractors</a:t>
            </a:r>
          </a:p>
        </p:txBody>
      </p:sp>
      <p:sp>
        <p:nvSpPr>
          <p:cNvPr id="28" name="TextBox 27"/>
          <p:cNvSpPr txBox="1"/>
          <p:nvPr/>
        </p:nvSpPr>
        <p:spPr>
          <a:xfrm>
            <a:off x="1781175" y="2619375"/>
            <a:ext cx="947695" cy="261610"/>
          </a:xfrm>
          <a:prstGeom prst="rect">
            <a:avLst/>
          </a:prstGeom>
          <a:noFill/>
        </p:spPr>
        <p:txBody>
          <a:bodyPr wrap="none" rtlCol="0">
            <a:spAutoFit/>
          </a:bodyPr>
          <a:lstStyle/>
          <a:p>
            <a:pPr algn="ctr"/>
            <a:r>
              <a:rPr lang="en-US" sz="1100" dirty="0" smtClean="0">
                <a:solidFill>
                  <a:schemeClr val="tx1">
                    <a:lumMod val="50000"/>
                  </a:schemeClr>
                </a:solidFill>
                <a:latin typeface="+mn-lt"/>
                <a:ea typeface="+mn-ea"/>
              </a:rPr>
              <a:t>Physical PC</a:t>
            </a:r>
          </a:p>
        </p:txBody>
      </p:sp>
      <p:sp>
        <p:nvSpPr>
          <p:cNvPr id="29" name="TextBox 28"/>
          <p:cNvSpPr txBox="1"/>
          <p:nvPr/>
        </p:nvSpPr>
        <p:spPr>
          <a:xfrm>
            <a:off x="1724025" y="5257800"/>
            <a:ext cx="1117614" cy="430887"/>
          </a:xfrm>
          <a:prstGeom prst="rect">
            <a:avLst/>
          </a:prstGeom>
          <a:noFill/>
        </p:spPr>
        <p:txBody>
          <a:bodyPr wrap="none" rtlCol="0">
            <a:spAutoFit/>
          </a:bodyPr>
          <a:lstStyle/>
          <a:p>
            <a:pPr algn="ctr"/>
            <a:r>
              <a:rPr lang="en-US" sz="1100" dirty="0" smtClean="0">
                <a:solidFill>
                  <a:schemeClr val="tx1">
                    <a:lumMod val="50000"/>
                  </a:schemeClr>
                </a:solidFill>
                <a:latin typeface="+mn-lt"/>
                <a:ea typeface="+mn-ea"/>
              </a:rPr>
              <a:t>Blade PC or</a:t>
            </a:r>
          </a:p>
          <a:p>
            <a:pPr algn="ctr"/>
            <a:r>
              <a:rPr lang="en-US" sz="1100" dirty="0" smtClean="0">
                <a:solidFill>
                  <a:schemeClr val="tx1">
                    <a:lumMod val="50000"/>
                  </a:schemeClr>
                </a:solidFill>
                <a:latin typeface="+mn-lt"/>
                <a:ea typeface="+mn-ea"/>
              </a:rPr>
              <a:t>Network Share</a:t>
            </a:r>
          </a:p>
        </p:txBody>
      </p:sp>
      <p:sp>
        <p:nvSpPr>
          <p:cNvPr id="30" name="TextBox 29"/>
          <p:cNvSpPr txBox="1"/>
          <p:nvPr/>
        </p:nvSpPr>
        <p:spPr>
          <a:xfrm>
            <a:off x="6191250" y="5248275"/>
            <a:ext cx="861133" cy="430887"/>
          </a:xfrm>
          <a:prstGeom prst="rect">
            <a:avLst/>
          </a:prstGeom>
          <a:noFill/>
        </p:spPr>
        <p:txBody>
          <a:bodyPr wrap="none" rtlCol="0">
            <a:spAutoFit/>
          </a:bodyPr>
          <a:lstStyle/>
          <a:p>
            <a:pPr algn="ctr"/>
            <a:r>
              <a:rPr lang="en-US" sz="1100" dirty="0" smtClean="0">
                <a:solidFill>
                  <a:schemeClr val="tx1">
                    <a:lumMod val="50000"/>
                  </a:schemeClr>
                </a:solidFill>
                <a:latin typeface="+mn-lt"/>
                <a:ea typeface="+mn-ea"/>
              </a:rPr>
              <a:t>VDI or</a:t>
            </a:r>
          </a:p>
          <a:p>
            <a:pPr algn="ctr"/>
            <a:r>
              <a:rPr lang="en-US" sz="1100" dirty="0" smtClean="0">
                <a:solidFill>
                  <a:schemeClr val="tx1">
                    <a:lumMod val="50000"/>
                  </a:schemeClr>
                </a:solidFill>
                <a:latin typeface="+mn-lt"/>
                <a:ea typeface="+mn-ea"/>
              </a:rPr>
              <a:t>Thin Client</a:t>
            </a:r>
          </a:p>
        </p:txBody>
      </p:sp>
      <p:sp>
        <p:nvSpPr>
          <p:cNvPr id="31" name="TextBox 30"/>
          <p:cNvSpPr txBox="1"/>
          <p:nvPr/>
        </p:nvSpPr>
        <p:spPr>
          <a:xfrm>
            <a:off x="6267450" y="2524125"/>
            <a:ext cx="899605" cy="430887"/>
          </a:xfrm>
          <a:prstGeom prst="rect">
            <a:avLst/>
          </a:prstGeom>
          <a:noFill/>
        </p:spPr>
        <p:txBody>
          <a:bodyPr wrap="none" rtlCol="0">
            <a:spAutoFit/>
          </a:bodyPr>
          <a:lstStyle/>
          <a:p>
            <a:pPr algn="ctr"/>
            <a:r>
              <a:rPr lang="en-US" sz="1100" dirty="0" smtClean="0">
                <a:solidFill>
                  <a:schemeClr val="tx1">
                    <a:lumMod val="50000"/>
                  </a:schemeClr>
                </a:solidFill>
                <a:latin typeface="+mn-lt"/>
                <a:ea typeface="+mn-ea"/>
              </a:rPr>
              <a:t>ACE or</a:t>
            </a:r>
          </a:p>
          <a:p>
            <a:pPr algn="ctr"/>
            <a:r>
              <a:rPr lang="en-US" sz="1100" dirty="0" smtClean="0">
                <a:solidFill>
                  <a:schemeClr val="tx1">
                    <a:lumMod val="50000"/>
                  </a:schemeClr>
                </a:solidFill>
                <a:latin typeface="+mn-lt"/>
                <a:ea typeface="+mn-ea"/>
              </a:rPr>
              <a:t>Standalone</a:t>
            </a:r>
          </a:p>
        </p:txBody>
      </p:sp>
      <p:sp>
        <p:nvSpPr>
          <p:cNvPr id="32" name="TextBox 31"/>
          <p:cNvSpPr txBox="1"/>
          <p:nvPr/>
        </p:nvSpPr>
        <p:spPr>
          <a:xfrm>
            <a:off x="3699486" y="2171700"/>
            <a:ext cx="1636988" cy="307777"/>
          </a:xfrm>
          <a:prstGeom prst="rect">
            <a:avLst/>
          </a:prstGeom>
          <a:noFill/>
        </p:spPr>
        <p:txBody>
          <a:bodyPr wrap="none" rtlCol="0">
            <a:spAutoFit/>
          </a:bodyPr>
          <a:lstStyle/>
          <a:p>
            <a:pPr algn="ctr"/>
            <a:r>
              <a:rPr lang="en-US" sz="1400" b="1" dirty="0" smtClean="0">
                <a:solidFill>
                  <a:schemeClr val="bg2">
                    <a:lumMod val="50000"/>
                  </a:schemeClr>
                </a:solidFill>
                <a:latin typeface="+mn-lt"/>
                <a:ea typeface="+mn-ea"/>
              </a:rPr>
              <a:t>VMware </a:t>
            </a:r>
            <a:r>
              <a:rPr lang="en-US" sz="1400" b="1" dirty="0" err="1" smtClean="0">
                <a:solidFill>
                  <a:schemeClr val="bg2">
                    <a:lumMod val="50000"/>
                  </a:schemeClr>
                </a:solidFill>
                <a:latin typeface="+mn-lt"/>
                <a:ea typeface="+mn-ea"/>
              </a:rPr>
              <a:t>ThinApp</a:t>
            </a:r>
            <a:endParaRPr lang="en-US" sz="1400" b="1" dirty="0" smtClean="0">
              <a:solidFill>
                <a:schemeClr val="bg2">
                  <a:lumMod val="50000"/>
                </a:schemeClr>
              </a:solidFill>
              <a:latin typeface="+mn-lt"/>
              <a:ea typeface="+mn-ea"/>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3486150" y="2286000"/>
            <a:ext cx="2457449" cy="3390900"/>
          </a:xfrm>
          <a:prstGeom prst="roundRect">
            <a:avLst>
              <a:gd name="adj" fmla="val 8118"/>
            </a:avLst>
          </a:prstGeom>
          <a:gradFill>
            <a:gsLst>
              <a:gs pos="0">
                <a:schemeClr val="tx1">
                  <a:lumMod val="40000"/>
                  <a:lumOff val="60000"/>
                </a:schemeClr>
              </a:gs>
              <a:gs pos="100000">
                <a:schemeClr val="bg1">
                  <a:lumMod val="8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endParaRPr lang="en-US" sz="1000" b="1" dirty="0">
              <a:solidFill>
                <a:schemeClr val="bg2">
                  <a:lumMod val="50000"/>
                </a:schemeClr>
              </a:solidFill>
            </a:endParaRPr>
          </a:p>
        </p:txBody>
      </p:sp>
      <p:sp>
        <p:nvSpPr>
          <p:cNvPr id="35" name="Rounded Rectangle 34"/>
          <p:cNvSpPr/>
          <p:nvPr/>
        </p:nvSpPr>
        <p:spPr bwMode="auto">
          <a:xfrm>
            <a:off x="923925" y="2286000"/>
            <a:ext cx="2457449" cy="3390900"/>
          </a:xfrm>
          <a:prstGeom prst="roundRect">
            <a:avLst>
              <a:gd name="adj" fmla="val 8118"/>
            </a:avLst>
          </a:prstGeom>
          <a:gradFill>
            <a:gsLst>
              <a:gs pos="0">
                <a:schemeClr val="tx1">
                  <a:lumMod val="40000"/>
                  <a:lumOff val="60000"/>
                </a:schemeClr>
              </a:gs>
              <a:gs pos="100000">
                <a:schemeClr val="bg1">
                  <a:lumMod val="8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endParaRPr lang="en-US" sz="1000" b="1" dirty="0">
              <a:solidFill>
                <a:schemeClr val="bg2">
                  <a:lumMod val="50000"/>
                </a:schemeClr>
              </a:solidFill>
            </a:endParaRPr>
          </a:p>
        </p:txBody>
      </p:sp>
      <p:sp>
        <p:nvSpPr>
          <p:cNvPr id="36" name="Rounded Rectangle 35"/>
          <p:cNvSpPr/>
          <p:nvPr/>
        </p:nvSpPr>
        <p:spPr bwMode="auto">
          <a:xfrm>
            <a:off x="6048375" y="2286000"/>
            <a:ext cx="2457449" cy="3390900"/>
          </a:xfrm>
          <a:prstGeom prst="roundRect">
            <a:avLst>
              <a:gd name="adj" fmla="val 8118"/>
            </a:avLst>
          </a:prstGeom>
          <a:gradFill>
            <a:gsLst>
              <a:gs pos="0">
                <a:schemeClr val="tx1">
                  <a:lumMod val="40000"/>
                  <a:lumOff val="60000"/>
                </a:schemeClr>
              </a:gs>
              <a:gs pos="100000">
                <a:schemeClr val="bg1">
                  <a:lumMod val="8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endParaRPr lang="en-US" sz="1000" b="1" dirty="0">
              <a:solidFill>
                <a:schemeClr val="bg2">
                  <a:lumMod val="50000"/>
                </a:schemeClr>
              </a:solidFill>
            </a:endParaRPr>
          </a:p>
        </p:txBody>
      </p:sp>
      <p:sp>
        <p:nvSpPr>
          <p:cNvPr id="34" name="Rounded Rectangle 33"/>
          <p:cNvSpPr/>
          <p:nvPr/>
        </p:nvSpPr>
        <p:spPr bwMode="auto">
          <a:xfrm>
            <a:off x="3876675" y="2647950"/>
            <a:ext cx="1724025" cy="2638425"/>
          </a:xfrm>
          <a:prstGeom prst="roundRect">
            <a:avLst>
              <a:gd name="adj" fmla="val 5908"/>
            </a:avLst>
          </a:prstGeom>
          <a:solidFill>
            <a:schemeClr val="bg1">
              <a:lumMod val="65000"/>
            </a:schemeClr>
          </a:solidFill>
          <a:ln w="12700">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endParaRPr lang="en-US" sz="1000" b="1" dirty="0">
              <a:solidFill>
                <a:schemeClr val="bg2">
                  <a:lumMod val="50000"/>
                </a:schemeClr>
              </a:solidFill>
            </a:endParaRPr>
          </a:p>
        </p:txBody>
      </p:sp>
      <p:sp>
        <p:nvSpPr>
          <p:cNvPr id="32" name="Rectangle 2"/>
          <p:cNvSpPr txBox="1">
            <a:spLocks noChangeArrowheads="1"/>
          </p:cNvSpPr>
          <p:nvPr/>
        </p:nvSpPr>
        <p:spPr bwMode="auto">
          <a:xfrm>
            <a:off x="-6638133" y="642507"/>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rgbClr val="003D79"/>
                </a:solidFill>
                <a:effectLst/>
                <a:uLnTx/>
                <a:uFillTx/>
                <a:latin typeface="+mj-lt"/>
                <a:ea typeface="+mj-ea"/>
                <a:cs typeface="+mj-cs"/>
              </a:rPr>
              <a:t>VMware vSphere</a:t>
            </a:r>
          </a:p>
        </p:txBody>
      </p:sp>
      <p:sp>
        <p:nvSpPr>
          <p:cNvPr id="13" name="Rectangle 2"/>
          <p:cNvSpPr>
            <a:spLocks noGrp="1" noChangeArrowheads="1"/>
          </p:cNvSpPr>
          <p:nvPr>
            <p:ph type="title"/>
          </p:nvPr>
        </p:nvSpPr>
        <p:spPr>
          <a:xfrm>
            <a:off x="374904" y="171450"/>
            <a:ext cx="8473821" cy="333375"/>
          </a:xfrm>
        </p:spPr>
        <p:txBody>
          <a:bodyPr wrap="square"/>
          <a:lstStyle/>
          <a:p>
            <a:pPr eaLnBrk="1" hangingPunct="1"/>
            <a:r>
              <a:rPr lang="en-US" dirty="0" smtClean="0"/>
              <a:t>VMware </a:t>
            </a:r>
            <a:r>
              <a:rPr lang="en-US" dirty="0" err="1" smtClean="0"/>
              <a:t>ThinApp</a:t>
            </a:r>
            <a:endParaRPr lang="en-US" dirty="0" smtClean="0"/>
          </a:p>
        </p:txBody>
      </p:sp>
      <p:sp>
        <p:nvSpPr>
          <p:cNvPr id="15" name="Rounded Rectangle 14"/>
          <p:cNvSpPr/>
          <p:nvPr/>
        </p:nvSpPr>
        <p:spPr bwMode="auto">
          <a:xfrm>
            <a:off x="914400" y="1600200"/>
            <a:ext cx="2457450" cy="609600"/>
          </a:xfrm>
          <a:prstGeom prst="roundRect">
            <a:avLst>
              <a:gd name="adj" fmla="val 12825"/>
            </a:avLst>
          </a:prstGeom>
          <a:gradFill>
            <a:gsLst>
              <a:gs pos="0">
                <a:schemeClr val="accent3">
                  <a:lumMod val="75000"/>
                </a:schemeClr>
              </a:gs>
              <a:gs pos="100000">
                <a:srgbClr val="55729A"/>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lIns="45720" rIns="45720" anchor="ctr"/>
          <a:lstStyle/>
          <a:p>
            <a:pPr algn="ctr">
              <a:spcAft>
                <a:spcPct val="0"/>
              </a:spcAft>
              <a:buClr>
                <a:srgbClr val="000000"/>
              </a:buClr>
              <a:defRPr/>
            </a:pPr>
            <a:r>
              <a:rPr lang="en-US" sz="1400" b="1" dirty="0" smtClean="0">
                <a:solidFill>
                  <a:schemeClr val="bg1"/>
                </a:solidFill>
                <a:latin typeface="Arial" pitchFamily="34" charset="0"/>
                <a:cs typeface="Arial" pitchFamily="34" charset="0"/>
              </a:rPr>
              <a:t>User Experience</a:t>
            </a:r>
            <a:endParaRPr lang="en-US" sz="1400" b="1" dirty="0">
              <a:solidFill>
                <a:schemeClr val="bg1"/>
              </a:solidFill>
              <a:latin typeface="Arial" pitchFamily="34" charset="0"/>
              <a:cs typeface="Arial" pitchFamily="34" charset="0"/>
            </a:endParaRPr>
          </a:p>
        </p:txBody>
      </p:sp>
      <p:sp>
        <p:nvSpPr>
          <p:cNvPr id="16" name="Rounded Rectangle 15"/>
          <p:cNvSpPr/>
          <p:nvPr/>
        </p:nvSpPr>
        <p:spPr bwMode="auto">
          <a:xfrm>
            <a:off x="3481387" y="1600200"/>
            <a:ext cx="2457450" cy="609600"/>
          </a:xfrm>
          <a:prstGeom prst="roundRect">
            <a:avLst>
              <a:gd name="adj" fmla="val 12825"/>
            </a:avLst>
          </a:prstGeom>
          <a:gradFill>
            <a:gsLst>
              <a:gs pos="0">
                <a:schemeClr val="accent3">
                  <a:lumMod val="75000"/>
                </a:schemeClr>
              </a:gs>
              <a:gs pos="100000">
                <a:srgbClr val="55729A"/>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lIns="45720" rIns="45720" anchor="ctr"/>
          <a:lstStyle/>
          <a:p>
            <a:pPr algn="ctr">
              <a:spcAft>
                <a:spcPct val="0"/>
              </a:spcAft>
              <a:buClr>
                <a:srgbClr val="000000"/>
              </a:buClr>
              <a:defRPr/>
            </a:pPr>
            <a:r>
              <a:rPr lang="en-US" sz="1400" b="1" dirty="0" smtClean="0">
                <a:solidFill>
                  <a:schemeClr val="bg1"/>
                </a:solidFill>
                <a:latin typeface="Arial" pitchFamily="34" charset="0"/>
                <a:cs typeface="Arial" pitchFamily="34" charset="0"/>
              </a:rPr>
              <a:t>Virtual Desktop</a:t>
            </a:r>
            <a:endParaRPr lang="en-US" sz="1400" b="1" dirty="0">
              <a:solidFill>
                <a:schemeClr val="bg1"/>
              </a:solidFill>
              <a:latin typeface="Arial" pitchFamily="34" charset="0"/>
              <a:cs typeface="Arial" pitchFamily="34" charset="0"/>
            </a:endParaRPr>
          </a:p>
        </p:txBody>
      </p:sp>
      <p:sp>
        <p:nvSpPr>
          <p:cNvPr id="17" name="Rounded Rectangle 16"/>
          <p:cNvSpPr/>
          <p:nvPr/>
        </p:nvSpPr>
        <p:spPr bwMode="auto">
          <a:xfrm>
            <a:off x="6048375" y="1600200"/>
            <a:ext cx="2457450" cy="609600"/>
          </a:xfrm>
          <a:prstGeom prst="roundRect">
            <a:avLst>
              <a:gd name="adj" fmla="val 12825"/>
            </a:avLst>
          </a:prstGeom>
          <a:gradFill>
            <a:gsLst>
              <a:gs pos="0">
                <a:schemeClr val="accent3">
                  <a:lumMod val="75000"/>
                </a:schemeClr>
              </a:gs>
              <a:gs pos="100000">
                <a:srgbClr val="55729A"/>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lIns="45720" rIns="45720" anchor="ctr"/>
          <a:lstStyle/>
          <a:p>
            <a:pPr algn="ctr">
              <a:spcAft>
                <a:spcPct val="0"/>
              </a:spcAft>
              <a:buClr>
                <a:srgbClr val="000000"/>
              </a:buClr>
              <a:defRPr/>
            </a:pPr>
            <a:r>
              <a:rPr lang="en-US" sz="1400" b="1" dirty="0" smtClean="0">
                <a:solidFill>
                  <a:schemeClr val="bg1"/>
                </a:solidFill>
                <a:latin typeface="Arial" pitchFamily="34" charset="0"/>
                <a:cs typeface="Arial" pitchFamily="34" charset="0"/>
              </a:rPr>
              <a:t>OS, Data, Apps</a:t>
            </a:r>
            <a:endParaRPr lang="en-US" sz="1400" b="1" dirty="0">
              <a:solidFill>
                <a:schemeClr val="bg1"/>
              </a:solidFill>
              <a:latin typeface="Arial" pitchFamily="34" charset="0"/>
              <a:cs typeface="Arial" pitchFamily="34" charset="0"/>
            </a:endParaRPr>
          </a:p>
        </p:txBody>
      </p:sp>
      <p:pic>
        <p:nvPicPr>
          <p:cNvPr id="19" name="Picture 40" descr="ICON_Laptop_Q308"/>
          <p:cNvPicPr>
            <a:picLocks noChangeAspect="1" noChangeArrowheads="1"/>
          </p:cNvPicPr>
          <p:nvPr/>
        </p:nvPicPr>
        <p:blipFill>
          <a:blip r:embed="rId3"/>
          <a:srcRect/>
          <a:stretch>
            <a:fillRect/>
          </a:stretch>
        </p:blipFill>
        <p:spPr bwMode="auto">
          <a:xfrm>
            <a:off x="1981200" y="4697291"/>
            <a:ext cx="755650" cy="828308"/>
          </a:xfrm>
          <a:prstGeom prst="rect">
            <a:avLst/>
          </a:prstGeom>
          <a:noFill/>
          <a:ln w="9525">
            <a:noFill/>
            <a:miter lim="800000"/>
            <a:headEnd/>
            <a:tailEnd/>
          </a:ln>
        </p:spPr>
      </p:pic>
      <p:pic>
        <p:nvPicPr>
          <p:cNvPr id="20" name="Picture 41" descr="ICON_ThinClient_Q308"/>
          <p:cNvPicPr>
            <a:picLocks noChangeAspect="1" noChangeArrowheads="1"/>
          </p:cNvPicPr>
          <p:nvPr/>
        </p:nvPicPr>
        <p:blipFill>
          <a:blip r:embed="rId4"/>
          <a:srcRect/>
          <a:stretch>
            <a:fillRect/>
          </a:stretch>
        </p:blipFill>
        <p:spPr bwMode="auto">
          <a:xfrm>
            <a:off x="1981200" y="2415011"/>
            <a:ext cx="776287" cy="891751"/>
          </a:xfrm>
          <a:prstGeom prst="rect">
            <a:avLst/>
          </a:prstGeom>
          <a:noFill/>
          <a:ln w="9525">
            <a:noFill/>
            <a:miter lim="800000"/>
            <a:headEnd/>
            <a:tailEnd/>
          </a:ln>
        </p:spPr>
      </p:pic>
      <p:pic>
        <p:nvPicPr>
          <p:cNvPr id="21" name="Picture 42" descr="ICON_Desktop_Q308"/>
          <p:cNvPicPr>
            <a:picLocks noChangeAspect="1" noChangeArrowheads="1"/>
          </p:cNvPicPr>
          <p:nvPr/>
        </p:nvPicPr>
        <p:blipFill>
          <a:blip r:embed="rId5"/>
          <a:srcRect/>
          <a:stretch>
            <a:fillRect/>
          </a:stretch>
        </p:blipFill>
        <p:spPr bwMode="auto">
          <a:xfrm>
            <a:off x="2047875" y="3596186"/>
            <a:ext cx="728663" cy="775790"/>
          </a:xfrm>
          <a:prstGeom prst="rect">
            <a:avLst/>
          </a:prstGeom>
          <a:noFill/>
          <a:ln w="9525">
            <a:noFill/>
            <a:miter lim="800000"/>
            <a:headEnd/>
            <a:tailEnd/>
          </a:ln>
        </p:spPr>
      </p:pic>
      <p:sp>
        <p:nvSpPr>
          <p:cNvPr id="23" name="TextBox 22"/>
          <p:cNvSpPr txBox="1"/>
          <p:nvPr/>
        </p:nvSpPr>
        <p:spPr>
          <a:xfrm>
            <a:off x="1066800" y="2657475"/>
            <a:ext cx="982961" cy="276999"/>
          </a:xfrm>
          <a:prstGeom prst="rect">
            <a:avLst/>
          </a:prstGeom>
          <a:noFill/>
        </p:spPr>
        <p:txBody>
          <a:bodyPr wrap="none" rtlCol="0">
            <a:spAutoFit/>
          </a:bodyPr>
          <a:lstStyle/>
          <a:p>
            <a:pPr algn="l"/>
            <a:r>
              <a:rPr lang="en-US" sz="1200" b="1" dirty="0" smtClean="0">
                <a:solidFill>
                  <a:srgbClr val="333333"/>
                </a:solidFill>
                <a:latin typeface="+mn-lt"/>
                <a:ea typeface="+mn-ea"/>
              </a:rPr>
              <a:t>Thin Client</a:t>
            </a:r>
          </a:p>
        </p:txBody>
      </p:sp>
      <p:sp>
        <p:nvSpPr>
          <p:cNvPr id="24" name="TextBox 23"/>
          <p:cNvSpPr txBox="1"/>
          <p:nvPr/>
        </p:nvSpPr>
        <p:spPr>
          <a:xfrm>
            <a:off x="1123950" y="3819525"/>
            <a:ext cx="790601" cy="276999"/>
          </a:xfrm>
          <a:prstGeom prst="rect">
            <a:avLst/>
          </a:prstGeom>
          <a:noFill/>
        </p:spPr>
        <p:txBody>
          <a:bodyPr wrap="none" rtlCol="0">
            <a:spAutoFit/>
          </a:bodyPr>
          <a:lstStyle/>
          <a:p>
            <a:pPr algn="l"/>
            <a:r>
              <a:rPr lang="en-US" sz="1200" b="1" dirty="0" smtClean="0">
                <a:solidFill>
                  <a:srgbClr val="333333"/>
                </a:solidFill>
                <a:latin typeface="+mn-lt"/>
                <a:ea typeface="+mn-ea"/>
              </a:rPr>
              <a:t>Desktop</a:t>
            </a:r>
          </a:p>
        </p:txBody>
      </p:sp>
      <p:sp>
        <p:nvSpPr>
          <p:cNvPr id="25" name="TextBox 24"/>
          <p:cNvSpPr txBox="1"/>
          <p:nvPr/>
        </p:nvSpPr>
        <p:spPr>
          <a:xfrm>
            <a:off x="1143000" y="4933950"/>
            <a:ext cx="699230" cy="276999"/>
          </a:xfrm>
          <a:prstGeom prst="rect">
            <a:avLst/>
          </a:prstGeom>
          <a:noFill/>
        </p:spPr>
        <p:txBody>
          <a:bodyPr wrap="none" rtlCol="0">
            <a:spAutoFit/>
          </a:bodyPr>
          <a:lstStyle/>
          <a:p>
            <a:pPr algn="l"/>
            <a:r>
              <a:rPr lang="en-US" sz="1200" b="1" dirty="0" smtClean="0">
                <a:solidFill>
                  <a:srgbClr val="333333"/>
                </a:solidFill>
                <a:latin typeface="+mn-lt"/>
                <a:ea typeface="+mn-ea"/>
              </a:rPr>
              <a:t>Laptop</a:t>
            </a:r>
          </a:p>
        </p:txBody>
      </p:sp>
      <p:sp>
        <p:nvSpPr>
          <p:cNvPr id="26" name="TextBox 25"/>
          <p:cNvSpPr txBox="1"/>
          <p:nvPr/>
        </p:nvSpPr>
        <p:spPr>
          <a:xfrm>
            <a:off x="6646256" y="2867680"/>
            <a:ext cx="1507144" cy="523220"/>
          </a:xfrm>
          <a:prstGeom prst="rect">
            <a:avLst/>
          </a:prstGeom>
          <a:noFill/>
        </p:spPr>
        <p:txBody>
          <a:bodyPr wrap="none" rtlCol="0">
            <a:spAutoFit/>
          </a:bodyPr>
          <a:lstStyle/>
          <a:p>
            <a:r>
              <a:rPr lang="en-US" sz="1400" b="1" dirty="0" smtClean="0">
                <a:solidFill>
                  <a:srgbClr val="333333"/>
                </a:solidFill>
              </a:rPr>
              <a:t>User Data &amp;</a:t>
            </a:r>
          </a:p>
          <a:p>
            <a:r>
              <a:rPr lang="en-US" sz="1400" b="1" dirty="0" smtClean="0">
                <a:solidFill>
                  <a:srgbClr val="333333"/>
                </a:solidFill>
              </a:rPr>
              <a:t>Personalization</a:t>
            </a:r>
          </a:p>
        </p:txBody>
      </p:sp>
      <p:sp>
        <p:nvSpPr>
          <p:cNvPr id="28" name="TextBox 27"/>
          <p:cNvSpPr txBox="1"/>
          <p:nvPr/>
        </p:nvSpPr>
        <p:spPr>
          <a:xfrm>
            <a:off x="6655782" y="5039380"/>
            <a:ext cx="1428750" cy="523220"/>
          </a:xfrm>
          <a:prstGeom prst="rect">
            <a:avLst/>
          </a:prstGeom>
          <a:noFill/>
        </p:spPr>
        <p:txBody>
          <a:bodyPr wrap="square" rtlCol="0">
            <a:spAutoFit/>
          </a:bodyPr>
          <a:lstStyle/>
          <a:p>
            <a:pPr algn="l"/>
            <a:r>
              <a:rPr lang="en-US" sz="1400" b="1" dirty="0" smtClean="0">
                <a:solidFill>
                  <a:srgbClr val="333333"/>
                </a:solidFill>
                <a:latin typeface="+mn-lt"/>
                <a:ea typeface="+mn-ea"/>
              </a:rPr>
              <a:t>Provisioning &amp; Update</a:t>
            </a:r>
          </a:p>
        </p:txBody>
      </p:sp>
      <p:sp>
        <p:nvSpPr>
          <p:cNvPr id="30" name="TextBox 29"/>
          <p:cNvSpPr txBox="1"/>
          <p:nvPr/>
        </p:nvSpPr>
        <p:spPr>
          <a:xfrm>
            <a:off x="4191000" y="4267200"/>
            <a:ext cx="1021177" cy="692497"/>
          </a:xfrm>
          <a:prstGeom prst="rect">
            <a:avLst/>
          </a:prstGeom>
          <a:noFill/>
        </p:spPr>
        <p:txBody>
          <a:bodyPr wrap="none" rtlCol="0">
            <a:spAutoFit/>
          </a:bodyPr>
          <a:lstStyle/>
          <a:p>
            <a:pPr algn="l"/>
            <a:r>
              <a:rPr lang="en-US" sz="1300" b="1" dirty="0" smtClean="0">
                <a:solidFill>
                  <a:schemeClr val="bg1"/>
                </a:solidFill>
                <a:latin typeface="Arial Narrow" pitchFamily="34" charset="0"/>
                <a:ea typeface="+mn-ea"/>
              </a:rPr>
              <a:t>• Flexibility</a:t>
            </a:r>
          </a:p>
          <a:p>
            <a:pPr algn="l"/>
            <a:r>
              <a:rPr lang="en-US" sz="1300" b="1" dirty="0" smtClean="0">
                <a:solidFill>
                  <a:schemeClr val="bg1"/>
                </a:solidFill>
                <a:latin typeface="Arial Narrow" pitchFamily="34" charset="0"/>
                <a:ea typeface="+mn-ea"/>
              </a:rPr>
              <a:t>• Security</a:t>
            </a:r>
          </a:p>
          <a:p>
            <a:pPr algn="l"/>
            <a:r>
              <a:rPr lang="en-US" sz="1300" b="1" dirty="0" smtClean="0">
                <a:solidFill>
                  <a:schemeClr val="bg1"/>
                </a:solidFill>
                <a:latin typeface="Arial Narrow" pitchFamily="34" charset="0"/>
                <a:ea typeface="+mn-ea"/>
              </a:rPr>
              <a:t>• Availability</a:t>
            </a:r>
          </a:p>
        </p:txBody>
      </p:sp>
      <p:sp>
        <p:nvSpPr>
          <p:cNvPr id="46" name="Left-Right Arrow 45"/>
          <p:cNvSpPr/>
          <p:nvPr/>
        </p:nvSpPr>
        <p:spPr bwMode="auto">
          <a:xfrm>
            <a:off x="5686816" y="3839227"/>
            <a:ext cx="801666" cy="199373"/>
          </a:xfrm>
          <a:prstGeom prst="leftRightArrow">
            <a:avLst>
              <a:gd name="adj1" fmla="val 50000"/>
              <a:gd name="adj2" fmla="val 76701"/>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47" name="Left-Right Arrow 46"/>
          <p:cNvSpPr/>
          <p:nvPr/>
        </p:nvSpPr>
        <p:spPr bwMode="auto">
          <a:xfrm rot="19800000">
            <a:off x="5672521" y="2998111"/>
            <a:ext cx="801666" cy="199373"/>
          </a:xfrm>
          <a:prstGeom prst="leftRightArrow">
            <a:avLst>
              <a:gd name="adj1" fmla="val 50000"/>
              <a:gd name="adj2" fmla="val 76701"/>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48" name="Left-Right Arrow 47"/>
          <p:cNvSpPr/>
          <p:nvPr/>
        </p:nvSpPr>
        <p:spPr bwMode="auto">
          <a:xfrm rot="1800000">
            <a:off x="5675653" y="4697475"/>
            <a:ext cx="801666" cy="199373"/>
          </a:xfrm>
          <a:prstGeom prst="leftRightArrow">
            <a:avLst>
              <a:gd name="adj1" fmla="val 50000"/>
              <a:gd name="adj2" fmla="val 76701"/>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49" name="Left-Right Arrow 48"/>
          <p:cNvSpPr/>
          <p:nvPr/>
        </p:nvSpPr>
        <p:spPr bwMode="auto">
          <a:xfrm>
            <a:off x="2924566" y="3839227"/>
            <a:ext cx="801666" cy="199373"/>
          </a:xfrm>
          <a:prstGeom prst="leftRightArrow">
            <a:avLst>
              <a:gd name="adj1" fmla="val 50000"/>
              <a:gd name="adj2" fmla="val 76701"/>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50" name="Left-Right Arrow 49"/>
          <p:cNvSpPr/>
          <p:nvPr/>
        </p:nvSpPr>
        <p:spPr bwMode="auto">
          <a:xfrm rot="1800000">
            <a:off x="2910271" y="2998111"/>
            <a:ext cx="801666" cy="199373"/>
          </a:xfrm>
          <a:prstGeom prst="leftRightArrow">
            <a:avLst>
              <a:gd name="adj1" fmla="val 50000"/>
              <a:gd name="adj2" fmla="val 76701"/>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51" name="Left-Right Arrow 50"/>
          <p:cNvSpPr/>
          <p:nvPr/>
        </p:nvSpPr>
        <p:spPr bwMode="auto">
          <a:xfrm rot="19800000">
            <a:off x="2913403" y="4697475"/>
            <a:ext cx="801666" cy="199373"/>
          </a:xfrm>
          <a:prstGeom prst="leftRightArrow">
            <a:avLst>
              <a:gd name="adj1" fmla="val 50000"/>
              <a:gd name="adj2" fmla="val 76701"/>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a:solidFill>
                <a:srgbClr val="FFFFFF"/>
              </a:solidFill>
            </a:endParaRPr>
          </a:p>
        </p:txBody>
      </p:sp>
      <p:sp>
        <p:nvSpPr>
          <p:cNvPr id="31" name="TextBox 30"/>
          <p:cNvSpPr txBox="1"/>
          <p:nvPr/>
        </p:nvSpPr>
        <p:spPr>
          <a:xfrm>
            <a:off x="6636731" y="3972580"/>
            <a:ext cx="1305101" cy="523220"/>
          </a:xfrm>
          <a:prstGeom prst="rect">
            <a:avLst/>
          </a:prstGeom>
          <a:noFill/>
        </p:spPr>
        <p:txBody>
          <a:bodyPr wrap="none" rtlCol="0">
            <a:spAutoFit/>
          </a:bodyPr>
          <a:lstStyle/>
          <a:p>
            <a:r>
              <a:rPr lang="en-US" sz="1400" b="1" dirty="0" smtClean="0">
                <a:solidFill>
                  <a:srgbClr val="333333"/>
                </a:solidFill>
              </a:rPr>
              <a:t>Application</a:t>
            </a:r>
          </a:p>
          <a:p>
            <a:r>
              <a:rPr lang="en-US" sz="1400" b="1" dirty="0" smtClean="0">
                <a:solidFill>
                  <a:srgbClr val="333333"/>
                </a:solidFill>
              </a:rPr>
              <a:t>Virtualization</a:t>
            </a:r>
          </a:p>
        </p:txBody>
      </p:sp>
      <p:pic>
        <p:nvPicPr>
          <p:cNvPr id="7170" name="Picture 2" descr="C:\Users\testuser\AppData\Local\Temp\VMwareDnD\e8055cd8\ICON_VM_detail_flat_ThinApp_Persona_Q408.png"/>
          <p:cNvPicPr>
            <a:picLocks noChangeAspect="1" noChangeArrowheads="1"/>
          </p:cNvPicPr>
          <p:nvPr/>
        </p:nvPicPr>
        <p:blipFill>
          <a:blip r:embed="rId6"/>
          <a:srcRect/>
          <a:stretch>
            <a:fillRect/>
          </a:stretch>
        </p:blipFill>
        <p:spPr bwMode="auto">
          <a:xfrm>
            <a:off x="4191000" y="2929182"/>
            <a:ext cx="1033218" cy="1033218"/>
          </a:xfrm>
          <a:prstGeom prst="rect">
            <a:avLst/>
          </a:prstGeom>
          <a:noFill/>
        </p:spPr>
      </p:pic>
      <p:sp>
        <p:nvSpPr>
          <p:cNvPr id="33" name="Rounded Rectangle 31"/>
          <p:cNvSpPr>
            <a:spLocks noChangeArrowheads="1"/>
          </p:cNvSpPr>
          <p:nvPr/>
        </p:nvSpPr>
        <p:spPr bwMode="auto">
          <a:xfrm>
            <a:off x="6705600" y="4724400"/>
            <a:ext cx="838200" cy="304800"/>
          </a:xfrm>
          <a:prstGeom prst="roundRect">
            <a:avLst>
              <a:gd name="adj" fmla="val 16667"/>
            </a:avLst>
          </a:prstGeom>
          <a:gradFill>
            <a:gsLst>
              <a:gs pos="0">
                <a:srgbClr val="0F388A"/>
              </a:gs>
              <a:gs pos="100000">
                <a:srgbClr val="1564AB">
                  <a:alpha val="98824"/>
                </a:srgbClr>
              </a:gs>
            </a:gsLst>
          </a:gradFill>
          <a:ln w="12700">
            <a:solidFill>
              <a:srgbClr val="1A448A"/>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buClr>
                <a:schemeClr val="bg1"/>
              </a:buClr>
              <a:defRPr/>
            </a:pPr>
            <a:r>
              <a:rPr lang="en-US" sz="1400" dirty="0" smtClean="0">
                <a:solidFill>
                  <a:schemeClr val="bg1"/>
                </a:solidFill>
                <a:latin typeface="+mn-lt"/>
                <a:ea typeface="+mn-ea"/>
                <a:cs typeface="+mn-cs"/>
              </a:rPr>
              <a:t>VOS</a:t>
            </a:r>
            <a:endParaRPr lang="en-US" dirty="0">
              <a:solidFill>
                <a:schemeClr val="bg1"/>
              </a:solidFill>
              <a:latin typeface="+mn-lt"/>
              <a:ea typeface="+mn-ea"/>
              <a:cs typeface="+mn-cs"/>
            </a:endParaRPr>
          </a:p>
        </p:txBody>
      </p:sp>
      <p:sp>
        <p:nvSpPr>
          <p:cNvPr id="37" name="Rounded Rectangle 32"/>
          <p:cNvSpPr>
            <a:spLocks noChangeArrowheads="1"/>
          </p:cNvSpPr>
          <p:nvPr/>
        </p:nvSpPr>
        <p:spPr bwMode="auto">
          <a:xfrm>
            <a:off x="6705600" y="2590800"/>
            <a:ext cx="838200" cy="228600"/>
          </a:xfrm>
          <a:prstGeom prst="roundRect">
            <a:avLst>
              <a:gd name="adj" fmla="val 16667"/>
            </a:avLst>
          </a:prstGeom>
          <a:gradFill>
            <a:gsLst>
              <a:gs pos="0">
                <a:schemeClr val="accent2">
                  <a:lumMod val="75000"/>
                </a:schemeClr>
              </a:gs>
              <a:gs pos="89000">
                <a:schemeClr val="accent2"/>
              </a:gs>
            </a:gsLst>
          </a:gradFill>
          <a:ln w="12700">
            <a:solidFill>
              <a:schemeClr val="accent2">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000" b="1" dirty="0" smtClean="0">
                <a:solidFill>
                  <a:schemeClr val="bg1"/>
                </a:solidFill>
                <a:latin typeface="+mn-lt"/>
                <a:ea typeface="+mn-ea"/>
                <a:cs typeface="+mn-cs"/>
              </a:rPr>
              <a:t>PERSONA</a:t>
            </a:r>
            <a:endParaRPr lang="en-US" sz="1000" b="1" dirty="0">
              <a:solidFill>
                <a:schemeClr val="bg1"/>
              </a:solidFill>
              <a:latin typeface="+mn-lt"/>
              <a:ea typeface="+mn-ea"/>
              <a:cs typeface="+mn-cs"/>
            </a:endParaRPr>
          </a:p>
        </p:txBody>
      </p:sp>
      <p:sp>
        <p:nvSpPr>
          <p:cNvPr id="38" name="Rounded Rectangle 31"/>
          <p:cNvSpPr>
            <a:spLocks noChangeArrowheads="1"/>
          </p:cNvSpPr>
          <p:nvPr/>
        </p:nvSpPr>
        <p:spPr bwMode="auto">
          <a:xfrm>
            <a:off x="6705600" y="3657600"/>
            <a:ext cx="838200" cy="304800"/>
          </a:xfrm>
          <a:prstGeom prst="roundRect">
            <a:avLst>
              <a:gd name="adj" fmla="val 16667"/>
            </a:avLst>
          </a:prstGeom>
          <a:gradFill>
            <a:gsLst>
              <a:gs pos="0">
                <a:srgbClr val="00B050"/>
              </a:gs>
              <a:gs pos="89000">
                <a:srgbClr val="32B868"/>
              </a:gs>
            </a:gsLst>
          </a:gradFill>
          <a:ln w="12700">
            <a:solidFill>
              <a:srgbClr val="00B050"/>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buClr>
                <a:schemeClr val="bg1"/>
              </a:buClr>
              <a:defRPr/>
            </a:pPr>
            <a:r>
              <a:rPr lang="en-US" sz="1100" b="1" dirty="0" smtClean="0">
                <a:solidFill>
                  <a:schemeClr val="bg1"/>
                </a:solidFill>
              </a:rPr>
              <a:t>THINAPP</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a:spLocks noGrp="1" noChangeArrowheads="1"/>
          </p:cNvSpPr>
          <p:nvPr>
            <p:ph type="title"/>
          </p:nvPr>
        </p:nvSpPr>
        <p:spPr>
          <a:xfrm>
            <a:off x="374904" y="171450"/>
            <a:ext cx="8473821" cy="333375"/>
          </a:xfrm>
        </p:spPr>
        <p:txBody>
          <a:bodyPr/>
          <a:lstStyle/>
          <a:p>
            <a:pPr eaLnBrk="1" hangingPunct="1"/>
            <a:r>
              <a:rPr lang="en-US" dirty="0" smtClean="0"/>
              <a:t>VMware </a:t>
            </a:r>
            <a:r>
              <a:rPr lang="en-US" dirty="0" err="1" smtClean="0"/>
              <a:t>ThinApp</a:t>
            </a:r>
            <a:r>
              <a:rPr lang="en-US" dirty="0" smtClean="0"/>
              <a:t> Elements </a:t>
            </a:r>
          </a:p>
        </p:txBody>
      </p:sp>
      <p:sp>
        <p:nvSpPr>
          <p:cNvPr id="21" name="Rounded Rectangle 20"/>
          <p:cNvSpPr/>
          <p:nvPr/>
        </p:nvSpPr>
        <p:spPr bwMode="auto">
          <a:xfrm>
            <a:off x="5562600" y="3124200"/>
            <a:ext cx="2362200" cy="981075"/>
          </a:xfrm>
          <a:prstGeom prst="roundRect">
            <a:avLst>
              <a:gd name="adj" fmla="val 12825"/>
            </a:avLst>
          </a:prstGeom>
          <a:gradFill>
            <a:gsLst>
              <a:gs pos="0">
                <a:schemeClr val="accent3">
                  <a:lumMod val="75000"/>
                </a:schemeClr>
              </a:gs>
              <a:gs pos="100000">
                <a:srgbClr val="55729A"/>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lIns="45720" rIns="45720" anchor="ctr"/>
          <a:lstStyle/>
          <a:p>
            <a:pPr algn="ctr">
              <a:spcAft>
                <a:spcPct val="0"/>
              </a:spcAft>
              <a:buClr>
                <a:srgbClr val="000000"/>
              </a:buClr>
              <a:defRPr/>
            </a:pPr>
            <a:r>
              <a:rPr lang="en-US" sz="1800" b="1" dirty="0" smtClean="0">
                <a:solidFill>
                  <a:schemeClr val="bg1"/>
                </a:solidFill>
                <a:latin typeface="Arial" pitchFamily="34" charset="0"/>
                <a:cs typeface="Arial" pitchFamily="34" charset="0"/>
              </a:rPr>
              <a:t>VOS</a:t>
            </a:r>
            <a:endParaRPr lang="en-US" sz="1800" b="1" dirty="0">
              <a:solidFill>
                <a:schemeClr val="bg1"/>
              </a:solidFill>
              <a:latin typeface="Arial" pitchFamily="34" charset="0"/>
              <a:cs typeface="Arial" pitchFamily="34" charset="0"/>
            </a:endParaRPr>
          </a:p>
        </p:txBody>
      </p:sp>
      <p:pic>
        <p:nvPicPr>
          <p:cNvPr id="16" name="Picture 15" descr="VMW_10Q1_DGRM_ThinApp_App_Puzzle.png"/>
          <p:cNvPicPr>
            <a:picLocks noChangeAspect="1"/>
          </p:cNvPicPr>
          <p:nvPr/>
        </p:nvPicPr>
        <p:blipFill>
          <a:blip r:embed="rId2"/>
          <a:stretch>
            <a:fillRect/>
          </a:stretch>
        </p:blipFill>
        <p:spPr>
          <a:xfrm>
            <a:off x="5562600" y="2438400"/>
            <a:ext cx="1120775" cy="809625"/>
          </a:xfrm>
          <a:prstGeom prst="rect">
            <a:avLst/>
          </a:prstGeom>
        </p:spPr>
      </p:pic>
      <p:pic>
        <p:nvPicPr>
          <p:cNvPr id="9" name="Picture 2" descr="C:\Users\testuser\AppData\Local\Temp\VMwareDnD\e8055cd8\ICON_VM_detail_flat_ThinApp_Persona_Q408.png"/>
          <p:cNvPicPr>
            <a:picLocks noChangeAspect="1" noChangeArrowheads="1"/>
          </p:cNvPicPr>
          <p:nvPr/>
        </p:nvPicPr>
        <p:blipFill>
          <a:blip r:embed="rId3"/>
          <a:srcRect/>
          <a:stretch>
            <a:fillRect/>
          </a:stretch>
        </p:blipFill>
        <p:spPr bwMode="auto">
          <a:xfrm>
            <a:off x="1143000" y="1447800"/>
            <a:ext cx="914400" cy="914400"/>
          </a:xfrm>
          <a:prstGeom prst="rect">
            <a:avLst/>
          </a:prstGeom>
          <a:noFill/>
        </p:spPr>
      </p:pic>
      <p:sp>
        <p:nvSpPr>
          <p:cNvPr id="10" name="Rounded Rectangle 31"/>
          <p:cNvSpPr>
            <a:spLocks noChangeArrowheads="1"/>
          </p:cNvSpPr>
          <p:nvPr/>
        </p:nvSpPr>
        <p:spPr bwMode="auto">
          <a:xfrm>
            <a:off x="1219200" y="5486400"/>
            <a:ext cx="838200" cy="304800"/>
          </a:xfrm>
          <a:prstGeom prst="roundRect">
            <a:avLst>
              <a:gd name="adj" fmla="val 16667"/>
            </a:avLst>
          </a:prstGeom>
          <a:gradFill>
            <a:gsLst>
              <a:gs pos="0">
                <a:srgbClr val="0F388A"/>
              </a:gs>
              <a:gs pos="100000">
                <a:srgbClr val="1564AB">
                  <a:alpha val="98824"/>
                </a:srgbClr>
              </a:gs>
            </a:gsLst>
          </a:gradFill>
          <a:ln w="12700">
            <a:solidFill>
              <a:srgbClr val="1A448A"/>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buClr>
                <a:schemeClr val="bg1"/>
              </a:buClr>
              <a:defRPr/>
            </a:pPr>
            <a:r>
              <a:rPr lang="en-US" sz="1400" b="1" dirty="0" smtClean="0">
                <a:solidFill>
                  <a:schemeClr val="bg1"/>
                </a:solidFill>
                <a:latin typeface="+mn-lt"/>
                <a:ea typeface="+mn-ea"/>
                <a:cs typeface="+mn-cs"/>
              </a:rPr>
              <a:t>VOS</a:t>
            </a:r>
            <a:endParaRPr lang="en-US" b="1" dirty="0">
              <a:solidFill>
                <a:schemeClr val="bg1"/>
              </a:solidFill>
              <a:latin typeface="+mn-lt"/>
              <a:ea typeface="+mn-ea"/>
              <a:cs typeface="+mn-cs"/>
            </a:endParaRPr>
          </a:p>
        </p:txBody>
      </p:sp>
      <p:sp>
        <p:nvSpPr>
          <p:cNvPr id="11" name="Rounded Rectangle 32"/>
          <p:cNvSpPr>
            <a:spLocks noChangeArrowheads="1"/>
          </p:cNvSpPr>
          <p:nvPr/>
        </p:nvSpPr>
        <p:spPr bwMode="auto">
          <a:xfrm>
            <a:off x="1219200" y="3124200"/>
            <a:ext cx="838200" cy="228600"/>
          </a:xfrm>
          <a:prstGeom prst="roundRect">
            <a:avLst>
              <a:gd name="adj" fmla="val 16667"/>
            </a:avLst>
          </a:prstGeom>
          <a:gradFill>
            <a:gsLst>
              <a:gs pos="0">
                <a:schemeClr val="accent2">
                  <a:lumMod val="75000"/>
                </a:schemeClr>
              </a:gs>
              <a:gs pos="89000">
                <a:schemeClr val="accent2"/>
              </a:gs>
            </a:gsLst>
          </a:gradFill>
          <a:ln w="12700">
            <a:solidFill>
              <a:schemeClr val="accent2">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000" b="1" dirty="0" smtClean="0">
                <a:solidFill>
                  <a:schemeClr val="bg1"/>
                </a:solidFill>
                <a:latin typeface="+mn-lt"/>
                <a:ea typeface="+mn-ea"/>
                <a:cs typeface="+mn-cs"/>
              </a:rPr>
              <a:t>PERSONA</a:t>
            </a:r>
            <a:endParaRPr lang="en-US" sz="1000" b="1" dirty="0">
              <a:solidFill>
                <a:schemeClr val="bg1"/>
              </a:solidFill>
              <a:latin typeface="+mn-lt"/>
              <a:ea typeface="+mn-ea"/>
              <a:cs typeface="+mn-cs"/>
            </a:endParaRPr>
          </a:p>
        </p:txBody>
      </p:sp>
      <p:sp>
        <p:nvSpPr>
          <p:cNvPr id="12" name="Rounded Rectangle 31"/>
          <p:cNvSpPr>
            <a:spLocks noChangeArrowheads="1"/>
          </p:cNvSpPr>
          <p:nvPr/>
        </p:nvSpPr>
        <p:spPr bwMode="auto">
          <a:xfrm>
            <a:off x="1219200" y="3657600"/>
            <a:ext cx="838200" cy="304800"/>
          </a:xfrm>
          <a:prstGeom prst="roundRect">
            <a:avLst>
              <a:gd name="adj" fmla="val 16667"/>
            </a:avLst>
          </a:prstGeom>
          <a:gradFill>
            <a:gsLst>
              <a:gs pos="0">
                <a:srgbClr val="00B050"/>
              </a:gs>
              <a:gs pos="89000">
                <a:srgbClr val="32B868"/>
              </a:gs>
            </a:gsLst>
          </a:gradFill>
          <a:ln w="12700">
            <a:solidFill>
              <a:srgbClr val="00B050"/>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buClr>
                <a:schemeClr val="bg1"/>
              </a:buClr>
              <a:defRPr/>
            </a:pPr>
            <a:r>
              <a:rPr lang="en-US" sz="1100" b="1" dirty="0" smtClean="0">
                <a:solidFill>
                  <a:schemeClr val="bg1"/>
                </a:solidFill>
              </a:rPr>
              <a:t>THINAPP</a:t>
            </a:r>
          </a:p>
        </p:txBody>
      </p:sp>
      <p:sp>
        <p:nvSpPr>
          <p:cNvPr id="13" name="Rounded Rectangle 31"/>
          <p:cNvSpPr>
            <a:spLocks noChangeArrowheads="1"/>
          </p:cNvSpPr>
          <p:nvPr/>
        </p:nvSpPr>
        <p:spPr bwMode="auto">
          <a:xfrm>
            <a:off x="1219200" y="4267200"/>
            <a:ext cx="838200" cy="304800"/>
          </a:xfrm>
          <a:prstGeom prst="roundRect">
            <a:avLst>
              <a:gd name="adj" fmla="val 16667"/>
            </a:avLst>
          </a:prstGeom>
          <a:gradFill>
            <a:gsLst>
              <a:gs pos="0">
                <a:schemeClr val="tx1"/>
              </a:gs>
              <a:gs pos="89000">
                <a:schemeClr val="tx1">
                  <a:lumMod val="60000"/>
                  <a:lumOff val="40000"/>
                </a:schemeClr>
              </a:gs>
            </a:gsLst>
          </a:gradFill>
          <a:ln w="12700">
            <a:solidFill>
              <a:schemeClr val="tx2">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buClr>
                <a:schemeClr val="bg1"/>
              </a:buClr>
              <a:defRPr/>
            </a:pPr>
            <a:r>
              <a:rPr lang="en-US" sz="1200" b="1" dirty="0" smtClean="0">
                <a:solidFill>
                  <a:schemeClr val="bg1"/>
                </a:solidFill>
              </a:rPr>
              <a:t>DATA</a:t>
            </a:r>
            <a:endParaRPr lang="en-US" sz="1400" b="1" dirty="0" smtClean="0">
              <a:solidFill>
                <a:schemeClr val="bg1"/>
              </a:solidFill>
            </a:endParaRPr>
          </a:p>
        </p:txBody>
      </p:sp>
      <p:sp>
        <p:nvSpPr>
          <p:cNvPr id="17" name="Rounded Rectangle 31"/>
          <p:cNvSpPr>
            <a:spLocks noChangeArrowheads="1"/>
          </p:cNvSpPr>
          <p:nvPr/>
        </p:nvSpPr>
        <p:spPr bwMode="auto">
          <a:xfrm>
            <a:off x="1219200" y="4876800"/>
            <a:ext cx="838200" cy="304800"/>
          </a:xfrm>
          <a:prstGeom prst="roundRect">
            <a:avLst>
              <a:gd name="adj" fmla="val 16667"/>
            </a:avLst>
          </a:prstGeom>
          <a:gradFill>
            <a:gsLst>
              <a:gs pos="0">
                <a:schemeClr val="bg2">
                  <a:lumMod val="50000"/>
                </a:schemeClr>
              </a:gs>
              <a:gs pos="89000">
                <a:schemeClr val="tx1">
                  <a:lumMod val="40000"/>
                  <a:lumOff val="60000"/>
                </a:schemeClr>
              </a:gs>
            </a:gsLst>
          </a:gradFill>
          <a:ln w="12700">
            <a:solidFill>
              <a:schemeClr val="tx1">
                <a:lumMod val="60000"/>
                <a:lumOff val="40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buClr>
                <a:schemeClr val="bg1"/>
              </a:buClr>
              <a:defRPr/>
            </a:pPr>
            <a:r>
              <a:rPr lang="en-US" sz="900" b="1" dirty="0" smtClean="0">
                <a:solidFill>
                  <a:schemeClr val="bg1"/>
                </a:solidFill>
              </a:rPr>
              <a:t>SANDBOX</a:t>
            </a:r>
            <a:endParaRPr lang="en-US" sz="1000" b="1" dirty="0" smtClean="0">
              <a:solidFill>
                <a:schemeClr val="bg1"/>
              </a:solidFill>
            </a:endParaRPr>
          </a:p>
        </p:txBody>
      </p:sp>
      <p:sp>
        <p:nvSpPr>
          <p:cNvPr id="22" name="Rounded Rectangle 21"/>
          <p:cNvSpPr/>
          <p:nvPr/>
        </p:nvSpPr>
        <p:spPr bwMode="auto">
          <a:xfrm>
            <a:off x="3048000" y="3657600"/>
            <a:ext cx="1143000" cy="1219200"/>
          </a:xfrm>
          <a:prstGeom prst="roundRect">
            <a:avLst/>
          </a:prstGeom>
          <a:gradFill>
            <a:gsLst>
              <a:gs pos="0">
                <a:schemeClr val="tx1">
                  <a:lumMod val="40000"/>
                  <a:lumOff val="60000"/>
                </a:schemeClr>
              </a:gs>
              <a:gs pos="100000">
                <a:schemeClr val="tx1">
                  <a:lumMod val="20000"/>
                  <a:lumOff val="80000"/>
                </a:schemeClr>
              </a:gs>
            </a:gsLst>
          </a:gradFill>
          <a:ln w="12700">
            <a:solidFill>
              <a:srgbClr val="A6A6A6"/>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chemeClr val="tx1"/>
              </a:solidFill>
            </a:endParaRPr>
          </a:p>
        </p:txBody>
      </p:sp>
      <p:pic>
        <p:nvPicPr>
          <p:cNvPr id="23" name="Picture 22" descr="VMW_10Q1_DGRM_ThinApp_App_Puzzle.png"/>
          <p:cNvPicPr>
            <a:picLocks noChangeAspect="1"/>
          </p:cNvPicPr>
          <p:nvPr/>
        </p:nvPicPr>
        <p:blipFill>
          <a:blip r:embed="rId2"/>
          <a:stretch>
            <a:fillRect/>
          </a:stretch>
        </p:blipFill>
        <p:spPr>
          <a:xfrm>
            <a:off x="6781800" y="2438400"/>
            <a:ext cx="1120775" cy="809625"/>
          </a:xfrm>
          <a:prstGeom prst="rect">
            <a:avLst/>
          </a:prstGeom>
        </p:spPr>
      </p:pic>
      <p:pic>
        <p:nvPicPr>
          <p:cNvPr id="10243" name="Picture 3" descr="C:\Users\testuser\AppData\Local\Temp\VMwareDnD\bdfbe944\ICON_VM_ThinApp_Sandbox_OS_flat_R2_Q408.png"/>
          <p:cNvPicPr>
            <a:picLocks noChangeAspect="1" noChangeArrowheads="1"/>
          </p:cNvPicPr>
          <p:nvPr/>
        </p:nvPicPr>
        <p:blipFill>
          <a:blip r:embed="rId4"/>
          <a:srcRect/>
          <a:stretch>
            <a:fillRect/>
          </a:stretch>
        </p:blipFill>
        <p:spPr bwMode="auto">
          <a:xfrm>
            <a:off x="2438401" y="1447801"/>
            <a:ext cx="914399" cy="914399"/>
          </a:xfrm>
          <a:prstGeom prst="rect">
            <a:avLst/>
          </a:prstGeom>
          <a:noFill/>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374904" y="171450"/>
            <a:ext cx="8473821" cy="333375"/>
          </a:xfrm>
        </p:spPr>
        <p:txBody>
          <a:bodyPr/>
          <a:lstStyle/>
          <a:p>
            <a:pPr eaLnBrk="1" hangingPunct="1"/>
            <a:r>
              <a:rPr lang="en-US" smtClean="0"/>
              <a:t>VMware Studio</a:t>
            </a:r>
          </a:p>
        </p:txBody>
      </p:sp>
      <p:pic>
        <p:nvPicPr>
          <p:cNvPr id="1026" name="Picture 2" descr="C:\Users\Abject-3D\Desktop\VMWare Files\FINAL diagrams\Basic Virtualization\3D PNGs\DGRM_VA_Lifecycle_Q309_R2_7.png"/>
          <p:cNvPicPr>
            <a:picLocks noChangeAspect="1" noChangeArrowheads="1"/>
          </p:cNvPicPr>
          <p:nvPr/>
        </p:nvPicPr>
        <p:blipFill>
          <a:blip r:embed="rId2"/>
          <a:srcRect/>
          <a:stretch>
            <a:fillRect/>
          </a:stretch>
        </p:blipFill>
        <p:spPr bwMode="auto">
          <a:xfrm>
            <a:off x="2362200" y="1066800"/>
            <a:ext cx="4457700" cy="4467225"/>
          </a:xfrm>
          <a:prstGeom prst="rect">
            <a:avLst/>
          </a:prstGeom>
          <a:noFill/>
        </p:spPr>
      </p:pic>
      <p:pic>
        <p:nvPicPr>
          <p:cNvPr id="1027" name="Picture 3" descr="C:\Users\Abject-3D\Desktop\VMWare Files\FINAL diagrams\Basic Virtualization\3D PNGs\DGRM_VA_Lifecycle_Q309_R2_0.png"/>
          <p:cNvPicPr>
            <a:picLocks noChangeAspect="1" noChangeArrowheads="1"/>
          </p:cNvPicPr>
          <p:nvPr/>
        </p:nvPicPr>
        <p:blipFill>
          <a:blip r:embed="rId3"/>
          <a:srcRect b="21573"/>
          <a:stretch>
            <a:fillRect/>
          </a:stretch>
        </p:blipFill>
        <p:spPr bwMode="auto">
          <a:xfrm>
            <a:off x="3905250" y="2871788"/>
            <a:ext cx="1295400" cy="664849"/>
          </a:xfrm>
          <a:prstGeom prst="rect">
            <a:avLst/>
          </a:prstGeom>
          <a:noFill/>
        </p:spPr>
      </p:pic>
      <p:pic>
        <p:nvPicPr>
          <p:cNvPr id="1028" name="Picture 4" descr="C:\Users\Abject-3D\Desktop\VMWare Files\FINAL diagrams\Basic Virtualization\3D PNGs\DGRM_VA_Lifecycle_Q309_R2_1.png"/>
          <p:cNvPicPr>
            <a:picLocks noChangeAspect="1" noChangeArrowheads="1"/>
          </p:cNvPicPr>
          <p:nvPr/>
        </p:nvPicPr>
        <p:blipFill>
          <a:blip r:embed="rId4"/>
          <a:srcRect/>
          <a:stretch>
            <a:fillRect/>
          </a:stretch>
        </p:blipFill>
        <p:spPr bwMode="auto">
          <a:xfrm>
            <a:off x="3543300" y="4491038"/>
            <a:ext cx="2171700" cy="333375"/>
          </a:xfrm>
          <a:prstGeom prst="rect">
            <a:avLst/>
          </a:prstGeom>
          <a:noFill/>
        </p:spPr>
      </p:pic>
      <p:pic>
        <p:nvPicPr>
          <p:cNvPr id="1029" name="Picture 5" descr="C:\Users\Abject-3D\Desktop\VMWare Files\FINAL diagrams\Basic Virtualization\3D PNGs\DGRM_VA_Lifecycle_Q309_R2_2.png"/>
          <p:cNvPicPr>
            <a:picLocks noChangeAspect="1" noChangeArrowheads="1"/>
          </p:cNvPicPr>
          <p:nvPr/>
        </p:nvPicPr>
        <p:blipFill>
          <a:blip r:embed="rId5"/>
          <a:srcRect l="55082"/>
          <a:stretch>
            <a:fillRect/>
          </a:stretch>
        </p:blipFill>
        <p:spPr bwMode="auto">
          <a:xfrm>
            <a:off x="2775594" y="3300413"/>
            <a:ext cx="1043931" cy="1019175"/>
          </a:xfrm>
          <a:prstGeom prst="rect">
            <a:avLst/>
          </a:prstGeom>
          <a:noFill/>
        </p:spPr>
      </p:pic>
      <p:pic>
        <p:nvPicPr>
          <p:cNvPr id="1030" name="Picture 6" descr="C:\Users\Abject-3D\Desktop\VMWare Files\FINAL diagrams\Basic Virtualization\3D PNGs\DGRM_VA_Lifecycle_Q309_R2_3.png"/>
          <p:cNvPicPr>
            <a:picLocks noChangeAspect="1" noChangeArrowheads="1"/>
          </p:cNvPicPr>
          <p:nvPr/>
        </p:nvPicPr>
        <p:blipFill>
          <a:blip r:embed="rId6"/>
          <a:srcRect l="57682"/>
          <a:stretch>
            <a:fillRect/>
          </a:stretch>
        </p:blipFill>
        <p:spPr bwMode="auto">
          <a:xfrm>
            <a:off x="2875606" y="1414463"/>
            <a:ext cx="939157" cy="1666875"/>
          </a:xfrm>
          <a:prstGeom prst="rect">
            <a:avLst/>
          </a:prstGeom>
          <a:noFill/>
        </p:spPr>
      </p:pic>
      <p:pic>
        <p:nvPicPr>
          <p:cNvPr id="1031" name="Picture 7" descr="C:\Users\Abject-3D\Desktop\VMWare Files\FINAL diagrams\Basic Virtualization\3D PNGs\DGRM_VA_Lifecycle_Q309_R2_4.png"/>
          <p:cNvPicPr>
            <a:picLocks noChangeAspect="1" noChangeArrowheads="1"/>
          </p:cNvPicPr>
          <p:nvPr/>
        </p:nvPicPr>
        <p:blipFill>
          <a:blip r:embed="rId7"/>
          <a:srcRect r="55467"/>
          <a:stretch>
            <a:fillRect/>
          </a:stretch>
        </p:blipFill>
        <p:spPr bwMode="auto">
          <a:xfrm>
            <a:off x="5195888" y="1681163"/>
            <a:ext cx="954392" cy="1057275"/>
          </a:xfrm>
          <a:prstGeom prst="rect">
            <a:avLst/>
          </a:prstGeom>
          <a:noFill/>
        </p:spPr>
      </p:pic>
      <p:pic>
        <p:nvPicPr>
          <p:cNvPr id="1032" name="Picture 8" descr="C:\Users\Abject-3D\Desktop\VMWare Files\FINAL diagrams\Basic Virtualization\3D PNGs\DGRM_VA_Lifecycle_Q309_R2_5.png"/>
          <p:cNvPicPr>
            <a:picLocks noChangeAspect="1" noChangeArrowheads="1"/>
          </p:cNvPicPr>
          <p:nvPr/>
        </p:nvPicPr>
        <p:blipFill>
          <a:blip r:embed="rId8"/>
          <a:srcRect r="64000"/>
          <a:stretch>
            <a:fillRect/>
          </a:stretch>
        </p:blipFill>
        <p:spPr bwMode="auto">
          <a:xfrm>
            <a:off x="5562600" y="3267075"/>
            <a:ext cx="822960" cy="1257300"/>
          </a:xfrm>
          <a:prstGeom prst="rect">
            <a:avLst/>
          </a:prstGeom>
          <a:noFill/>
        </p:spPr>
      </p:pic>
      <p:sp>
        <p:nvSpPr>
          <p:cNvPr id="11" name="TextBox 10"/>
          <p:cNvSpPr txBox="1"/>
          <p:nvPr/>
        </p:nvSpPr>
        <p:spPr>
          <a:xfrm>
            <a:off x="1495425" y="1352550"/>
            <a:ext cx="1338828" cy="1200329"/>
          </a:xfrm>
          <a:prstGeom prst="rect">
            <a:avLst/>
          </a:prstGeom>
          <a:noFill/>
        </p:spPr>
        <p:txBody>
          <a:bodyPr wrap="none" rtlCol="0">
            <a:spAutoFit/>
          </a:bodyPr>
          <a:lstStyle/>
          <a:p>
            <a:pPr algn="l"/>
            <a:r>
              <a:rPr lang="en-US" sz="1800" b="1" dirty="0" smtClean="0">
                <a:solidFill>
                  <a:schemeClr val="accent3"/>
                </a:solidFill>
                <a:latin typeface="+mn-lt"/>
                <a:ea typeface="+mn-ea"/>
              </a:rPr>
              <a:t>Configure,</a:t>
            </a:r>
          </a:p>
          <a:p>
            <a:pPr algn="l"/>
            <a:r>
              <a:rPr lang="en-US" sz="1800" b="1" dirty="0" smtClean="0">
                <a:solidFill>
                  <a:schemeClr val="accent3"/>
                </a:solidFill>
                <a:latin typeface="+mn-lt"/>
                <a:ea typeface="+mn-ea"/>
              </a:rPr>
              <a:t>Package,</a:t>
            </a:r>
          </a:p>
          <a:p>
            <a:pPr algn="l"/>
            <a:r>
              <a:rPr lang="en-US" sz="1800" b="1" dirty="0" smtClean="0">
                <a:solidFill>
                  <a:schemeClr val="accent3"/>
                </a:solidFill>
                <a:latin typeface="+mn-lt"/>
                <a:ea typeface="+mn-ea"/>
              </a:rPr>
              <a:t>Update</a:t>
            </a:r>
          </a:p>
          <a:p>
            <a:pPr algn="l"/>
            <a:r>
              <a:rPr lang="en-US" sz="500" dirty="0" smtClean="0">
                <a:solidFill>
                  <a:srgbClr val="333333"/>
                </a:solidFill>
                <a:latin typeface="+mn-lt"/>
                <a:ea typeface="+mn-ea"/>
              </a:rPr>
              <a:t/>
            </a:r>
            <a:br>
              <a:rPr lang="en-US" sz="500" dirty="0" smtClean="0">
                <a:solidFill>
                  <a:srgbClr val="333333"/>
                </a:solidFill>
                <a:latin typeface="+mn-lt"/>
                <a:ea typeface="+mn-ea"/>
              </a:rPr>
            </a:br>
            <a:r>
              <a:rPr lang="en-US" sz="1100" dirty="0" smtClean="0">
                <a:solidFill>
                  <a:srgbClr val="333333"/>
                </a:solidFill>
                <a:latin typeface="+mn-lt"/>
                <a:ea typeface="+mn-ea"/>
              </a:rPr>
              <a:t>VMware Studio</a:t>
            </a:r>
          </a:p>
        </p:txBody>
      </p:sp>
      <p:sp>
        <p:nvSpPr>
          <p:cNvPr id="12" name="TextBox 11"/>
          <p:cNvSpPr txBox="1"/>
          <p:nvPr/>
        </p:nvSpPr>
        <p:spPr>
          <a:xfrm>
            <a:off x="1419225" y="3552825"/>
            <a:ext cx="1043876" cy="784830"/>
          </a:xfrm>
          <a:prstGeom prst="rect">
            <a:avLst/>
          </a:prstGeom>
          <a:noFill/>
        </p:spPr>
        <p:txBody>
          <a:bodyPr wrap="none" rtlCol="0">
            <a:spAutoFit/>
          </a:bodyPr>
          <a:lstStyle/>
          <a:p>
            <a:pPr algn="l"/>
            <a:r>
              <a:rPr lang="en-US" sz="1800" b="1" dirty="0" smtClean="0">
                <a:solidFill>
                  <a:schemeClr val="accent3"/>
                </a:solidFill>
                <a:latin typeface="+mn-lt"/>
                <a:ea typeface="+mn-ea"/>
              </a:rPr>
              <a:t>Manage</a:t>
            </a:r>
          </a:p>
          <a:p>
            <a:pPr algn="l"/>
            <a:r>
              <a:rPr lang="en-US" sz="500" dirty="0" smtClean="0">
                <a:solidFill>
                  <a:srgbClr val="333333"/>
                </a:solidFill>
                <a:latin typeface="+mn-lt"/>
                <a:ea typeface="+mn-ea"/>
              </a:rPr>
              <a:t> </a:t>
            </a:r>
            <a:r>
              <a:rPr lang="en-US" sz="1100" dirty="0" smtClean="0">
                <a:solidFill>
                  <a:srgbClr val="333333"/>
                </a:solidFill>
                <a:latin typeface="+mn-lt"/>
                <a:ea typeface="+mn-ea"/>
              </a:rPr>
              <a:t/>
            </a:r>
            <a:br>
              <a:rPr lang="en-US" sz="1100" dirty="0" smtClean="0">
                <a:solidFill>
                  <a:srgbClr val="333333"/>
                </a:solidFill>
                <a:latin typeface="+mn-lt"/>
                <a:ea typeface="+mn-ea"/>
              </a:rPr>
            </a:br>
            <a:r>
              <a:rPr lang="en-US" sz="1100" dirty="0" smtClean="0">
                <a:solidFill>
                  <a:srgbClr val="333333"/>
                </a:solidFill>
                <a:latin typeface="+mn-lt"/>
                <a:ea typeface="+mn-ea"/>
              </a:rPr>
              <a:t>VMware</a:t>
            </a:r>
          </a:p>
          <a:p>
            <a:pPr algn="l"/>
            <a:r>
              <a:rPr lang="en-US" sz="1100" dirty="0" smtClean="0">
                <a:solidFill>
                  <a:srgbClr val="333333"/>
                </a:solidFill>
                <a:latin typeface="+mn-lt"/>
                <a:ea typeface="+mn-ea"/>
              </a:rPr>
              <a:t>vSphere 4</a:t>
            </a:r>
          </a:p>
        </p:txBody>
      </p:sp>
      <p:sp>
        <p:nvSpPr>
          <p:cNvPr id="15" name="TextBox 14"/>
          <p:cNvSpPr txBox="1"/>
          <p:nvPr/>
        </p:nvSpPr>
        <p:spPr>
          <a:xfrm>
            <a:off x="6238875" y="1619250"/>
            <a:ext cx="1149674" cy="630942"/>
          </a:xfrm>
          <a:prstGeom prst="rect">
            <a:avLst/>
          </a:prstGeom>
          <a:noFill/>
        </p:spPr>
        <p:txBody>
          <a:bodyPr wrap="none" rtlCol="0">
            <a:spAutoFit/>
          </a:bodyPr>
          <a:lstStyle/>
          <a:p>
            <a:pPr algn="l"/>
            <a:r>
              <a:rPr lang="en-US" sz="1800" b="1" dirty="0" smtClean="0">
                <a:solidFill>
                  <a:schemeClr val="accent3"/>
                </a:solidFill>
                <a:latin typeface="+mn-lt"/>
                <a:ea typeface="+mn-ea"/>
              </a:rPr>
              <a:t>Validate</a:t>
            </a:r>
          </a:p>
          <a:p>
            <a:pPr algn="l"/>
            <a:r>
              <a:rPr lang="en-US" sz="500" dirty="0" smtClean="0">
                <a:solidFill>
                  <a:srgbClr val="333333"/>
                </a:solidFill>
                <a:latin typeface="+mn-lt"/>
                <a:ea typeface="+mn-ea"/>
              </a:rPr>
              <a:t> </a:t>
            </a:r>
            <a:r>
              <a:rPr lang="en-US" sz="1100" dirty="0" smtClean="0">
                <a:solidFill>
                  <a:srgbClr val="333333"/>
                </a:solidFill>
                <a:latin typeface="+mn-lt"/>
                <a:ea typeface="+mn-ea"/>
              </a:rPr>
              <a:t/>
            </a:r>
            <a:br>
              <a:rPr lang="en-US" sz="1100" dirty="0" smtClean="0">
                <a:solidFill>
                  <a:srgbClr val="333333"/>
                </a:solidFill>
                <a:latin typeface="+mn-lt"/>
                <a:ea typeface="+mn-ea"/>
              </a:rPr>
            </a:br>
            <a:r>
              <a:rPr lang="en-US" sz="1100" dirty="0" smtClean="0">
                <a:solidFill>
                  <a:srgbClr val="333333"/>
                </a:solidFill>
                <a:latin typeface="+mn-lt"/>
                <a:ea typeface="+mn-ea"/>
              </a:rPr>
              <a:t>VMware Ready</a:t>
            </a:r>
          </a:p>
        </p:txBody>
      </p:sp>
      <p:sp>
        <p:nvSpPr>
          <p:cNvPr id="16" name="TextBox 15"/>
          <p:cNvSpPr txBox="1"/>
          <p:nvPr/>
        </p:nvSpPr>
        <p:spPr>
          <a:xfrm>
            <a:off x="6600825" y="3552825"/>
            <a:ext cx="1326004" cy="1061829"/>
          </a:xfrm>
          <a:prstGeom prst="rect">
            <a:avLst/>
          </a:prstGeom>
          <a:noFill/>
        </p:spPr>
        <p:txBody>
          <a:bodyPr wrap="none" rtlCol="0">
            <a:spAutoFit/>
          </a:bodyPr>
          <a:lstStyle/>
          <a:p>
            <a:pPr algn="l"/>
            <a:r>
              <a:rPr lang="en-US" sz="1800" b="1" dirty="0" smtClean="0">
                <a:solidFill>
                  <a:schemeClr val="accent3"/>
                </a:solidFill>
                <a:latin typeface="+mn-lt"/>
                <a:ea typeface="+mn-ea"/>
              </a:rPr>
              <a:t>Distribute,</a:t>
            </a:r>
          </a:p>
          <a:p>
            <a:pPr algn="l"/>
            <a:r>
              <a:rPr lang="en-US" sz="1800" b="1" dirty="0" smtClean="0">
                <a:solidFill>
                  <a:schemeClr val="accent3"/>
                </a:solidFill>
                <a:latin typeface="+mn-lt"/>
                <a:ea typeface="+mn-ea"/>
              </a:rPr>
              <a:t>Discover</a:t>
            </a:r>
          </a:p>
          <a:p>
            <a:pPr algn="l"/>
            <a:r>
              <a:rPr lang="en-US" sz="500" dirty="0" smtClean="0">
                <a:solidFill>
                  <a:srgbClr val="333333"/>
                </a:solidFill>
                <a:latin typeface="+mn-lt"/>
                <a:ea typeface="+mn-ea"/>
              </a:rPr>
              <a:t> </a:t>
            </a:r>
            <a:r>
              <a:rPr lang="en-US" sz="1100" dirty="0" smtClean="0">
                <a:solidFill>
                  <a:srgbClr val="333333"/>
                </a:solidFill>
                <a:latin typeface="+mn-lt"/>
                <a:ea typeface="+mn-ea"/>
              </a:rPr>
              <a:t/>
            </a:r>
            <a:br>
              <a:rPr lang="en-US" sz="1100" dirty="0" smtClean="0">
                <a:solidFill>
                  <a:srgbClr val="333333"/>
                </a:solidFill>
                <a:latin typeface="+mn-lt"/>
                <a:ea typeface="+mn-ea"/>
              </a:rPr>
            </a:br>
            <a:r>
              <a:rPr lang="en-US" sz="1100" dirty="0" smtClean="0">
                <a:solidFill>
                  <a:srgbClr val="333333"/>
                </a:solidFill>
                <a:latin typeface="+mn-lt"/>
                <a:ea typeface="+mn-ea"/>
              </a:rPr>
              <a:t>Virtual Appliance</a:t>
            </a:r>
          </a:p>
          <a:p>
            <a:pPr algn="l"/>
            <a:r>
              <a:rPr lang="en-US" sz="1100" dirty="0" smtClean="0">
                <a:solidFill>
                  <a:srgbClr val="333333"/>
                </a:solidFill>
                <a:latin typeface="+mn-lt"/>
                <a:ea typeface="+mn-ea"/>
              </a:rPr>
              <a:t>Marketplace</a:t>
            </a:r>
          </a:p>
        </p:txBody>
      </p:sp>
      <p:sp>
        <p:nvSpPr>
          <p:cNvPr id="18" name="TextBox 17"/>
          <p:cNvSpPr txBox="1"/>
          <p:nvPr/>
        </p:nvSpPr>
        <p:spPr>
          <a:xfrm>
            <a:off x="3629025" y="5391150"/>
            <a:ext cx="1903085" cy="661720"/>
          </a:xfrm>
          <a:prstGeom prst="rect">
            <a:avLst/>
          </a:prstGeom>
          <a:noFill/>
        </p:spPr>
        <p:txBody>
          <a:bodyPr wrap="none" rtlCol="0">
            <a:spAutoFit/>
          </a:bodyPr>
          <a:lstStyle/>
          <a:p>
            <a:pPr algn="ctr"/>
            <a:r>
              <a:rPr lang="en-US" sz="1800" b="1" dirty="0" smtClean="0">
                <a:solidFill>
                  <a:schemeClr val="accent3"/>
                </a:solidFill>
                <a:latin typeface="+mn-lt"/>
                <a:ea typeface="+mn-ea"/>
              </a:rPr>
              <a:t>Host as Service</a:t>
            </a:r>
          </a:p>
          <a:p>
            <a:pPr algn="ctr"/>
            <a:r>
              <a:rPr lang="en-US" sz="800" dirty="0" smtClean="0">
                <a:solidFill>
                  <a:srgbClr val="333333"/>
                </a:solidFill>
                <a:latin typeface="+mn-lt"/>
                <a:ea typeface="+mn-ea"/>
              </a:rPr>
              <a:t> </a:t>
            </a:r>
            <a:r>
              <a:rPr lang="en-US" sz="1100" dirty="0" smtClean="0">
                <a:solidFill>
                  <a:srgbClr val="333333"/>
                </a:solidFill>
                <a:latin typeface="+mn-lt"/>
                <a:ea typeface="+mn-ea"/>
              </a:rPr>
              <a:t/>
            </a:r>
            <a:br>
              <a:rPr lang="en-US" sz="1100" dirty="0" smtClean="0">
                <a:solidFill>
                  <a:srgbClr val="333333"/>
                </a:solidFill>
                <a:latin typeface="+mn-lt"/>
                <a:ea typeface="+mn-ea"/>
              </a:rPr>
            </a:br>
            <a:r>
              <a:rPr lang="en-US" sz="1100" dirty="0" smtClean="0">
                <a:solidFill>
                  <a:srgbClr val="333333"/>
                </a:solidFill>
                <a:latin typeface="+mn-lt"/>
                <a:ea typeface="+mn-ea"/>
              </a:rPr>
              <a:t>VSPP</a:t>
            </a:r>
          </a:p>
        </p:txBody>
      </p:sp>
      <p:sp>
        <p:nvSpPr>
          <p:cNvPr id="19" name="TextBox 18"/>
          <p:cNvSpPr txBox="1"/>
          <p:nvPr/>
        </p:nvSpPr>
        <p:spPr>
          <a:xfrm>
            <a:off x="3857625" y="3486150"/>
            <a:ext cx="1434560" cy="276999"/>
          </a:xfrm>
          <a:prstGeom prst="rect">
            <a:avLst/>
          </a:prstGeom>
          <a:noFill/>
        </p:spPr>
        <p:txBody>
          <a:bodyPr wrap="none" rtlCol="0">
            <a:spAutoFit/>
          </a:bodyPr>
          <a:lstStyle/>
          <a:p>
            <a:pPr algn="l"/>
            <a:r>
              <a:rPr lang="en-US" sz="1200" b="1" dirty="0" smtClean="0">
                <a:solidFill>
                  <a:schemeClr val="tx2">
                    <a:lumMod val="75000"/>
                  </a:schemeClr>
                </a:solidFill>
                <a:latin typeface="+mn-lt"/>
                <a:ea typeface="+mn-ea"/>
              </a:rPr>
              <a:t>Virtual Appliance</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374904" y="171450"/>
            <a:ext cx="8473821" cy="333375"/>
          </a:xfrm>
        </p:spPr>
        <p:txBody>
          <a:bodyPr/>
          <a:lstStyle/>
          <a:p>
            <a:pPr eaLnBrk="1" hangingPunct="1"/>
            <a:r>
              <a:rPr lang="en-US" smtClean="0"/>
              <a:t>VMware vCloud</a:t>
            </a:r>
          </a:p>
        </p:txBody>
      </p:sp>
      <p:pic>
        <p:nvPicPr>
          <p:cNvPr id="4098" name="Picture 2" descr="C:\Users\Abject-3D\Desktop\VMWare Files\FINAL diagrams\Basic Virtualization\3D PNGs\VMW_09Q3_DGRM_vCloud_R5_3.png"/>
          <p:cNvPicPr>
            <a:picLocks noChangeAspect="1" noChangeArrowheads="1"/>
          </p:cNvPicPr>
          <p:nvPr/>
        </p:nvPicPr>
        <p:blipFill>
          <a:blip r:embed="rId2"/>
          <a:srcRect/>
          <a:stretch>
            <a:fillRect/>
          </a:stretch>
        </p:blipFill>
        <p:spPr bwMode="auto">
          <a:xfrm>
            <a:off x="3581400" y="2066925"/>
            <a:ext cx="2038350" cy="1714500"/>
          </a:xfrm>
          <a:prstGeom prst="rect">
            <a:avLst/>
          </a:prstGeom>
          <a:noFill/>
        </p:spPr>
      </p:pic>
      <p:pic>
        <p:nvPicPr>
          <p:cNvPr id="4100" name="Picture 4" descr="C:\Users\Abject-3D\Desktop\VMWare Files\FINAL diagrams\Basic Virtualization\3D PNGs\VMW_09Q3_DGRM_vCloud_R5_5.png"/>
          <p:cNvPicPr>
            <a:picLocks noChangeAspect="1" noChangeArrowheads="1"/>
          </p:cNvPicPr>
          <p:nvPr/>
        </p:nvPicPr>
        <p:blipFill>
          <a:blip r:embed="rId3"/>
          <a:srcRect/>
          <a:stretch>
            <a:fillRect/>
          </a:stretch>
        </p:blipFill>
        <p:spPr bwMode="auto">
          <a:xfrm>
            <a:off x="2905125" y="2724150"/>
            <a:ext cx="1714500" cy="2038350"/>
          </a:xfrm>
          <a:prstGeom prst="rect">
            <a:avLst/>
          </a:prstGeom>
          <a:noFill/>
        </p:spPr>
      </p:pic>
      <p:pic>
        <p:nvPicPr>
          <p:cNvPr id="4102" name="Picture 6" descr="C:\Users\Abject-3D\Desktop\VMWare Files\FINAL diagrams\Basic Virtualization\3D PNGs\VMW_09Q3_DGRM_vCloud_R5_7.png"/>
          <p:cNvPicPr>
            <a:picLocks noChangeAspect="1" noChangeArrowheads="1"/>
          </p:cNvPicPr>
          <p:nvPr/>
        </p:nvPicPr>
        <p:blipFill>
          <a:blip r:embed="rId4"/>
          <a:srcRect/>
          <a:stretch>
            <a:fillRect/>
          </a:stretch>
        </p:blipFill>
        <p:spPr bwMode="auto">
          <a:xfrm>
            <a:off x="4538663" y="2724150"/>
            <a:ext cx="1724025" cy="2038350"/>
          </a:xfrm>
          <a:prstGeom prst="rect">
            <a:avLst/>
          </a:prstGeom>
          <a:noFill/>
        </p:spPr>
      </p:pic>
      <p:pic>
        <p:nvPicPr>
          <p:cNvPr id="4104" name="Picture 8" descr="C:\Users\Abject-3D\Desktop\VMWare Files\FINAL diagrams\Basic Virtualization\3D PNGs\VMW_09Q3_DGRM_vCloud_R5_9.png"/>
          <p:cNvPicPr>
            <a:picLocks noChangeAspect="1" noChangeArrowheads="1"/>
          </p:cNvPicPr>
          <p:nvPr/>
        </p:nvPicPr>
        <p:blipFill>
          <a:blip r:embed="rId5"/>
          <a:srcRect/>
          <a:stretch>
            <a:fillRect/>
          </a:stretch>
        </p:blipFill>
        <p:spPr bwMode="auto">
          <a:xfrm>
            <a:off x="3571875" y="3695700"/>
            <a:ext cx="2038350" cy="1714500"/>
          </a:xfrm>
          <a:prstGeom prst="rect">
            <a:avLst/>
          </a:prstGeom>
          <a:noFill/>
        </p:spPr>
      </p:pic>
      <p:pic>
        <p:nvPicPr>
          <p:cNvPr id="4106" name="Picture 10" descr="C:\Users\Abject-3D\Desktop\VMWare Files\FINAL diagrams\Basic Virtualization\3D PNGs\VMW_09Q3_DGRM_vCloud_R5_1.png"/>
          <p:cNvPicPr>
            <a:picLocks noChangeAspect="1" noChangeArrowheads="1"/>
          </p:cNvPicPr>
          <p:nvPr/>
        </p:nvPicPr>
        <p:blipFill>
          <a:blip r:embed="rId6"/>
          <a:srcRect/>
          <a:stretch>
            <a:fillRect/>
          </a:stretch>
        </p:blipFill>
        <p:spPr bwMode="auto">
          <a:xfrm>
            <a:off x="3590925" y="3271838"/>
            <a:ext cx="2000250" cy="981075"/>
          </a:xfrm>
          <a:prstGeom prst="rect">
            <a:avLst/>
          </a:prstGeom>
          <a:noFill/>
        </p:spPr>
      </p:pic>
      <p:pic>
        <p:nvPicPr>
          <p:cNvPr id="4101" name="Picture 5" descr="C:\Users\Abject-3D\Desktop\VMWare Files\FINAL diagrams\Basic Virtualization\3D PNGs\VMW_09Q3_DGRM_vCloud_R5_6.png"/>
          <p:cNvPicPr>
            <a:picLocks noChangeAspect="1" noChangeArrowheads="1"/>
          </p:cNvPicPr>
          <p:nvPr/>
        </p:nvPicPr>
        <p:blipFill>
          <a:blip r:embed="rId7"/>
          <a:srcRect b="56058"/>
          <a:stretch>
            <a:fillRect/>
          </a:stretch>
        </p:blipFill>
        <p:spPr bwMode="auto">
          <a:xfrm>
            <a:off x="5800725" y="2852738"/>
            <a:ext cx="2057400" cy="573410"/>
          </a:xfrm>
          <a:prstGeom prst="rect">
            <a:avLst/>
          </a:prstGeom>
          <a:noFill/>
        </p:spPr>
      </p:pic>
      <p:pic>
        <p:nvPicPr>
          <p:cNvPr id="4099" name="Picture 3" descr="C:\Users\Abject-3D\Desktop\VMWare Files\FINAL diagrams\Basic Virtualization\3D PNGs\VMW_09Q3_DGRM_vCloud_R5_4.png"/>
          <p:cNvPicPr>
            <a:picLocks noChangeAspect="1" noChangeArrowheads="1"/>
          </p:cNvPicPr>
          <p:nvPr/>
        </p:nvPicPr>
        <p:blipFill>
          <a:blip r:embed="rId8"/>
          <a:srcRect b="49231"/>
          <a:stretch>
            <a:fillRect/>
          </a:stretch>
        </p:blipFill>
        <p:spPr bwMode="auto">
          <a:xfrm>
            <a:off x="1385888" y="2852738"/>
            <a:ext cx="2009775" cy="565783"/>
          </a:xfrm>
          <a:prstGeom prst="rect">
            <a:avLst/>
          </a:prstGeom>
          <a:noFill/>
        </p:spPr>
      </p:pic>
      <p:sp>
        <p:nvSpPr>
          <p:cNvPr id="13" name="TextBox 12"/>
          <p:cNvSpPr txBox="1"/>
          <p:nvPr/>
        </p:nvSpPr>
        <p:spPr>
          <a:xfrm>
            <a:off x="1304925" y="3505200"/>
            <a:ext cx="2162772" cy="538609"/>
          </a:xfrm>
          <a:prstGeom prst="rect">
            <a:avLst/>
          </a:prstGeom>
          <a:noFill/>
        </p:spPr>
        <p:txBody>
          <a:bodyPr wrap="none" rtlCol="0">
            <a:spAutoFit/>
          </a:bodyPr>
          <a:lstStyle/>
          <a:p>
            <a:pPr algn="ctr"/>
            <a:r>
              <a:rPr lang="en-US" sz="1200" b="1" dirty="0" smtClean="0">
                <a:solidFill>
                  <a:srgbClr val="333333"/>
                </a:solidFill>
                <a:latin typeface="+mn-lt"/>
                <a:ea typeface="+mn-ea"/>
              </a:rPr>
              <a:t>Service Partner Ecosystem</a:t>
            </a:r>
            <a:br>
              <a:rPr lang="en-US" sz="1200" b="1" dirty="0" smtClean="0">
                <a:solidFill>
                  <a:srgbClr val="333333"/>
                </a:solidFill>
                <a:latin typeface="+mn-lt"/>
                <a:ea typeface="+mn-ea"/>
              </a:rPr>
            </a:br>
            <a:endParaRPr lang="en-US" sz="500" b="1" dirty="0" smtClean="0">
              <a:solidFill>
                <a:srgbClr val="333333"/>
              </a:solidFill>
              <a:latin typeface="+mn-lt"/>
              <a:ea typeface="+mn-ea"/>
            </a:endParaRPr>
          </a:p>
          <a:p>
            <a:pPr algn="ctr"/>
            <a:r>
              <a:rPr lang="en-US" sz="1200" dirty="0" smtClean="0">
                <a:solidFill>
                  <a:schemeClr val="accent3"/>
                </a:solidFill>
                <a:latin typeface="+mn-lt"/>
                <a:ea typeface="+mn-ea"/>
              </a:rPr>
              <a:t>Hundreds of Partners</a:t>
            </a:r>
          </a:p>
        </p:txBody>
      </p:sp>
      <p:sp>
        <p:nvSpPr>
          <p:cNvPr id="15" name="TextBox 14"/>
          <p:cNvSpPr txBox="1"/>
          <p:nvPr/>
        </p:nvSpPr>
        <p:spPr>
          <a:xfrm>
            <a:off x="5753100" y="3505200"/>
            <a:ext cx="2141034" cy="723275"/>
          </a:xfrm>
          <a:prstGeom prst="rect">
            <a:avLst/>
          </a:prstGeom>
          <a:noFill/>
        </p:spPr>
        <p:txBody>
          <a:bodyPr wrap="none" rtlCol="0">
            <a:spAutoFit/>
          </a:bodyPr>
          <a:lstStyle/>
          <a:p>
            <a:pPr algn="ctr"/>
            <a:r>
              <a:rPr lang="en-US" sz="1200" b="1" dirty="0" smtClean="0">
                <a:solidFill>
                  <a:srgbClr val="333333"/>
                </a:solidFill>
                <a:latin typeface="+mn-lt"/>
                <a:ea typeface="+mn-ea"/>
              </a:rPr>
              <a:t>Broad Application Support</a:t>
            </a:r>
            <a:br>
              <a:rPr lang="en-US" sz="1200" b="1" dirty="0" smtClean="0">
                <a:solidFill>
                  <a:srgbClr val="333333"/>
                </a:solidFill>
                <a:latin typeface="+mn-lt"/>
                <a:ea typeface="+mn-ea"/>
              </a:rPr>
            </a:br>
            <a:endParaRPr lang="en-US" sz="500" dirty="0" smtClean="0">
              <a:solidFill>
                <a:schemeClr val="accent3"/>
              </a:solidFill>
              <a:latin typeface="+mn-lt"/>
              <a:ea typeface="+mn-ea"/>
            </a:endParaRPr>
          </a:p>
          <a:p>
            <a:pPr algn="ctr"/>
            <a:r>
              <a:rPr lang="en-US" sz="1200" dirty="0" err="1" smtClean="0">
                <a:solidFill>
                  <a:schemeClr val="accent3"/>
                </a:solidFill>
                <a:latin typeface="+mn-lt"/>
                <a:ea typeface="+mn-ea"/>
              </a:rPr>
              <a:t>vApps</a:t>
            </a:r>
            <a:endParaRPr lang="en-US" sz="1200" dirty="0" smtClean="0">
              <a:solidFill>
                <a:schemeClr val="accent3"/>
              </a:solidFill>
              <a:latin typeface="+mn-lt"/>
              <a:ea typeface="+mn-ea"/>
            </a:endParaRPr>
          </a:p>
          <a:p>
            <a:pPr algn="ctr"/>
            <a:r>
              <a:rPr lang="en-US" sz="1200" dirty="0" smtClean="0">
                <a:solidFill>
                  <a:schemeClr val="accent3"/>
                </a:solidFill>
                <a:latin typeface="+mn-lt"/>
                <a:ea typeface="+mn-ea"/>
              </a:rPr>
              <a:t>Virtual Appliances</a:t>
            </a:r>
          </a:p>
        </p:txBody>
      </p:sp>
      <p:sp>
        <p:nvSpPr>
          <p:cNvPr id="16" name="TextBox 15"/>
          <p:cNvSpPr txBox="1"/>
          <p:nvPr/>
        </p:nvSpPr>
        <p:spPr>
          <a:xfrm>
            <a:off x="3467100" y="1638925"/>
            <a:ext cx="2307042" cy="723275"/>
          </a:xfrm>
          <a:prstGeom prst="rect">
            <a:avLst/>
          </a:prstGeom>
          <a:noFill/>
        </p:spPr>
        <p:txBody>
          <a:bodyPr wrap="none" rtlCol="0">
            <a:spAutoFit/>
          </a:bodyPr>
          <a:lstStyle/>
          <a:p>
            <a:pPr algn="ctr"/>
            <a:r>
              <a:rPr lang="en-US" sz="1200" b="1" dirty="0" err="1" smtClean="0">
                <a:solidFill>
                  <a:srgbClr val="333333"/>
                </a:solidFill>
                <a:latin typeface="+mn-lt"/>
                <a:ea typeface="+mn-ea"/>
              </a:rPr>
              <a:t>vCloud</a:t>
            </a:r>
            <a:r>
              <a:rPr lang="en-US" sz="1200" b="1" dirty="0" smtClean="0">
                <a:solidFill>
                  <a:srgbClr val="333333"/>
                </a:solidFill>
                <a:latin typeface="+mn-lt"/>
                <a:ea typeface="+mn-ea"/>
              </a:rPr>
              <a:t> Technology</a:t>
            </a:r>
            <a:br>
              <a:rPr lang="en-US" sz="1200" b="1" dirty="0" smtClean="0">
                <a:solidFill>
                  <a:srgbClr val="333333"/>
                </a:solidFill>
                <a:latin typeface="+mn-lt"/>
                <a:ea typeface="+mn-ea"/>
              </a:rPr>
            </a:br>
            <a:endParaRPr lang="en-US" sz="500" b="1" dirty="0" smtClean="0">
              <a:solidFill>
                <a:srgbClr val="333333"/>
              </a:solidFill>
              <a:latin typeface="+mn-lt"/>
              <a:ea typeface="+mn-ea"/>
            </a:endParaRPr>
          </a:p>
          <a:p>
            <a:pPr algn="ctr"/>
            <a:r>
              <a:rPr lang="en-US" sz="1200" dirty="0" err="1" smtClean="0">
                <a:solidFill>
                  <a:schemeClr val="accent3"/>
                </a:solidFill>
                <a:latin typeface="+mn-lt"/>
                <a:ea typeface="+mn-ea"/>
              </a:rPr>
              <a:t>vCloud</a:t>
            </a:r>
            <a:r>
              <a:rPr lang="en-US" sz="1200" dirty="0" smtClean="0">
                <a:solidFill>
                  <a:schemeClr val="accent3"/>
                </a:solidFill>
                <a:latin typeface="+mn-lt"/>
                <a:ea typeface="+mn-ea"/>
              </a:rPr>
              <a:t> APIs</a:t>
            </a:r>
          </a:p>
          <a:p>
            <a:pPr algn="ctr"/>
            <a:r>
              <a:rPr lang="en-US" sz="1200" dirty="0" smtClean="0">
                <a:solidFill>
                  <a:schemeClr val="accent3"/>
                </a:solidFill>
                <a:latin typeface="+mn-lt"/>
                <a:ea typeface="+mn-ea"/>
              </a:rPr>
              <a:t>VMware Ready Cloud Services</a:t>
            </a:r>
          </a:p>
        </p:txBody>
      </p:sp>
      <p:sp>
        <p:nvSpPr>
          <p:cNvPr id="18" name="TextBox 17"/>
          <p:cNvSpPr txBox="1"/>
          <p:nvPr/>
        </p:nvSpPr>
        <p:spPr>
          <a:xfrm>
            <a:off x="4076700" y="4876800"/>
            <a:ext cx="1010212" cy="923330"/>
          </a:xfrm>
          <a:prstGeom prst="rect">
            <a:avLst/>
          </a:prstGeom>
          <a:noFill/>
        </p:spPr>
        <p:txBody>
          <a:bodyPr wrap="none" rtlCol="0">
            <a:spAutoFit/>
          </a:bodyPr>
          <a:lstStyle/>
          <a:p>
            <a:pPr algn="ctr"/>
            <a:r>
              <a:rPr lang="en-US" sz="1200" b="1" dirty="0" smtClean="0">
                <a:solidFill>
                  <a:srgbClr val="333333"/>
                </a:solidFill>
                <a:latin typeface="+mn-lt"/>
                <a:ea typeface="+mn-ea"/>
              </a:rPr>
              <a:t>Cloud OS</a:t>
            </a:r>
            <a:br>
              <a:rPr lang="en-US" sz="1200" b="1" dirty="0" smtClean="0">
                <a:solidFill>
                  <a:srgbClr val="333333"/>
                </a:solidFill>
                <a:latin typeface="+mn-lt"/>
                <a:ea typeface="+mn-ea"/>
              </a:rPr>
            </a:br>
            <a:endParaRPr lang="en-US" sz="500" dirty="0" smtClean="0">
              <a:solidFill>
                <a:schemeClr val="accent3"/>
              </a:solidFill>
              <a:latin typeface="+mn-lt"/>
              <a:ea typeface="+mn-ea"/>
            </a:endParaRPr>
          </a:p>
          <a:p>
            <a:pPr algn="ctr"/>
            <a:r>
              <a:rPr lang="en-US" sz="1200" dirty="0" smtClean="0">
                <a:solidFill>
                  <a:schemeClr val="accent3"/>
                </a:solidFill>
                <a:latin typeface="+mn-lt"/>
                <a:ea typeface="+mn-ea"/>
              </a:rPr>
              <a:t>Allocation</a:t>
            </a:r>
          </a:p>
          <a:p>
            <a:pPr algn="ctr"/>
            <a:r>
              <a:rPr lang="en-US" sz="1200" dirty="0" smtClean="0">
                <a:solidFill>
                  <a:schemeClr val="accent3"/>
                </a:solidFill>
                <a:latin typeface="+mn-lt"/>
                <a:ea typeface="+mn-ea"/>
              </a:rPr>
              <a:t>Aggregation</a:t>
            </a:r>
          </a:p>
          <a:p>
            <a:pPr algn="ctr"/>
            <a:r>
              <a:rPr lang="en-US" sz="1200" dirty="0" smtClean="0">
                <a:solidFill>
                  <a:schemeClr val="accent3"/>
                </a:solidFill>
                <a:latin typeface="+mn-lt"/>
                <a:ea typeface="+mn-ea"/>
              </a:rPr>
              <a:t>Abstraction</a:t>
            </a:r>
          </a:p>
        </p:txBody>
      </p:sp>
      <p:sp>
        <p:nvSpPr>
          <p:cNvPr id="20" name="TextBox 19"/>
          <p:cNvSpPr txBox="1"/>
          <p:nvPr/>
        </p:nvSpPr>
        <p:spPr>
          <a:xfrm>
            <a:off x="3345835" y="838200"/>
            <a:ext cx="2492990" cy="461665"/>
          </a:xfrm>
          <a:prstGeom prst="rect">
            <a:avLst/>
          </a:prstGeom>
          <a:noFill/>
        </p:spPr>
        <p:txBody>
          <a:bodyPr wrap="none" rtlCol="0">
            <a:spAutoFit/>
          </a:bodyPr>
          <a:lstStyle/>
          <a:p>
            <a:pPr algn="ctr"/>
            <a:r>
              <a:rPr lang="en-US" sz="2400" b="1" dirty="0" smtClean="0">
                <a:solidFill>
                  <a:schemeClr val="accent3"/>
                </a:solidFill>
                <a:latin typeface="+mn-lt"/>
                <a:ea typeface="+mn-ea"/>
              </a:rPr>
              <a:t>VMware </a:t>
            </a:r>
            <a:r>
              <a:rPr lang="en-US" sz="2400" b="1" dirty="0" err="1" smtClean="0">
                <a:solidFill>
                  <a:schemeClr val="accent3"/>
                </a:solidFill>
                <a:latin typeface="+mn-lt"/>
                <a:ea typeface="+mn-ea"/>
              </a:rPr>
              <a:t>vCloud</a:t>
            </a:r>
            <a:endParaRPr lang="en-US" sz="2400" b="1" dirty="0" smtClean="0">
              <a:solidFill>
                <a:schemeClr val="accent3"/>
              </a:solidFill>
              <a:latin typeface="+mn-lt"/>
              <a:ea typeface="+mn-ea"/>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Users\Abject-3D\Desktop\VMWare Files\FINAL diagrams\Basic Virtualization\3D PNGs\VMW_10Q2_DGRM_PrivateCloudFed_Comm_9.png"/>
          <p:cNvPicPr>
            <a:picLocks noChangeAspect="1" noChangeArrowheads="1"/>
          </p:cNvPicPr>
          <p:nvPr/>
        </p:nvPicPr>
        <p:blipFill>
          <a:blip r:embed="rId2"/>
          <a:srcRect/>
          <a:stretch>
            <a:fillRect/>
          </a:stretch>
        </p:blipFill>
        <p:spPr bwMode="auto">
          <a:xfrm>
            <a:off x="5029200" y="2314575"/>
            <a:ext cx="2686050" cy="1685925"/>
          </a:xfrm>
          <a:prstGeom prst="rect">
            <a:avLst/>
          </a:prstGeom>
          <a:noFill/>
        </p:spPr>
      </p:pic>
      <p:pic>
        <p:nvPicPr>
          <p:cNvPr id="21" name="Picture 11" descr="C:\Users\Abject-3D\Desktop\VMWare Files\FINAL diagrams\Basic Virtualization\3D PNGs\VMW_10Q2_DGRM_PrivateCloudFed_Comm_9.png"/>
          <p:cNvPicPr>
            <a:picLocks noChangeAspect="1" noChangeArrowheads="1"/>
          </p:cNvPicPr>
          <p:nvPr/>
        </p:nvPicPr>
        <p:blipFill>
          <a:blip r:embed="rId2">
            <a:lum bright="3000" contrast="-13000"/>
          </a:blip>
          <a:srcRect/>
          <a:stretch>
            <a:fillRect/>
          </a:stretch>
        </p:blipFill>
        <p:spPr bwMode="auto">
          <a:xfrm>
            <a:off x="2362200" y="1447800"/>
            <a:ext cx="4249119" cy="2667000"/>
          </a:xfrm>
          <a:prstGeom prst="rect">
            <a:avLst/>
          </a:prstGeom>
          <a:noFill/>
        </p:spPr>
      </p:pic>
      <p:sp>
        <p:nvSpPr>
          <p:cNvPr id="17" name="Rectangle 2"/>
          <p:cNvSpPr>
            <a:spLocks noGrp="1" noChangeArrowheads="1"/>
          </p:cNvSpPr>
          <p:nvPr>
            <p:ph type="title"/>
          </p:nvPr>
        </p:nvSpPr>
        <p:spPr>
          <a:xfrm>
            <a:off x="374904" y="171450"/>
            <a:ext cx="8473821" cy="333375"/>
          </a:xfrm>
        </p:spPr>
        <p:txBody>
          <a:bodyPr/>
          <a:lstStyle/>
          <a:p>
            <a:r>
              <a:rPr lang="en-US" dirty="0" smtClean="0"/>
              <a:t>Flexible Cloud Deployment Models = Choice</a:t>
            </a:r>
          </a:p>
        </p:txBody>
      </p:sp>
      <p:sp>
        <p:nvSpPr>
          <p:cNvPr id="14" name="TextBox 13"/>
          <p:cNvSpPr txBox="1"/>
          <p:nvPr/>
        </p:nvSpPr>
        <p:spPr>
          <a:xfrm>
            <a:off x="1537251" y="4734339"/>
            <a:ext cx="1800493" cy="369332"/>
          </a:xfrm>
          <a:prstGeom prst="rect">
            <a:avLst/>
          </a:prstGeom>
          <a:noFill/>
        </p:spPr>
        <p:txBody>
          <a:bodyPr wrap="none" rtlCol="0">
            <a:spAutoFit/>
          </a:bodyPr>
          <a:lstStyle/>
          <a:p>
            <a:pPr algn="l"/>
            <a:r>
              <a:rPr lang="en-US" sz="1800" b="1" dirty="0" smtClean="0">
                <a:solidFill>
                  <a:schemeClr val="accent3">
                    <a:lumMod val="75000"/>
                  </a:schemeClr>
                </a:solidFill>
                <a:latin typeface="+mn-lt"/>
                <a:ea typeface="+mn-ea"/>
              </a:rPr>
              <a:t>Private Clouds</a:t>
            </a:r>
          </a:p>
        </p:txBody>
      </p:sp>
      <p:sp>
        <p:nvSpPr>
          <p:cNvPr id="15" name="TextBox 14"/>
          <p:cNvSpPr txBox="1"/>
          <p:nvPr/>
        </p:nvSpPr>
        <p:spPr>
          <a:xfrm>
            <a:off x="5743307" y="4724400"/>
            <a:ext cx="1723549" cy="369332"/>
          </a:xfrm>
          <a:prstGeom prst="rect">
            <a:avLst/>
          </a:prstGeom>
          <a:noFill/>
        </p:spPr>
        <p:txBody>
          <a:bodyPr wrap="none" rtlCol="0">
            <a:spAutoFit/>
          </a:bodyPr>
          <a:lstStyle/>
          <a:p>
            <a:pPr algn="l"/>
            <a:r>
              <a:rPr lang="en-US" sz="1800" b="1" dirty="0" smtClean="0">
                <a:solidFill>
                  <a:schemeClr val="accent3">
                    <a:lumMod val="75000"/>
                  </a:schemeClr>
                </a:solidFill>
                <a:latin typeface="+mn-lt"/>
                <a:ea typeface="+mn-ea"/>
              </a:rPr>
              <a:t>Public Clouds</a:t>
            </a:r>
          </a:p>
        </p:txBody>
      </p:sp>
      <p:pic>
        <p:nvPicPr>
          <p:cNvPr id="1032" name="Picture 8" descr="C:\Users\Abject-3D\Desktop\VMWare Files\FINAL diagrams\Basic Virtualization\3D PNGs\VMW_10Q2_DGRM_PrivateCloudFed_Comm_6.png"/>
          <p:cNvPicPr>
            <a:picLocks noChangeAspect="1" noChangeArrowheads="1"/>
          </p:cNvPicPr>
          <p:nvPr/>
        </p:nvPicPr>
        <p:blipFill>
          <a:blip r:embed="rId3"/>
          <a:srcRect b="22822"/>
          <a:stretch>
            <a:fillRect/>
          </a:stretch>
        </p:blipFill>
        <p:spPr bwMode="auto">
          <a:xfrm>
            <a:off x="5191125" y="3028950"/>
            <a:ext cx="2686050" cy="1771650"/>
          </a:xfrm>
          <a:prstGeom prst="rect">
            <a:avLst/>
          </a:prstGeom>
          <a:noFill/>
        </p:spPr>
      </p:pic>
      <p:pic>
        <p:nvPicPr>
          <p:cNvPr id="1029" name="Picture 5" descr="C:\Users\Abject-3D\Desktop\VMWare Files\FINAL diagrams\Basic Virtualization\3D PNGs\VMW_10Q2_DGRM_PrivateCloudFed_Comm_3.png"/>
          <p:cNvPicPr>
            <a:picLocks noChangeAspect="1" noChangeArrowheads="1"/>
          </p:cNvPicPr>
          <p:nvPr/>
        </p:nvPicPr>
        <p:blipFill>
          <a:blip r:embed="rId4"/>
          <a:srcRect b="23651"/>
          <a:stretch>
            <a:fillRect/>
          </a:stretch>
        </p:blipFill>
        <p:spPr bwMode="auto">
          <a:xfrm>
            <a:off x="952500" y="2971800"/>
            <a:ext cx="2781300" cy="1752600"/>
          </a:xfrm>
          <a:prstGeom prst="rect">
            <a:avLst/>
          </a:prstGeom>
          <a:noFill/>
        </p:spPr>
      </p:pic>
      <p:pic>
        <p:nvPicPr>
          <p:cNvPr id="1026" name="Picture 2" descr="C:\Users\Abject-3D\Desktop\VMWare Files\FINAL diagrams\Basic Virtualization\3D PNGs\VMW_10Q2_DGRM_PrivateCloudFed_Comm_0.png"/>
          <p:cNvPicPr>
            <a:picLocks noChangeAspect="1" noChangeArrowheads="1"/>
          </p:cNvPicPr>
          <p:nvPr/>
        </p:nvPicPr>
        <p:blipFill>
          <a:blip r:embed="rId5"/>
          <a:srcRect/>
          <a:stretch>
            <a:fillRect/>
          </a:stretch>
        </p:blipFill>
        <p:spPr bwMode="auto">
          <a:xfrm>
            <a:off x="3424238" y="3676650"/>
            <a:ext cx="2047875" cy="581025"/>
          </a:xfrm>
          <a:prstGeom prst="rect">
            <a:avLst/>
          </a:prstGeom>
          <a:noFill/>
        </p:spPr>
      </p:pic>
      <p:sp>
        <p:nvSpPr>
          <p:cNvPr id="16" name="Rounded Rectangle 15"/>
          <p:cNvSpPr/>
          <p:nvPr/>
        </p:nvSpPr>
        <p:spPr bwMode="auto">
          <a:xfrm>
            <a:off x="1752600" y="3657600"/>
            <a:ext cx="1348927" cy="313618"/>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100" b="1" dirty="0" smtClean="0">
                <a:solidFill>
                  <a:srgbClr val="FFFFFF"/>
                </a:solidFill>
              </a:rPr>
              <a:t>Management</a:t>
            </a:r>
            <a:endParaRPr lang="en-US" sz="1100" b="1" dirty="0">
              <a:solidFill>
                <a:srgbClr val="FFFFFF"/>
              </a:solidFill>
            </a:endParaRPr>
          </a:p>
        </p:txBody>
      </p:sp>
      <p:sp>
        <p:nvSpPr>
          <p:cNvPr id="18" name="Rounded Rectangle 17"/>
          <p:cNvSpPr/>
          <p:nvPr/>
        </p:nvSpPr>
        <p:spPr bwMode="auto">
          <a:xfrm>
            <a:off x="5867400" y="3657600"/>
            <a:ext cx="1348927" cy="313618"/>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100" b="1" dirty="0" smtClean="0">
                <a:solidFill>
                  <a:srgbClr val="FFFFFF"/>
                </a:solidFill>
              </a:rPr>
              <a:t>Management</a:t>
            </a:r>
            <a:endParaRPr lang="en-US" sz="1100" b="1" dirty="0">
              <a:solidFill>
                <a:srgbClr val="FFFFFF"/>
              </a:solidFill>
            </a:endParaRPr>
          </a:p>
        </p:txBody>
      </p:sp>
      <p:sp>
        <p:nvSpPr>
          <p:cNvPr id="19" name="Rounded Rectangle 18"/>
          <p:cNvSpPr/>
          <p:nvPr/>
        </p:nvSpPr>
        <p:spPr bwMode="auto">
          <a:xfrm>
            <a:off x="1752600" y="4038600"/>
            <a:ext cx="1371600" cy="304799"/>
          </a:xfrm>
          <a:prstGeom prst="roundRect">
            <a:avLst>
              <a:gd name="adj" fmla="val 14837"/>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000" b="1" dirty="0" smtClean="0">
                <a:solidFill>
                  <a:schemeClr val="bg1"/>
                </a:solidFill>
              </a:rPr>
              <a:t>VMware vSphere</a:t>
            </a:r>
          </a:p>
        </p:txBody>
      </p:sp>
      <p:sp>
        <p:nvSpPr>
          <p:cNvPr id="20" name="Rounded Rectangle 19"/>
          <p:cNvSpPr/>
          <p:nvPr/>
        </p:nvSpPr>
        <p:spPr bwMode="auto">
          <a:xfrm>
            <a:off x="5867400" y="4038600"/>
            <a:ext cx="1371600" cy="304799"/>
          </a:xfrm>
          <a:prstGeom prst="roundRect">
            <a:avLst>
              <a:gd name="adj" fmla="val 14837"/>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000" b="1" dirty="0" smtClean="0">
                <a:solidFill>
                  <a:schemeClr val="bg1"/>
                </a:solidFill>
              </a:rPr>
              <a:t>VMware vSphere</a:t>
            </a:r>
          </a:p>
        </p:txBody>
      </p:sp>
      <p:sp>
        <p:nvSpPr>
          <p:cNvPr id="22" name="TextBox 21"/>
          <p:cNvSpPr txBox="1"/>
          <p:nvPr/>
        </p:nvSpPr>
        <p:spPr>
          <a:xfrm>
            <a:off x="3581400" y="2209800"/>
            <a:ext cx="1633781" cy="369332"/>
          </a:xfrm>
          <a:prstGeom prst="rect">
            <a:avLst/>
          </a:prstGeom>
          <a:noFill/>
        </p:spPr>
        <p:txBody>
          <a:bodyPr wrap="none" rtlCol="0">
            <a:spAutoFit/>
          </a:bodyPr>
          <a:lstStyle/>
          <a:p>
            <a:pPr algn="l"/>
            <a:r>
              <a:rPr lang="en-US" sz="1800" b="1" dirty="0" smtClean="0">
                <a:solidFill>
                  <a:schemeClr val="accent3">
                    <a:lumMod val="75000"/>
                  </a:schemeClr>
                </a:solidFill>
                <a:latin typeface="+mn-lt"/>
                <a:ea typeface="+mn-ea"/>
              </a:rPr>
              <a:t>Hybrid Cloud</a:t>
            </a:r>
          </a:p>
        </p:txBody>
      </p:sp>
      <p:sp>
        <p:nvSpPr>
          <p:cNvPr id="23" name="Rounded Rectangle 32"/>
          <p:cNvSpPr>
            <a:spLocks noChangeArrowheads="1"/>
          </p:cNvSpPr>
          <p:nvPr/>
        </p:nvSpPr>
        <p:spPr bwMode="auto">
          <a:xfrm>
            <a:off x="4114800" y="2819400"/>
            <a:ext cx="685800" cy="533400"/>
          </a:xfrm>
          <a:prstGeom prst="roundRect">
            <a:avLst>
              <a:gd name="adj" fmla="val 16667"/>
            </a:avLst>
          </a:prstGeom>
          <a:gradFill>
            <a:gsLst>
              <a:gs pos="0">
                <a:srgbClr val="C34B1B"/>
              </a:gs>
              <a:gs pos="89000">
                <a:srgbClr val="E7893F"/>
              </a:gs>
            </a:gsLst>
          </a:gradFill>
          <a:ln w="12700">
            <a:solidFill>
              <a:schemeClr val="accent6"/>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smtClean="0">
                <a:solidFill>
                  <a:schemeClr val="bg1"/>
                </a:solidFill>
                <a:latin typeface="+mn-lt"/>
                <a:ea typeface="+mn-ea"/>
                <a:cs typeface="+mn-cs"/>
              </a:rPr>
              <a:t>APP</a:t>
            </a:r>
          </a:p>
          <a:p>
            <a:pPr algn="ctr">
              <a:defRPr/>
            </a:pPr>
            <a:r>
              <a:rPr lang="en-US" sz="1200" b="1" dirty="0" smtClean="0">
                <a:solidFill>
                  <a:schemeClr val="bg1"/>
                </a:solidFill>
              </a:rPr>
              <a:t>Loads</a:t>
            </a:r>
            <a:endParaRPr lang="en-US" sz="1100" b="1" dirty="0">
              <a:solidFill>
                <a:schemeClr val="bg1"/>
              </a:solidFill>
              <a:latin typeface="+mn-lt"/>
              <a:ea typeface="+mn-ea"/>
              <a:cs typeface="+mn-cs"/>
            </a:endParaRPr>
          </a:p>
        </p:txBody>
      </p:sp>
      <p:sp>
        <p:nvSpPr>
          <p:cNvPr id="25" name="Rounded Rectangle 32"/>
          <p:cNvSpPr>
            <a:spLocks noChangeArrowheads="1"/>
          </p:cNvSpPr>
          <p:nvPr/>
        </p:nvSpPr>
        <p:spPr bwMode="auto">
          <a:xfrm>
            <a:off x="4953000" y="2819400"/>
            <a:ext cx="685800" cy="533400"/>
          </a:xfrm>
          <a:prstGeom prst="roundRect">
            <a:avLst>
              <a:gd name="adj" fmla="val 16667"/>
            </a:avLst>
          </a:prstGeom>
          <a:gradFill>
            <a:gsLst>
              <a:gs pos="0">
                <a:srgbClr val="C34B1B"/>
              </a:gs>
              <a:gs pos="89000">
                <a:srgbClr val="E7893F"/>
              </a:gs>
            </a:gsLst>
          </a:gradFill>
          <a:ln w="12700">
            <a:solidFill>
              <a:schemeClr val="accent6"/>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smtClean="0">
                <a:solidFill>
                  <a:schemeClr val="bg1"/>
                </a:solidFill>
                <a:latin typeface="+mn-lt"/>
                <a:ea typeface="+mn-ea"/>
                <a:cs typeface="+mn-cs"/>
              </a:rPr>
              <a:t>APP</a:t>
            </a:r>
          </a:p>
          <a:p>
            <a:pPr algn="ctr">
              <a:defRPr/>
            </a:pPr>
            <a:r>
              <a:rPr lang="en-US" sz="1200" b="1" dirty="0" smtClean="0">
                <a:solidFill>
                  <a:schemeClr val="bg1"/>
                </a:solidFill>
              </a:rPr>
              <a:t>Loads</a:t>
            </a:r>
            <a:endParaRPr lang="en-US" sz="1100" b="1" dirty="0">
              <a:solidFill>
                <a:schemeClr val="bg1"/>
              </a:solidFill>
              <a:latin typeface="+mn-lt"/>
              <a:ea typeface="+mn-ea"/>
              <a:cs typeface="+mn-cs"/>
            </a:endParaRPr>
          </a:p>
        </p:txBody>
      </p:sp>
      <p:sp>
        <p:nvSpPr>
          <p:cNvPr id="26" name="Rounded Rectangle 32"/>
          <p:cNvSpPr>
            <a:spLocks noChangeArrowheads="1"/>
          </p:cNvSpPr>
          <p:nvPr/>
        </p:nvSpPr>
        <p:spPr bwMode="auto">
          <a:xfrm>
            <a:off x="3276600" y="2819400"/>
            <a:ext cx="685800" cy="533400"/>
          </a:xfrm>
          <a:prstGeom prst="roundRect">
            <a:avLst>
              <a:gd name="adj" fmla="val 16667"/>
            </a:avLst>
          </a:prstGeom>
          <a:gradFill>
            <a:gsLst>
              <a:gs pos="0">
                <a:srgbClr val="C34B1B"/>
              </a:gs>
              <a:gs pos="89000">
                <a:srgbClr val="E7893F"/>
              </a:gs>
            </a:gsLst>
          </a:gradFill>
          <a:ln w="12700">
            <a:solidFill>
              <a:schemeClr val="accent6"/>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smtClean="0">
                <a:solidFill>
                  <a:schemeClr val="bg1"/>
                </a:solidFill>
                <a:latin typeface="+mn-lt"/>
                <a:ea typeface="+mn-ea"/>
                <a:cs typeface="+mn-cs"/>
              </a:rPr>
              <a:t>APP</a:t>
            </a:r>
          </a:p>
          <a:p>
            <a:pPr algn="ctr">
              <a:defRPr/>
            </a:pPr>
            <a:r>
              <a:rPr lang="en-US" sz="1200" b="1" dirty="0" smtClean="0">
                <a:solidFill>
                  <a:schemeClr val="bg1"/>
                </a:solidFill>
              </a:rPr>
              <a:t>Loads</a:t>
            </a:r>
            <a:endParaRPr lang="en-US" sz="1100" b="1" dirty="0">
              <a:solidFill>
                <a:schemeClr val="bg1"/>
              </a:solidFill>
              <a:latin typeface="+mn-lt"/>
              <a:ea typeface="+mn-ea"/>
              <a:cs typeface="+mn-cs"/>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997527" y="1929740"/>
            <a:ext cx="4857008" cy="2992581"/>
          </a:xfrm>
          <a:prstGeom prst="roundRect">
            <a:avLst>
              <a:gd name="adj" fmla="val 3373"/>
            </a:avLst>
          </a:prstGeom>
          <a:gradFill flip="none" rotWithShape="1">
            <a:gsLst>
              <a:gs pos="99000">
                <a:schemeClr val="accent4">
                  <a:lumMod val="75000"/>
                </a:schemeClr>
              </a:gs>
              <a:gs pos="0">
                <a:schemeClr val="accent4">
                  <a:lumMod val="50000"/>
                </a:schemeClr>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r>
              <a:rPr lang="en-US" sz="1600" dirty="0" smtClean="0">
                <a:solidFill>
                  <a:srgbClr val="FFFFFF"/>
                </a:solidFill>
              </a:rPr>
              <a:t>  </a:t>
            </a:r>
            <a:endParaRPr lang="en-US" sz="1600" dirty="0">
              <a:solidFill>
                <a:srgbClr val="FFFFFF"/>
              </a:solidFill>
            </a:endParaRPr>
          </a:p>
        </p:txBody>
      </p:sp>
      <p:sp>
        <p:nvSpPr>
          <p:cNvPr id="54" name="Rounded Rectangle 53"/>
          <p:cNvSpPr/>
          <p:nvPr/>
        </p:nvSpPr>
        <p:spPr bwMode="auto">
          <a:xfrm>
            <a:off x="1187531" y="3051958"/>
            <a:ext cx="4488873" cy="1698172"/>
          </a:xfrm>
          <a:prstGeom prst="roundRect">
            <a:avLst>
              <a:gd name="adj" fmla="val 5478"/>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pic>
        <p:nvPicPr>
          <p:cNvPr id="8211" name="Picture 19" descr="C:\Users\Abject-3D\Desktop\VMWare Files\FINAL diagrams\Basic Virtualization\3D PNGs\VMW_10Q2_DGRM_Cloud_Director_R7_17.png"/>
          <p:cNvPicPr>
            <a:picLocks noChangeAspect="1" noChangeArrowheads="1"/>
          </p:cNvPicPr>
          <p:nvPr/>
        </p:nvPicPr>
        <p:blipFill>
          <a:blip r:embed="rId3"/>
          <a:srcRect/>
          <a:stretch>
            <a:fillRect/>
          </a:stretch>
        </p:blipFill>
        <p:spPr bwMode="auto">
          <a:xfrm>
            <a:off x="3743325" y="3133725"/>
            <a:ext cx="1861502" cy="1528550"/>
          </a:xfrm>
          <a:prstGeom prst="rect">
            <a:avLst/>
          </a:prstGeom>
          <a:noFill/>
        </p:spPr>
      </p:pic>
      <p:sp>
        <p:nvSpPr>
          <p:cNvPr id="37" name="Rounded Rectangle 36"/>
          <p:cNvSpPr/>
          <p:nvPr/>
        </p:nvSpPr>
        <p:spPr bwMode="auto">
          <a:xfrm>
            <a:off x="3942607" y="3224151"/>
            <a:ext cx="1567543" cy="1371600"/>
          </a:xfrm>
          <a:prstGeom prst="roundRect">
            <a:avLst>
              <a:gd name="adj" fmla="val 6277"/>
            </a:avLst>
          </a:prstGeom>
          <a:gradFill>
            <a:gsLst>
              <a:gs pos="0">
                <a:srgbClr val="666666">
                  <a:alpha val="89000"/>
                </a:srgbClr>
              </a:gs>
              <a:gs pos="100000">
                <a:srgbClr val="ADADAD"/>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pic>
        <p:nvPicPr>
          <p:cNvPr id="8210" name="Picture 18" descr="C:\Users\Abject-3D\Desktop\VMWare Files\FINAL diagrams\Basic Virtualization\3D PNGs\VMW_10Q2_DGRM_Cloud_Director_R7_16.png"/>
          <p:cNvPicPr>
            <a:picLocks noChangeAspect="1" noChangeArrowheads="1"/>
          </p:cNvPicPr>
          <p:nvPr/>
        </p:nvPicPr>
        <p:blipFill>
          <a:blip r:embed="rId4"/>
          <a:srcRect/>
          <a:stretch>
            <a:fillRect/>
          </a:stretch>
        </p:blipFill>
        <p:spPr bwMode="auto">
          <a:xfrm>
            <a:off x="1257300" y="3133725"/>
            <a:ext cx="1861502" cy="1528550"/>
          </a:xfrm>
          <a:prstGeom prst="rect">
            <a:avLst/>
          </a:prstGeom>
          <a:noFill/>
        </p:spPr>
      </p:pic>
      <p:sp>
        <p:nvSpPr>
          <p:cNvPr id="35" name="Rounded Rectangle 34"/>
          <p:cNvSpPr/>
          <p:nvPr/>
        </p:nvSpPr>
        <p:spPr bwMode="auto">
          <a:xfrm>
            <a:off x="1347850" y="3218213"/>
            <a:ext cx="1567542" cy="1371600"/>
          </a:xfrm>
          <a:prstGeom prst="roundRect">
            <a:avLst>
              <a:gd name="adj" fmla="val 5844"/>
            </a:avLst>
          </a:prstGeom>
          <a:gradFill>
            <a:gsLst>
              <a:gs pos="0">
                <a:srgbClr val="F8930C"/>
              </a:gs>
              <a:gs pos="100000">
                <a:srgbClr val="FFC000"/>
              </a:gs>
            </a:gsLst>
          </a:gradFill>
          <a:ln w="12700">
            <a:solidFill>
              <a:srgbClr val="F97E1D"/>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a:solidFill>
                <a:srgbClr val="FFFFFF"/>
              </a:solidFill>
            </a:endParaRPr>
          </a:p>
        </p:txBody>
      </p:sp>
      <p:sp>
        <p:nvSpPr>
          <p:cNvPr id="55" name="Rounded Rectangle 54"/>
          <p:cNvSpPr/>
          <p:nvPr/>
        </p:nvSpPr>
        <p:spPr bwMode="auto">
          <a:xfrm>
            <a:off x="1187532" y="2375065"/>
            <a:ext cx="1436915" cy="605641"/>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56" name="Rounded Rectangle 55"/>
          <p:cNvSpPr/>
          <p:nvPr/>
        </p:nvSpPr>
        <p:spPr bwMode="auto">
          <a:xfrm>
            <a:off x="2707574" y="2375065"/>
            <a:ext cx="1436915" cy="605641"/>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57" name="Rounded Rectangle 56"/>
          <p:cNvSpPr/>
          <p:nvPr/>
        </p:nvSpPr>
        <p:spPr bwMode="auto">
          <a:xfrm>
            <a:off x="4234543" y="2375065"/>
            <a:ext cx="1436915" cy="605641"/>
          </a:xfrm>
          <a:prstGeom prst="roundRect">
            <a:avLst>
              <a:gd name="adj" fmla="val 11360"/>
            </a:avLst>
          </a:prstGeom>
          <a:gradFill>
            <a:gsLst>
              <a:gs pos="0">
                <a:schemeClr val="bg1">
                  <a:lumMod val="75000"/>
                </a:schemeClr>
              </a:gs>
              <a:gs pos="100000">
                <a:schemeClr val="bg1">
                  <a:lumMod val="9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46" name="Rounded Rectangle 45"/>
          <p:cNvSpPr/>
          <p:nvPr/>
        </p:nvSpPr>
        <p:spPr bwMode="auto">
          <a:xfrm>
            <a:off x="992579" y="5379523"/>
            <a:ext cx="1417320" cy="32004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47" name="Rounded Rectangle 46"/>
          <p:cNvSpPr/>
          <p:nvPr/>
        </p:nvSpPr>
        <p:spPr bwMode="auto">
          <a:xfrm>
            <a:off x="992579" y="4987635"/>
            <a:ext cx="1417320" cy="32004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49" name="Rounded Rectangle 48"/>
          <p:cNvSpPr/>
          <p:nvPr/>
        </p:nvSpPr>
        <p:spPr bwMode="auto">
          <a:xfrm>
            <a:off x="2491839" y="5379523"/>
            <a:ext cx="1417320" cy="32004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50" name="Rounded Rectangle 49"/>
          <p:cNvSpPr/>
          <p:nvPr/>
        </p:nvSpPr>
        <p:spPr bwMode="auto">
          <a:xfrm>
            <a:off x="2491839" y="4987635"/>
            <a:ext cx="1417320" cy="32004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51" name="Rounded Rectangle 50"/>
          <p:cNvSpPr/>
          <p:nvPr/>
        </p:nvSpPr>
        <p:spPr bwMode="auto">
          <a:xfrm>
            <a:off x="4437413" y="5379523"/>
            <a:ext cx="1417320" cy="320040"/>
          </a:xfrm>
          <a:prstGeom prst="roundRect">
            <a:avLst/>
          </a:prstGeom>
          <a:gradFill>
            <a:gsLst>
              <a:gs pos="0">
                <a:srgbClr val="037BB1"/>
              </a:gs>
              <a:gs pos="83000">
                <a:srgbClr val="52AEDC"/>
              </a:gs>
            </a:gsLst>
          </a:gradFill>
          <a:ln w="12700">
            <a:solidFill>
              <a:schemeClr val="accent1">
                <a:lumMod val="75000"/>
              </a:scheme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52" name="Rounded Rectangle 51"/>
          <p:cNvSpPr/>
          <p:nvPr/>
        </p:nvSpPr>
        <p:spPr bwMode="auto">
          <a:xfrm>
            <a:off x="4437413" y="4987635"/>
            <a:ext cx="1417320" cy="32004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endParaRPr lang="en-US" sz="1600" dirty="0">
              <a:solidFill>
                <a:srgbClr val="FFFFFF"/>
              </a:solidFill>
            </a:endParaRPr>
          </a:p>
        </p:txBody>
      </p:sp>
      <p:sp>
        <p:nvSpPr>
          <p:cNvPr id="14" name="Rectangle 2"/>
          <p:cNvSpPr>
            <a:spLocks noGrp="1" noChangeArrowheads="1"/>
          </p:cNvSpPr>
          <p:nvPr>
            <p:ph type="title"/>
          </p:nvPr>
        </p:nvSpPr>
        <p:spPr>
          <a:xfrm>
            <a:off x="374904" y="171450"/>
            <a:ext cx="8473821" cy="333375"/>
          </a:xfrm>
        </p:spPr>
        <p:txBody>
          <a:bodyPr/>
          <a:lstStyle/>
          <a:p>
            <a:r>
              <a:rPr lang="en-US" dirty="0" smtClean="0"/>
              <a:t>VMware </a:t>
            </a:r>
            <a:r>
              <a:rPr lang="en-US" smtClean="0"/>
              <a:t>vCloud</a:t>
            </a:r>
            <a:r>
              <a:rPr lang="en-US" dirty="0" smtClean="0"/>
              <a:t> Director</a:t>
            </a:r>
          </a:p>
        </p:txBody>
      </p:sp>
      <p:pic>
        <p:nvPicPr>
          <p:cNvPr id="8195" name="Picture 3" descr="C:\Users\Abject-3D\Desktop\VMWare Files\FINAL diagrams\Basic Virtualization\3D PNGs\VMW_10Q2_DGRM_Cloud_Director_R7_1.png"/>
          <p:cNvPicPr>
            <a:picLocks noChangeAspect="1" noChangeArrowheads="1"/>
          </p:cNvPicPr>
          <p:nvPr/>
        </p:nvPicPr>
        <p:blipFill>
          <a:blip r:embed="rId5"/>
          <a:srcRect/>
          <a:stretch>
            <a:fillRect/>
          </a:stretch>
        </p:blipFill>
        <p:spPr bwMode="auto">
          <a:xfrm>
            <a:off x="2081213" y="1019175"/>
            <a:ext cx="824812" cy="741574"/>
          </a:xfrm>
          <a:prstGeom prst="rect">
            <a:avLst/>
          </a:prstGeom>
          <a:noFill/>
        </p:spPr>
      </p:pic>
      <p:pic>
        <p:nvPicPr>
          <p:cNvPr id="8196" name="Picture 4" descr="C:\Users\Abject-3D\Desktop\VMWare Files\FINAL diagrams\Basic Virtualization\3D PNGs\VMW_10Q2_DGRM_Cloud_Director_R7_2.png"/>
          <p:cNvPicPr>
            <a:picLocks noChangeAspect="1" noChangeArrowheads="1"/>
          </p:cNvPicPr>
          <p:nvPr/>
        </p:nvPicPr>
        <p:blipFill>
          <a:blip r:embed="rId6"/>
          <a:srcRect/>
          <a:stretch>
            <a:fillRect/>
          </a:stretch>
        </p:blipFill>
        <p:spPr bwMode="auto">
          <a:xfrm>
            <a:off x="2871789" y="1414464"/>
            <a:ext cx="325386" cy="68104"/>
          </a:xfrm>
          <a:prstGeom prst="rect">
            <a:avLst/>
          </a:prstGeom>
          <a:noFill/>
        </p:spPr>
      </p:pic>
      <p:pic>
        <p:nvPicPr>
          <p:cNvPr id="8197" name="Picture 5" descr="C:\Users\Abject-3D\Desktop\VMWare Files\FINAL diagrams\Basic Virtualization\3D PNGs\VMW_10Q2_DGRM_Cloud_Director_R7_3.png"/>
          <p:cNvPicPr>
            <a:picLocks noChangeAspect="1" noChangeArrowheads="1"/>
          </p:cNvPicPr>
          <p:nvPr/>
        </p:nvPicPr>
        <p:blipFill>
          <a:blip r:embed="rId7"/>
          <a:srcRect/>
          <a:stretch>
            <a:fillRect/>
          </a:stretch>
        </p:blipFill>
        <p:spPr bwMode="auto">
          <a:xfrm>
            <a:off x="3233738" y="1019175"/>
            <a:ext cx="824812" cy="741574"/>
          </a:xfrm>
          <a:prstGeom prst="rect">
            <a:avLst/>
          </a:prstGeom>
          <a:noFill/>
        </p:spPr>
      </p:pic>
      <p:pic>
        <p:nvPicPr>
          <p:cNvPr id="8198" name="Picture 6" descr="C:\Users\Abject-3D\Desktop\VMWare Files\FINAL diagrams\Basic Virtualization\3D PNGs\VMW_10Q2_DGRM_Cloud_Director_R7_4.png"/>
          <p:cNvPicPr>
            <a:picLocks noChangeAspect="1" noChangeArrowheads="1"/>
          </p:cNvPicPr>
          <p:nvPr/>
        </p:nvPicPr>
        <p:blipFill>
          <a:blip r:embed="rId8"/>
          <a:srcRect/>
          <a:stretch>
            <a:fillRect/>
          </a:stretch>
        </p:blipFill>
        <p:spPr bwMode="auto">
          <a:xfrm>
            <a:off x="4333875" y="1033463"/>
            <a:ext cx="696171" cy="688604"/>
          </a:xfrm>
          <a:prstGeom prst="rect">
            <a:avLst/>
          </a:prstGeom>
          <a:noFill/>
        </p:spPr>
      </p:pic>
      <p:pic>
        <p:nvPicPr>
          <p:cNvPr id="8200" name="Picture 8" descr="C:\Users\Abject-3D\Desktop\VMWare Files\FINAL diagrams\Basic Virtualization\3D PNGs\VMW_10Q2_DGRM_Cloud_Director_R7_6.png"/>
          <p:cNvPicPr>
            <a:picLocks noChangeAspect="1" noChangeArrowheads="1"/>
          </p:cNvPicPr>
          <p:nvPr/>
        </p:nvPicPr>
        <p:blipFill>
          <a:blip r:embed="rId9"/>
          <a:srcRect/>
          <a:stretch>
            <a:fillRect/>
          </a:stretch>
        </p:blipFill>
        <p:spPr bwMode="auto">
          <a:xfrm>
            <a:off x="6248400" y="2962275"/>
            <a:ext cx="794544" cy="529696"/>
          </a:xfrm>
          <a:prstGeom prst="rect">
            <a:avLst/>
          </a:prstGeom>
          <a:noFill/>
        </p:spPr>
      </p:pic>
      <p:pic>
        <p:nvPicPr>
          <p:cNvPr id="8201" name="Picture 9" descr="C:\Users\Abject-3D\Desktop\VMWare Files\FINAL diagrams\Basic Virtualization\3D PNGs\VMW_10Q2_DGRM_Cloud_Director_R7_7.png"/>
          <p:cNvPicPr>
            <a:picLocks noChangeAspect="1" noChangeArrowheads="1"/>
          </p:cNvPicPr>
          <p:nvPr/>
        </p:nvPicPr>
        <p:blipFill>
          <a:blip r:embed="rId10"/>
          <a:srcRect/>
          <a:stretch>
            <a:fillRect/>
          </a:stretch>
        </p:blipFill>
        <p:spPr bwMode="auto">
          <a:xfrm>
            <a:off x="7348539" y="2619375"/>
            <a:ext cx="1097228" cy="786977"/>
          </a:xfrm>
          <a:prstGeom prst="rect">
            <a:avLst/>
          </a:prstGeom>
          <a:noFill/>
        </p:spPr>
      </p:pic>
      <p:pic>
        <p:nvPicPr>
          <p:cNvPr id="8204" name="Picture 12" descr="C:\Users\Abject-3D\Desktop\VMWare Files\FINAL diagrams\Basic Virtualization\3D PNGs\VMW_10Q2_DGRM_Cloud_Director_R7_10.png"/>
          <p:cNvPicPr>
            <a:picLocks noChangeAspect="1" noChangeArrowheads="1"/>
          </p:cNvPicPr>
          <p:nvPr/>
        </p:nvPicPr>
        <p:blipFill>
          <a:blip r:embed="rId11"/>
          <a:srcRect/>
          <a:stretch>
            <a:fillRect/>
          </a:stretch>
        </p:blipFill>
        <p:spPr bwMode="auto">
          <a:xfrm>
            <a:off x="4019550" y="5314950"/>
            <a:ext cx="317819" cy="68104"/>
          </a:xfrm>
          <a:prstGeom prst="rect">
            <a:avLst/>
          </a:prstGeom>
          <a:noFill/>
        </p:spPr>
      </p:pic>
      <p:pic>
        <p:nvPicPr>
          <p:cNvPr id="8205" name="Picture 13" descr="C:\Users\Abject-3D\Desktop\VMWare Files\FINAL diagrams\Basic Virtualization\3D PNGs\VMW_10Q2_DGRM_Cloud_Director_R7_11.png"/>
          <p:cNvPicPr>
            <a:picLocks noChangeAspect="1" noChangeArrowheads="1"/>
          </p:cNvPicPr>
          <p:nvPr/>
        </p:nvPicPr>
        <p:blipFill>
          <a:blip r:embed="rId12"/>
          <a:srcRect/>
          <a:stretch>
            <a:fillRect/>
          </a:stretch>
        </p:blipFill>
        <p:spPr bwMode="auto">
          <a:xfrm>
            <a:off x="1419225" y="2600325"/>
            <a:ext cx="961021" cy="325385"/>
          </a:xfrm>
          <a:prstGeom prst="rect">
            <a:avLst/>
          </a:prstGeom>
          <a:noFill/>
        </p:spPr>
      </p:pic>
      <p:pic>
        <p:nvPicPr>
          <p:cNvPr id="8212" name="Picture 20" descr="C:\Users\Abject-3D\Desktop\VMWare Files\FINAL diagrams\Basic Virtualization\3D PNGs\VMW_10Q2_DGRM_Cloud_Director_R7_18.png"/>
          <p:cNvPicPr>
            <a:picLocks noChangeAspect="1" noChangeArrowheads="1"/>
          </p:cNvPicPr>
          <p:nvPr/>
        </p:nvPicPr>
        <p:blipFill>
          <a:blip r:embed="rId13"/>
          <a:srcRect/>
          <a:stretch>
            <a:fillRect/>
          </a:stretch>
        </p:blipFill>
        <p:spPr bwMode="auto">
          <a:xfrm>
            <a:off x="3286125" y="4324350"/>
            <a:ext cx="317819" cy="68104"/>
          </a:xfrm>
          <a:prstGeom prst="rect">
            <a:avLst/>
          </a:prstGeom>
          <a:noFill/>
        </p:spPr>
      </p:pic>
      <p:sp>
        <p:nvSpPr>
          <p:cNvPr id="42" name="Left-Right Arrow 41"/>
          <p:cNvSpPr/>
          <p:nvPr/>
        </p:nvSpPr>
        <p:spPr bwMode="auto">
          <a:xfrm>
            <a:off x="6008914" y="2476005"/>
            <a:ext cx="1335974" cy="313706"/>
          </a:xfrm>
          <a:prstGeom prst="leftRightArrow">
            <a:avLst>
              <a:gd name="adj1" fmla="val 50000"/>
              <a:gd name="adj2" fmla="val 63249"/>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ctr">
              <a:spcAft>
                <a:spcPct val="0"/>
              </a:spcAft>
              <a:defRPr/>
            </a:pPr>
            <a:r>
              <a:rPr lang="en-US" sz="700" b="1" dirty="0" smtClean="0">
                <a:solidFill>
                  <a:srgbClr val="FFFFFF"/>
                </a:solidFill>
              </a:rPr>
              <a:t> VMware </a:t>
            </a:r>
            <a:r>
              <a:rPr lang="en-US" sz="700" b="1" dirty="0" err="1" smtClean="0">
                <a:solidFill>
                  <a:srgbClr val="FFFFFF"/>
                </a:solidFill>
              </a:rPr>
              <a:t>vCloud</a:t>
            </a:r>
            <a:r>
              <a:rPr lang="en-US" sz="700" b="1" dirty="0" smtClean="0">
                <a:solidFill>
                  <a:srgbClr val="FFFFFF"/>
                </a:solidFill>
              </a:rPr>
              <a:t> API</a:t>
            </a:r>
            <a:endParaRPr lang="en-US" sz="700" b="1" dirty="0">
              <a:solidFill>
                <a:srgbClr val="FFFFFF"/>
              </a:solidFill>
            </a:endParaRPr>
          </a:p>
        </p:txBody>
      </p:sp>
      <p:pic>
        <p:nvPicPr>
          <p:cNvPr id="8208" name="Picture 16" descr="C:\Users\Abject-3D\Desktop\VMWare Files\FINAL diagrams\Basic Virtualization\3D PNGs\VMW_10Q2_DGRM_Cloud_Director_R7_14.png"/>
          <p:cNvPicPr>
            <a:picLocks noChangeAspect="1" noChangeArrowheads="1"/>
          </p:cNvPicPr>
          <p:nvPr/>
        </p:nvPicPr>
        <p:blipFill>
          <a:blip r:embed="rId14"/>
          <a:srcRect/>
          <a:stretch>
            <a:fillRect/>
          </a:stretch>
        </p:blipFill>
        <p:spPr bwMode="auto">
          <a:xfrm>
            <a:off x="2980955" y="3305175"/>
            <a:ext cx="219445" cy="257281"/>
          </a:xfrm>
          <a:prstGeom prst="rect">
            <a:avLst/>
          </a:prstGeom>
          <a:noFill/>
        </p:spPr>
      </p:pic>
      <p:pic>
        <p:nvPicPr>
          <p:cNvPr id="8209" name="Picture 17" descr="C:\Users\Abject-3D\Desktop\VMWare Files\FINAL diagrams\Basic Virtualization\3D PNGs\VMW_10Q2_DGRM_Cloud_Director_R7_15.png"/>
          <p:cNvPicPr>
            <a:picLocks noChangeAspect="1" noChangeArrowheads="1"/>
          </p:cNvPicPr>
          <p:nvPr/>
        </p:nvPicPr>
        <p:blipFill>
          <a:blip r:embed="rId15"/>
          <a:srcRect/>
          <a:stretch>
            <a:fillRect/>
          </a:stretch>
        </p:blipFill>
        <p:spPr bwMode="auto">
          <a:xfrm>
            <a:off x="3657600" y="3305175"/>
            <a:ext cx="219445" cy="257281"/>
          </a:xfrm>
          <a:prstGeom prst="rect">
            <a:avLst/>
          </a:prstGeom>
          <a:noFill/>
        </p:spPr>
      </p:pic>
      <p:sp>
        <p:nvSpPr>
          <p:cNvPr id="58" name="TextBox 57"/>
          <p:cNvSpPr txBox="1"/>
          <p:nvPr/>
        </p:nvSpPr>
        <p:spPr>
          <a:xfrm>
            <a:off x="1752600" y="1295400"/>
            <a:ext cx="538930" cy="246221"/>
          </a:xfrm>
          <a:prstGeom prst="rect">
            <a:avLst/>
          </a:prstGeom>
          <a:noFill/>
        </p:spPr>
        <p:txBody>
          <a:bodyPr wrap="none" rtlCol="0">
            <a:spAutoFit/>
          </a:bodyPr>
          <a:lstStyle/>
          <a:p>
            <a:pPr algn="l"/>
            <a:r>
              <a:rPr lang="en-US" sz="1000" b="1" dirty="0" smtClean="0">
                <a:solidFill>
                  <a:srgbClr val="333333"/>
                </a:solidFill>
                <a:latin typeface="+mn-lt"/>
                <a:ea typeface="+mn-ea"/>
              </a:rPr>
              <a:t>Users</a:t>
            </a:r>
          </a:p>
        </p:txBody>
      </p:sp>
      <p:sp>
        <p:nvSpPr>
          <p:cNvPr id="59" name="TextBox 58"/>
          <p:cNvSpPr txBox="1"/>
          <p:nvPr/>
        </p:nvSpPr>
        <p:spPr>
          <a:xfrm>
            <a:off x="4800600" y="1314450"/>
            <a:ext cx="298480" cy="246221"/>
          </a:xfrm>
          <a:prstGeom prst="rect">
            <a:avLst/>
          </a:prstGeom>
          <a:noFill/>
        </p:spPr>
        <p:txBody>
          <a:bodyPr wrap="none" rtlCol="0">
            <a:spAutoFit/>
          </a:bodyPr>
          <a:lstStyle/>
          <a:p>
            <a:pPr algn="l"/>
            <a:r>
              <a:rPr lang="en-US" sz="1000" b="1" dirty="0" smtClean="0">
                <a:solidFill>
                  <a:srgbClr val="333333"/>
                </a:solidFill>
                <a:latin typeface="+mn-lt"/>
                <a:ea typeface="+mn-ea"/>
              </a:rPr>
              <a:t>IT</a:t>
            </a:r>
          </a:p>
        </p:txBody>
      </p:sp>
      <p:sp>
        <p:nvSpPr>
          <p:cNvPr id="60" name="TextBox 59"/>
          <p:cNvSpPr txBox="1"/>
          <p:nvPr/>
        </p:nvSpPr>
        <p:spPr>
          <a:xfrm>
            <a:off x="2047875" y="933450"/>
            <a:ext cx="856325" cy="215444"/>
          </a:xfrm>
          <a:prstGeom prst="rect">
            <a:avLst/>
          </a:prstGeom>
          <a:noFill/>
        </p:spPr>
        <p:txBody>
          <a:bodyPr wrap="none" rtlCol="0">
            <a:spAutoFit/>
          </a:bodyPr>
          <a:lstStyle/>
          <a:p>
            <a:r>
              <a:rPr lang="en-US" sz="800" dirty="0" smtClean="0">
                <a:solidFill>
                  <a:srgbClr val="333333"/>
                </a:solidFill>
                <a:latin typeface="+mn-lt"/>
                <a:ea typeface="+mn-ea"/>
              </a:rPr>
              <a:t>Organization 1</a:t>
            </a:r>
          </a:p>
        </p:txBody>
      </p:sp>
      <p:sp>
        <p:nvSpPr>
          <p:cNvPr id="61" name="TextBox 60"/>
          <p:cNvSpPr txBox="1"/>
          <p:nvPr/>
        </p:nvSpPr>
        <p:spPr>
          <a:xfrm>
            <a:off x="3190875" y="933450"/>
            <a:ext cx="883575" cy="215444"/>
          </a:xfrm>
          <a:prstGeom prst="rect">
            <a:avLst/>
          </a:prstGeom>
          <a:noFill/>
        </p:spPr>
        <p:txBody>
          <a:bodyPr wrap="none" rtlCol="0">
            <a:spAutoFit/>
          </a:bodyPr>
          <a:lstStyle/>
          <a:p>
            <a:r>
              <a:rPr lang="en-US" sz="800" dirty="0" smtClean="0">
                <a:solidFill>
                  <a:srgbClr val="333333"/>
                </a:solidFill>
                <a:latin typeface="+mn-lt"/>
                <a:ea typeface="+mn-ea"/>
              </a:rPr>
              <a:t>Organization </a:t>
            </a:r>
            <a:r>
              <a:rPr lang="en-US" sz="800" i="1" dirty="0" smtClean="0">
                <a:solidFill>
                  <a:srgbClr val="333333"/>
                </a:solidFill>
                <a:latin typeface="+mn-lt"/>
                <a:ea typeface="+mn-ea"/>
              </a:rPr>
              <a:t>m</a:t>
            </a:r>
          </a:p>
        </p:txBody>
      </p:sp>
      <p:sp>
        <p:nvSpPr>
          <p:cNvPr id="62" name="TextBox 61"/>
          <p:cNvSpPr txBox="1"/>
          <p:nvPr/>
        </p:nvSpPr>
        <p:spPr>
          <a:xfrm>
            <a:off x="7429500" y="2286000"/>
            <a:ext cx="1037463" cy="246221"/>
          </a:xfrm>
          <a:prstGeom prst="rect">
            <a:avLst/>
          </a:prstGeom>
          <a:noFill/>
        </p:spPr>
        <p:txBody>
          <a:bodyPr wrap="none" rtlCol="0">
            <a:spAutoFit/>
          </a:bodyPr>
          <a:lstStyle/>
          <a:p>
            <a:r>
              <a:rPr lang="en-US" sz="1000" b="1" dirty="0" smtClean="0">
                <a:solidFill>
                  <a:srgbClr val="333333"/>
                </a:solidFill>
                <a:latin typeface="+mn-lt"/>
                <a:ea typeface="+mn-ea"/>
              </a:rPr>
              <a:t>Public Clouds</a:t>
            </a:r>
          </a:p>
        </p:txBody>
      </p:sp>
      <p:sp>
        <p:nvSpPr>
          <p:cNvPr id="63" name="TextBox 62"/>
          <p:cNvSpPr txBox="1"/>
          <p:nvPr/>
        </p:nvSpPr>
        <p:spPr>
          <a:xfrm>
            <a:off x="6200775" y="3514725"/>
            <a:ext cx="877164" cy="461665"/>
          </a:xfrm>
          <a:prstGeom prst="rect">
            <a:avLst/>
          </a:prstGeom>
          <a:noFill/>
        </p:spPr>
        <p:txBody>
          <a:bodyPr wrap="none" rtlCol="0">
            <a:spAutoFit/>
          </a:bodyPr>
          <a:lstStyle/>
          <a:p>
            <a:pPr algn="ctr"/>
            <a:r>
              <a:rPr lang="en-US" sz="800" b="1" dirty="0" smtClean="0">
                <a:solidFill>
                  <a:srgbClr val="333333"/>
                </a:solidFill>
                <a:latin typeface="+mn-lt"/>
                <a:ea typeface="+mn-ea"/>
              </a:rPr>
              <a:t>Programmatic</a:t>
            </a:r>
          </a:p>
          <a:p>
            <a:pPr algn="ctr"/>
            <a:r>
              <a:rPr lang="en-US" sz="800" b="1" dirty="0" smtClean="0">
                <a:solidFill>
                  <a:srgbClr val="333333"/>
                </a:solidFill>
                <a:latin typeface="+mn-lt"/>
                <a:ea typeface="+mn-ea"/>
              </a:rPr>
              <a:t>Control and</a:t>
            </a:r>
          </a:p>
          <a:p>
            <a:pPr algn="ctr"/>
            <a:r>
              <a:rPr lang="en-US" sz="800" b="1" dirty="0" smtClean="0">
                <a:solidFill>
                  <a:srgbClr val="333333"/>
                </a:solidFill>
                <a:latin typeface="+mn-lt"/>
                <a:ea typeface="+mn-ea"/>
              </a:rPr>
              <a:t>Integrations</a:t>
            </a:r>
          </a:p>
        </p:txBody>
      </p:sp>
      <p:sp>
        <p:nvSpPr>
          <p:cNvPr id="65" name="TextBox 64"/>
          <p:cNvSpPr txBox="1"/>
          <p:nvPr/>
        </p:nvSpPr>
        <p:spPr>
          <a:xfrm>
            <a:off x="1524000" y="2371725"/>
            <a:ext cx="792205" cy="215444"/>
          </a:xfrm>
          <a:prstGeom prst="rect">
            <a:avLst/>
          </a:prstGeom>
          <a:noFill/>
        </p:spPr>
        <p:txBody>
          <a:bodyPr wrap="none" rtlCol="0">
            <a:spAutoFit/>
          </a:bodyPr>
          <a:lstStyle/>
          <a:p>
            <a:r>
              <a:rPr lang="en-US" sz="800" b="1" dirty="0" smtClean="0">
                <a:solidFill>
                  <a:srgbClr val="333333"/>
                </a:solidFill>
                <a:latin typeface="+mn-lt"/>
                <a:ea typeface="+mn-ea"/>
              </a:rPr>
              <a:t>User Portals</a:t>
            </a:r>
          </a:p>
        </p:txBody>
      </p:sp>
      <p:sp>
        <p:nvSpPr>
          <p:cNvPr id="66" name="TextBox 65"/>
          <p:cNvSpPr txBox="1"/>
          <p:nvPr/>
        </p:nvSpPr>
        <p:spPr>
          <a:xfrm>
            <a:off x="2698920" y="5829300"/>
            <a:ext cx="1468672" cy="246221"/>
          </a:xfrm>
          <a:prstGeom prst="rect">
            <a:avLst/>
          </a:prstGeom>
          <a:noFill/>
        </p:spPr>
        <p:txBody>
          <a:bodyPr wrap="none" rtlCol="0">
            <a:spAutoFit/>
          </a:bodyPr>
          <a:lstStyle/>
          <a:p>
            <a:r>
              <a:rPr lang="en-US" sz="1000" b="1" dirty="0" smtClean="0">
                <a:solidFill>
                  <a:srgbClr val="333333"/>
                </a:solidFill>
                <a:latin typeface="+mn-lt"/>
                <a:ea typeface="+mn-ea"/>
              </a:rPr>
              <a:t>Secure Private Cloud</a:t>
            </a:r>
          </a:p>
        </p:txBody>
      </p:sp>
      <p:sp>
        <p:nvSpPr>
          <p:cNvPr id="67" name="TextBox 66"/>
          <p:cNvSpPr txBox="1"/>
          <p:nvPr/>
        </p:nvSpPr>
        <p:spPr>
          <a:xfrm>
            <a:off x="4657725" y="2371725"/>
            <a:ext cx="591829" cy="215444"/>
          </a:xfrm>
          <a:prstGeom prst="rect">
            <a:avLst/>
          </a:prstGeom>
          <a:noFill/>
        </p:spPr>
        <p:txBody>
          <a:bodyPr wrap="none" rtlCol="0">
            <a:spAutoFit/>
          </a:bodyPr>
          <a:lstStyle/>
          <a:p>
            <a:r>
              <a:rPr lang="en-US" sz="800" b="1" dirty="0" smtClean="0">
                <a:solidFill>
                  <a:srgbClr val="333333"/>
                </a:solidFill>
                <a:latin typeface="+mn-lt"/>
                <a:ea typeface="+mn-ea"/>
              </a:rPr>
              <a:t>Security</a:t>
            </a:r>
          </a:p>
        </p:txBody>
      </p:sp>
      <p:sp>
        <p:nvSpPr>
          <p:cNvPr id="68" name="TextBox 67"/>
          <p:cNvSpPr txBox="1"/>
          <p:nvPr/>
        </p:nvSpPr>
        <p:spPr>
          <a:xfrm>
            <a:off x="3168898" y="3286125"/>
            <a:ext cx="529311" cy="307777"/>
          </a:xfrm>
          <a:prstGeom prst="rect">
            <a:avLst/>
          </a:prstGeom>
          <a:noFill/>
        </p:spPr>
        <p:txBody>
          <a:bodyPr wrap="none" rtlCol="0">
            <a:spAutoFit/>
          </a:bodyPr>
          <a:lstStyle/>
          <a:p>
            <a:pPr algn="ctr"/>
            <a:r>
              <a:rPr lang="en-US" sz="700" b="1" dirty="0" smtClean="0">
                <a:solidFill>
                  <a:srgbClr val="333333"/>
                </a:solidFill>
                <a:latin typeface="+mn-lt"/>
                <a:ea typeface="+mn-ea"/>
              </a:rPr>
              <a:t>VMware</a:t>
            </a:r>
            <a:br>
              <a:rPr lang="en-US" sz="700" b="1" dirty="0" smtClean="0">
                <a:solidFill>
                  <a:srgbClr val="333333"/>
                </a:solidFill>
                <a:latin typeface="+mn-lt"/>
                <a:ea typeface="+mn-ea"/>
              </a:rPr>
            </a:br>
            <a:r>
              <a:rPr lang="en-US" sz="700" b="1" dirty="0" err="1" smtClean="0">
                <a:solidFill>
                  <a:srgbClr val="333333"/>
                </a:solidFill>
                <a:latin typeface="+mn-lt"/>
                <a:ea typeface="+mn-ea"/>
              </a:rPr>
              <a:t>vShield</a:t>
            </a:r>
            <a:endParaRPr lang="en-US" sz="700" b="1" dirty="0" smtClean="0">
              <a:solidFill>
                <a:srgbClr val="333333"/>
              </a:solidFill>
              <a:latin typeface="+mn-lt"/>
              <a:ea typeface="+mn-ea"/>
            </a:endParaRPr>
          </a:p>
        </p:txBody>
      </p:sp>
      <p:sp>
        <p:nvSpPr>
          <p:cNvPr id="69" name="TextBox 68"/>
          <p:cNvSpPr txBox="1"/>
          <p:nvPr/>
        </p:nvSpPr>
        <p:spPr>
          <a:xfrm>
            <a:off x="1390650" y="3228975"/>
            <a:ext cx="1483098" cy="215444"/>
          </a:xfrm>
          <a:prstGeom prst="rect">
            <a:avLst/>
          </a:prstGeom>
          <a:noFill/>
        </p:spPr>
        <p:txBody>
          <a:bodyPr wrap="none" rtlCol="0">
            <a:spAutoFit/>
          </a:bodyPr>
          <a:lstStyle/>
          <a:p>
            <a:r>
              <a:rPr lang="en-US" sz="800" b="1" dirty="0" smtClean="0">
                <a:solidFill>
                  <a:srgbClr val="333333"/>
                </a:solidFill>
                <a:latin typeface="+mn-lt"/>
                <a:ea typeface="+mn-ea"/>
              </a:rPr>
              <a:t>Virtual Datacenter 1 (Gold)</a:t>
            </a:r>
          </a:p>
        </p:txBody>
      </p:sp>
      <p:sp>
        <p:nvSpPr>
          <p:cNvPr id="70" name="TextBox 69"/>
          <p:cNvSpPr txBox="1"/>
          <p:nvPr/>
        </p:nvSpPr>
        <p:spPr>
          <a:xfrm>
            <a:off x="3971925" y="3228975"/>
            <a:ext cx="1535998" cy="215444"/>
          </a:xfrm>
          <a:prstGeom prst="rect">
            <a:avLst/>
          </a:prstGeom>
          <a:noFill/>
        </p:spPr>
        <p:txBody>
          <a:bodyPr wrap="none" rtlCol="0">
            <a:spAutoFit/>
          </a:bodyPr>
          <a:lstStyle/>
          <a:p>
            <a:r>
              <a:rPr lang="en-US" sz="800" b="1" dirty="0" smtClean="0">
                <a:solidFill>
                  <a:srgbClr val="333333"/>
                </a:solidFill>
                <a:latin typeface="+mn-lt"/>
                <a:ea typeface="+mn-ea"/>
              </a:rPr>
              <a:t>Virtual Datacenter </a:t>
            </a:r>
            <a:r>
              <a:rPr lang="en-US" sz="800" b="1" i="1" dirty="0" smtClean="0">
                <a:solidFill>
                  <a:srgbClr val="333333"/>
                </a:solidFill>
                <a:latin typeface="+mn-lt"/>
                <a:ea typeface="+mn-ea"/>
              </a:rPr>
              <a:t>n</a:t>
            </a:r>
            <a:r>
              <a:rPr lang="en-US" sz="800" b="1" dirty="0" smtClean="0">
                <a:solidFill>
                  <a:srgbClr val="333333"/>
                </a:solidFill>
                <a:latin typeface="+mn-lt"/>
                <a:ea typeface="+mn-ea"/>
              </a:rPr>
              <a:t> (Silver)</a:t>
            </a:r>
          </a:p>
        </p:txBody>
      </p:sp>
      <p:sp>
        <p:nvSpPr>
          <p:cNvPr id="71" name="TextBox 70"/>
          <p:cNvSpPr txBox="1"/>
          <p:nvPr/>
        </p:nvSpPr>
        <p:spPr>
          <a:xfrm>
            <a:off x="2452058" y="2000250"/>
            <a:ext cx="1962397" cy="276999"/>
          </a:xfrm>
          <a:prstGeom prst="rect">
            <a:avLst/>
          </a:prstGeom>
          <a:noFill/>
        </p:spPr>
        <p:txBody>
          <a:bodyPr wrap="none" rtlCol="0">
            <a:spAutoFit/>
          </a:bodyPr>
          <a:lstStyle/>
          <a:p>
            <a:pPr algn="ctr"/>
            <a:r>
              <a:rPr lang="en-US" sz="1200" b="1" dirty="0" smtClean="0">
                <a:solidFill>
                  <a:schemeClr val="bg1"/>
                </a:solidFill>
                <a:latin typeface="+mn-lt"/>
                <a:ea typeface="+mn-ea"/>
              </a:rPr>
              <a:t>VMware </a:t>
            </a:r>
            <a:r>
              <a:rPr lang="en-US" sz="1200" b="1" dirty="0" err="1" smtClean="0">
                <a:solidFill>
                  <a:schemeClr val="bg1"/>
                </a:solidFill>
                <a:latin typeface="+mn-lt"/>
                <a:ea typeface="+mn-ea"/>
              </a:rPr>
              <a:t>vCloud</a:t>
            </a:r>
            <a:r>
              <a:rPr lang="en-US" sz="1200" b="1" dirty="0" smtClean="0">
                <a:solidFill>
                  <a:schemeClr val="bg1"/>
                </a:solidFill>
                <a:latin typeface="+mn-lt"/>
                <a:ea typeface="+mn-ea"/>
              </a:rPr>
              <a:t> Director</a:t>
            </a:r>
          </a:p>
        </p:txBody>
      </p:sp>
      <p:sp>
        <p:nvSpPr>
          <p:cNvPr id="72" name="TextBox 71"/>
          <p:cNvSpPr txBox="1"/>
          <p:nvPr/>
        </p:nvSpPr>
        <p:spPr>
          <a:xfrm>
            <a:off x="1152525" y="4943415"/>
            <a:ext cx="1091966" cy="400110"/>
          </a:xfrm>
          <a:prstGeom prst="rect">
            <a:avLst/>
          </a:prstGeom>
          <a:noFill/>
        </p:spPr>
        <p:txBody>
          <a:bodyPr wrap="none" rtlCol="0">
            <a:spAutoFit/>
          </a:bodyPr>
          <a:lstStyle/>
          <a:p>
            <a:pPr algn="ctr"/>
            <a:r>
              <a:rPr lang="en-US" sz="1000" b="1" dirty="0" smtClean="0">
                <a:solidFill>
                  <a:schemeClr val="bg1"/>
                </a:solidFill>
                <a:latin typeface="+mn-lt"/>
                <a:ea typeface="+mn-ea"/>
              </a:rPr>
              <a:t>VMware</a:t>
            </a:r>
          </a:p>
          <a:p>
            <a:pPr algn="ctr"/>
            <a:r>
              <a:rPr lang="en-US" sz="1000" b="1" dirty="0" smtClean="0">
                <a:solidFill>
                  <a:schemeClr val="bg1"/>
                </a:solidFill>
                <a:latin typeface="+mn-lt"/>
                <a:ea typeface="+mn-ea"/>
              </a:rPr>
              <a:t>vCenter Server</a:t>
            </a:r>
          </a:p>
        </p:txBody>
      </p:sp>
      <p:sp>
        <p:nvSpPr>
          <p:cNvPr id="73" name="TextBox 72"/>
          <p:cNvSpPr txBox="1"/>
          <p:nvPr/>
        </p:nvSpPr>
        <p:spPr>
          <a:xfrm>
            <a:off x="2628900" y="4943415"/>
            <a:ext cx="1091966" cy="400110"/>
          </a:xfrm>
          <a:prstGeom prst="rect">
            <a:avLst/>
          </a:prstGeom>
          <a:noFill/>
        </p:spPr>
        <p:txBody>
          <a:bodyPr wrap="none" rtlCol="0">
            <a:spAutoFit/>
          </a:bodyPr>
          <a:lstStyle/>
          <a:p>
            <a:pPr algn="ctr"/>
            <a:r>
              <a:rPr lang="en-US" sz="1000" b="1" dirty="0" smtClean="0">
                <a:solidFill>
                  <a:schemeClr val="bg1"/>
                </a:solidFill>
                <a:latin typeface="+mn-lt"/>
                <a:ea typeface="+mn-ea"/>
              </a:rPr>
              <a:t>VMware</a:t>
            </a:r>
          </a:p>
          <a:p>
            <a:pPr algn="ctr"/>
            <a:r>
              <a:rPr lang="en-US" sz="1000" b="1" dirty="0" smtClean="0">
                <a:solidFill>
                  <a:schemeClr val="bg1"/>
                </a:solidFill>
                <a:latin typeface="+mn-lt"/>
                <a:ea typeface="+mn-ea"/>
              </a:rPr>
              <a:t>vCenter Server</a:t>
            </a:r>
          </a:p>
        </p:txBody>
      </p:sp>
      <p:sp>
        <p:nvSpPr>
          <p:cNvPr id="74" name="TextBox 73"/>
          <p:cNvSpPr txBox="1"/>
          <p:nvPr/>
        </p:nvSpPr>
        <p:spPr>
          <a:xfrm>
            <a:off x="4591050" y="4943415"/>
            <a:ext cx="1091966" cy="400110"/>
          </a:xfrm>
          <a:prstGeom prst="rect">
            <a:avLst/>
          </a:prstGeom>
          <a:noFill/>
        </p:spPr>
        <p:txBody>
          <a:bodyPr wrap="none" rtlCol="0">
            <a:spAutoFit/>
          </a:bodyPr>
          <a:lstStyle/>
          <a:p>
            <a:pPr algn="ctr"/>
            <a:r>
              <a:rPr lang="en-US" sz="1000" b="1" dirty="0" smtClean="0">
                <a:solidFill>
                  <a:schemeClr val="bg1"/>
                </a:solidFill>
                <a:latin typeface="+mn-lt"/>
                <a:ea typeface="+mn-ea"/>
              </a:rPr>
              <a:t>VMware</a:t>
            </a:r>
          </a:p>
          <a:p>
            <a:pPr algn="ctr"/>
            <a:r>
              <a:rPr lang="en-US" sz="1000" b="1" dirty="0" smtClean="0">
                <a:solidFill>
                  <a:schemeClr val="bg1"/>
                </a:solidFill>
                <a:latin typeface="+mn-lt"/>
                <a:ea typeface="+mn-ea"/>
              </a:rPr>
              <a:t>vCenter Server</a:t>
            </a:r>
          </a:p>
        </p:txBody>
      </p:sp>
      <p:sp>
        <p:nvSpPr>
          <p:cNvPr id="75" name="TextBox 74"/>
          <p:cNvSpPr txBox="1"/>
          <p:nvPr/>
        </p:nvSpPr>
        <p:spPr>
          <a:xfrm>
            <a:off x="1086633" y="5410200"/>
            <a:ext cx="1199367" cy="246221"/>
          </a:xfrm>
          <a:prstGeom prst="rect">
            <a:avLst/>
          </a:prstGeom>
          <a:noFill/>
        </p:spPr>
        <p:txBody>
          <a:bodyPr wrap="none" rtlCol="0">
            <a:spAutoFit/>
          </a:bodyPr>
          <a:lstStyle/>
          <a:p>
            <a:pPr algn="ctr"/>
            <a:r>
              <a:rPr lang="en-US" sz="1000" b="1" dirty="0" smtClean="0">
                <a:solidFill>
                  <a:schemeClr val="bg1"/>
                </a:solidFill>
                <a:latin typeface="+mn-lt"/>
                <a:ea typeface="+mn-ea"/>
              </a:rPr>
              <a:t>VMware vSphere</a:t>
            </a:r>
          </a:p>
        </p:txBody>
      </p:sp>
      <p:sp>
        <p:nvSpPr>
          <p:cNvPr id="76" name="TextBox 75"/>
          <p:cNvSpPr txBox="1"/>
          <p:nvPr/>
        </p:nvSpPr>
        <p:spPr>
          <a:xfrm>
            <a:off x="2591583" y="5410200"/>
            <a:ext cx="1199367" cy="246221"/>
          </a:xfrm>
          <a:prstGeom prst="rect">
            <a:avLst/>
          </a:prstGeom>
          <a:noFill/>
        </p:spPr>
        <p:txBody>
          <a:bodyPr wrap="none" rtlCol="0">
            <a:spAutoFit/>
          </a:bodyPr>
          <a:lstStyle/>
          <a:p>
            <a:pPr algn="ctr"/>
            <a:r>
              <a:rPr lang="en-US" sz="1000" b="1" dirty="0" smtClean="0">
                <a:solidFill>
                  <a:schemeClr val="bg1"/>
                </a:solidFill>
                <a:latin typeface="+mn-lt"/>
                <a:ea typeface="+mn-ea"/>
              </a:rPr>
              <a:t>VMware vSphere</a:t>
            </a:r>
          </a:p>
        </p:txBody>
      </p:sp>
      <p:sp>
        <p:nvSpPr>
          <p:cNvPr id="77" name="TextBox 76"/>
          <p:cNvSpPr txBox="1"/>
          <p:nvPr/>
        </p:nvSpPr>
        <p:spPr>
          <a:xfrm>
            <a:off x="4544208" y="5410200"/>
            <a:ext cx="1199367" cy="246221"/>
          </a:xfrm>
          <a:prstGeom prst="rect">
            <a:avLst/>
          </a:prstGeom>
          <a:noFill/>
        </p:spPr>
        <p:txBody>
          <a:bodyPr wrap="none" rtlCol="0">
            <a:spAutoFit/>
          </a:bodyPr>
          <a:lstStyle/>
          <a:p>
            <a:pPr algn="ctr"/>
            <a:r>
              <a:rPr lang="en-US" sz="1000" b="1" dirty="0" smtClean="0">
                <a:solidFill>
                  <a:schemeClr val="bg1"/>
                </a:solidFill>
                <a:latin typeface="+mn-lt"/>
                <a:ea typeface="+mn-ea"/>
              </a:rPr>
              <a:t>VMware vSphere</a:t>
            </a:r>
          </a:p>
        </p:txBody>
      </p:sp>
      <p:sp>
        <p:nvSpPr>
          <p:cNvPr id="78" name="TextBox 77"/>
          <p:cNvSpPr txBox="1"/>
          <p:nvPr/>
        </p:nvSpPr>
        <p:spPr>
          <a:xfrm>
            <a:off x="3105150" y="2371725"/>
            <a:ext cx="619080" cy="215444"/>
          </a:xfrm>
          <a:prstGeom prst="rect">
            <a:avLst/>
          </a:prstGeom>
          <a:noFill/>
        </p:spPr>
        <p:txBody>
          <a:bodyPr wrap="none" rtlCol="0">
            <a:spAutoFit/>
          </a:bodyPr>
          <a:lstStyle/>
          <a:p>
            <a:r>
              <a:rPr lang="en-US" sz="800" b="1" dirty="0" smtClean="0">
                <a:solidFill>
                  <a:srgbClr val="333333"/>
                </a:solidFill>
                <a:latin typeface="+mn-lt"/>
                <a:ea typeface="+mn-ea"/>
              </a:rPr>
              <a:t>Catalogs</a:t>
            </a:r>
          </a:p>
        </p:txBody>
      </p:sp>
      <p:pic>
        <p:nvPicPr>
          <p:cNvPr id="1026" name="Picture 2" descr="C:\Users\Abject-3D\Desktop\VMWare Files\FINAL diagrams\Basic Virtualization\3D PNGs\VMW_10Q2_DGRM_Cloud_Director_R8_13.png"/>
          <p:cNvPicPr>
            <a:picLocks noChangeAspect="1" noChangeArrowheads="1"/>
          </p:cNvPicPr>
          <p:nvPr/>
        </p:nvPicPr>
        <p:blipFill>
          <a:blip r:embed="rId16"/>
          <a:srcRect/>
          <a:stretch>
            <a:fillRect/>
          </a:stretch>
        </p:blipFill>
        <p:spPr bwMode="auto">
          <a:xfrm>
            <a:off x="4900613" y="4019551"/>
            <a:ext cx="383762" cy="451485"/>
          </a:xfrm>
          <a:prstGeom prst="rect">
            <a:avLst/>
          </a:prstGeom>
          <a:noFill/>
        </p:spPr>
      </p:pic>
      <p:pic>
        <p:nvPicPr>
          <p:cNvPr id="1027" name="Picture 3" descr="C:\Users\Abject-3D\Desktop\VMWare Files\FINAL diagrams\Basic Virtualization\3D PNGs\VMW_10Q2_DGRM_Cloud_Director_R8_0.png"/>
          <p:cNvPicPr>
            <a:picLocks noChangeAspect="1" noChangeArrowheads="1"/>
          </p:cNvPicPr>
          <p:nvPr/>
        </p:nvPicPr>
        <p:blipFill>
          <a:blip r:embed="rId17"/>
          <a:srcRect/>
          <a:stretch>
            <a:fillRect/>
          </a:stretch>
        </p:blipFill>
        <p:spPr bwMode="auto">
          <a:xfrm>
            <a:off x="1423060" y="2602676"/>
            <a:ext cx="406337" cy="323564"/>
          </a:xfrm>
          <a:prstGeom prst="rect">
            <a:avLst/>
          </a:prstGeom>
          <a:noFill/>
        </p:spPr>
      </p:pic>
      <p:pic>
        <p:nvPicPr>
          <p:cNvPr id="1028" name="Picture 4" descr="C:\Users\Abject-3D\Desktop\VMWare Files\FINAL diagrams\Basic Virtualization\3D PNGs\VMW_10Q2_DGRM_Cloud_Director_R8_1.png"/>
          <p:cNvPicPr>
            <a:picLocks noChangeAspect="1" noChangeArrowheads="1"/>
          </p:cNvPicPr>
          <p:nvPr/>
        </p:nvPicPr>
        <p:blipFill>
          <a:blip r:embed="rId18"/>
          <a:srcRect/>
          <a:stretch>
            <a:fillRect/>
          </a:stretch>
        </p:blipFill>
        <p:spPr bwMode="auto">
          <a:xfrm>
            <a:off x="1954481" y="2601686"/>
            <a:ext cx="428911" cy="323564"/>
          </a:xfrm>
          <a:prstGeom prst="rect">
            <a:avLst/>
          </a:prstGeom>
          <a:noFill/>
        </p:spPr>
      </p:pic>
      <p:pic>
        <p:nvPicPr>
          <p:cNvPr id="1035" name="Picture 11" descr="C:\Users\Abject-3D\Desktop\VMWare Files\FINAL diagrams\Basic Virtualization\3D PNGs\VMW_10Q2_DGRM_Cloud_Director_R8_8.png"/>
          <p:cNvPicPr>
            <a:picLocks noChangeAspect="1" noChangeArrowheads="1"/>
          </p:cNvPicPr>
          <p:nvPr/>
        </p:nvPicPr>
        <p:blipFill>
          <a:blip r:embed="rId19"/>
          <a:srcRect/>
          <a:stretch>
            <a:fillRect/>
          </a:stretch>
        </p:blipFill>
        <p:spPr bwMode="auto">
          <a:xfrm>
            <a:off x="4124325" y="3600450"/>
            <a:ext cx="662178" cy="797624"/>
          </a:xfrm>
          <a:prstGeom prst="rect">
            <a:avLst/>
          </a:prstGeom>
          <a:noFill/>
        </p:spPr>
      </p:pic>
      <p:pic>
        <p:nvPicPr>
          <p:cNvPr id="1036" name="Picture 12" descr="C:\Users\Abject-3D\Desktop\VMWare Files\FINAL diagrams\Basic Virtualization\3D PNGs\VMW_10Q2_DGRM_Cloud_Director_R8_9.png"/>
          <p:cNvPicPr>
            <a:picLocks noChangeAspect="1" noChangeArrowheads="1"/>
          </p:cNvPicPr>
          <p:nvPr/>
        </p:nvPicPr>
        <p:blipFill>
          <a:blip r:embed="rId20"/>
          <a:srcRect/>
          <a:stretch>
            <a:fillRect/>
          </a:stretch>
        </p:blipFill>
        <p:spPr bwMode="auto">
          <a:xfrm>
            <a:off x="4867276" y="3562351"/>
            <a:ext cx="391287" cy="391287"/>
          </a:xfrm>
          <a:prstGeom prst="rect">
            <a:avLst/>
          </a:prstGeom>
          <a:noFill/>
        </p:spPr>
      </p:pic>
      <p:pic>
        <p:nvPicPr>
          <p:cNvPr id="1037" name="Picture 13" descr="C:\Users\Abject-3D\Desktop\VMWare Files\FINAL diagrams\Basic Virtualization\3D PNGs\VMW_10Q2_DGRM_Cloud_Director_R8_10.png"/>
          <p:cNvPicPr>
            <a:picLocks noChangeAspect="1" noChangeArrowheads="1"/>
          </p:cNvPicPr>
          <p:nvPr/>
        </p:nvPicPr>
        <p:blipFill>
          <a:blip r:embed="rId21"/>
          <a:srcRect/>
          <a:stretch>
            <a:fillRect/>
          </a:stretch>
        </p:blipFill>
        <p:spPr bwMode="auto">
          <a:xfrm>
            <a:off x="2324100" y="4038600"/>
            <a:ext cx="383762" cy="451485"/>
          </a:xfrm>
          <a:prstGeom prst="rect">
            <a:avLst/>
          </a:prstGeom>
          <a:noFill/>
        </p:spPr>
      </p:pic>
      <p:pic>
        <p:nvPicPr>
          <p:cNvPr id="1038" name="Picture 14" descr="C:\Users\Abject-3D\Desktop\VMWare Files\FINAL diagrams\Basic Virtualization\3D PNGs\VMW_10Q2_DGRM_Cloud_Director_R8_11.png"/>
          <p:cNvPicPr>
            <a:picLocks noChangeAspect="1" noChangeArrowheads="1"/>
          </p:cNvPicPr>
          <p:nvPr/>
        </p:nvPicPr>
        <p:blipFill>
          <a:blip r:embed="rId22"/>
          <a:srcRect/>
          <a:stretch>
            <a:fillRect/>
          </a:stretch>
        </p:blipFill>
        <p:spPr bwMode="auto">
          <a:xfrm>
            <a:off x="1552575" y="3600450"/>
            <a:ext cx="662178" cy="797624"/>
          </a:xfrm>
          <a:prstGeom prst="rect">
            <a:avLst/>
          </a:prstGeom>
          <a:noFill/>
        </p:spPr>
      </p:pic>
      <p:pic>
        <p:nvPicPr>
          <p:cNvPr id="1039" name="Picture 15" descr="C:\Users\Abject-3D\Desktop\VMWare Files\FINAL diagrams\Basic Virtualization\3D PNGs\VMW_10Q2_DGRM_Cloud_Director_R8_12.png"/>
          <p:cNvPicPr>
            <a:picLocks noChangeAspect="1" noChangeArrowheads="1"/>
          </p:cNvPicPr>
          <p:nvPr/>
        </p:nvPicPr>
        <p:blipFill>
          <a:blip r:embed="rId23"/>
          <a:srcRect/>
          <a:stretch>
            <a:fillRect/>
          </a:stretch>
        </p:blipFill>
        <p:spPr bwMode="auto">
          <a:xfrm>
            <a:off x="2290381" y="3571875"/>
            <a:ext cx="391287" cy="391287"/>
          </a:xfrm>
          <a:prstGeom prst="rect">
            <a:avLst/>
          </a:prstGeom>
          <a:noFill/>
        </p:spPr>
      </p:pic>
      <p:pic>
        <p:nvPicPr>
          <p:cNvPr id="81" name="Picture 8" descr="C:\Users\Abject-3D\Desktop\VMWare Files\FINAL diagrams\Basic Virtualization\3D PNGs\VMW_10Q2_DGRM_Cloud_Director_R8_5.png"/>
          <p:cNvPicPr>
            <a:picLocks noChangeAspect="1" noChangeArrowheads="1"/>
          </p:cNvPicPr>
          <p:nvPr/>
        </p:nvPicPr>
        <p:blipFill>
          <a:blip r:embed="rId24"/>
          <a:srcRect/>
          <a:stretch>
            <a:fillRect/>
          </a:stretch>
        </p:blipFill>
        <p:spPr bwMode="auto">
          <a:xfrm>
            <a:off x="4410075" y="2581275"/>
            <a:ext cx="278416" cy="323564"/>
          </a:xfrm>
          <a:prstGeom prst="rect">
            <a:avLst/>
          </a:prstGeom>
          <a:noFill/>
        </p:spPr>
      </p:pic>
      <p:pic>
        <p:nvPicPr>
          <p:cNvPr id="82" name="Picture 9" descr="C:\Users\Abject-3D\Desktop\VMWare Files\FINAL diagrams\Basic Virtualization\3D PNGs\VMW_10Q2_DGRM_Cloud_Director_R8_6.png"/>
          <p:cNvPicPr>
            <a:picLocks noChangeAspect="1" noChangeArrowheads="1"/>
          </p:cNvPicPr>
          <p:nvPr/>
        </p:nvPicPr>
        <p:blipFill>
          <a:blip r:embed="rId25"/>
          <a:srcRect/>
          <a:stretch>
            <a:fillRect/>
          </a:stretch>
        </p:blipFill>
        <p:spPr bwMode="auto">
          <a:xfrm>
            <a:off x="4848225" y="2571750"/>
            <a:ext cx="188119" cy="323564"/>
          </a:xfrm>
          <a:prstGeom prst="rect">
            <a:avLst/>
          </a:prstGeom>
          <a:noFill/>
        </p:spPr>
      </p:pic>
      <p:pic>
        <p:nvPicPr>
          <p:cNvPr id="83" name="Picture 10" descr="C:\Users\Abject-3D\Desktop\VMWare Files\FINAL diagrams\Basic Virtualization\3D PNGs\VMW_10Q2_DGRM_Cloud_Director_R8_7.png"/>
          <p:cNvPicPr>
            <a:picLocks noChangeAspect="1" noChangeArrowheads="1"/>
          </p:cNvPicPr>
          <p:nvPr/>
        </p:nvPicPr>
        <p:blipFill>
          <a:blip r:embed="rId26"/>
          <a:srcRect l="32571" t="32308" r="32571" b="25846"/>
          <a:stretch>
            <a:fillRect/>
          </a:stretch>
        </p:blipFill>
        <p:spPr bwMode="auto">
          <a:xfrm>
            <a:off x="5208455" y="2567403"/>
            <a:ext cx="293762" cy="327482"/>
          </a:xfrm>
          <a:prstGeom prst="rect">
            <a:avLst/>
          </a:prstGeom>
          <a:noFill/>
        </p:spPr>
      </p:pic>
      <p:pic>
        <p:nvPicPr>
          <p:cNvPr id="86" name="Picture 5" descr="C:\Users\Abject-3D\Desktop\VMWare Files\FINAL diagrams\Basic Virtualization\3D PNGs\VMW_10Q2_DGRM_Cloud_Director_R8_2.png"/>
          <p:cNvPicPr>
            <a:picLocks noChangeAspect="1" noChangeArrowheads="1"/>
          </p:cNvPicPr>
          <p:nvPr/>
        </p:nvPicPr>
        <p:blipFill>
          <a:blip r:embed="rId27"/>
          <a:srcRect/>
          <a:stretch>
            <a:fillRect/>
          </a:stretch>
        </p:blipFill>
        <p:spPr bwMode="auto">
          <a:xfrm>
            <a:off x="2838450" y="2590800"/>
            <a:ext cx="323564" cy="323564"/>
          </a:xfrm>
          <a:prstGeom prst="rect">
            <a:avLst/>
          </a:prstGeom>
          <a:noFill/>
        </p:spPr>
      </p:pic>
      <p:pic>
        <p:nvPicPr>
          <p:cNvPr id="87" name="Picture 6" descr="C:\Users\Abject-3D\Desktop\VMWare Files\FINAL diagrams\Basic Virtualization\3D PNGs\VMW_10Q2_DGRM_Cloud_Director_R8_3.png"/>
          <p:cNvPicPr>
            <a:picLocks noChangeAspect="1" noChangeArrowheads="1"/>
          </p:cNvPicPr>
          <p:nvPr/>
        </p:nvPicPr>
        <p:blipFill>
          <a:blip r:embed="rId28"/>
          <a:srcRect/>
          <a:stretch>
            <a:fillRect/>
          </a:stretch>
        </p:blipFill>
        <p:spPr bwMode="auto">
          <a:xfrm>
            <a:off x="3257550" y="2581275"/>
            <a:ext cx="323564" cy="323564"/>
          </a:xfrm>
          <a:prstGeom prst="rect">
            <a:avLst/>
          </a:prstGeom>
          <a:noFill/>
        </p:spPr>
      </p:pic>
      <p:pic>
        <p:nvPicPr>
          <p:cNvPr id="88" name="Picture 7" descr="C:\Users\Abject-3D\Desktop\VMWare Files\FINAL diagrams\Basic Virtualization\3D PNGs\VMW_10Q2_DGRM_Cloud_Director_R8_4.png"/>
          <p:cNvPicPr>
            <a:picLocks noChangeAspect="1" noChangeArrowheads="1"/>
          </p:cNvPicPr>
          <p:nvPr/>
        </p:nvPicPr>
        <p:blipFill>
          <a:blip r:embed="rId29"/>
          <a:srcRect/>
          <a:stretch>
            <a:fillRect/>
          </a:stretch>
        </p:blipFill>
        <p:spPr bwMode="auto">
          <a:xfrm>
            <a:off x="3667125" y="2590800"/>
            <a:ext cx="331089" cy="323564"/>
          </a:xfrm>
          <a:prstGeom prst="rect">
            <a:avLst/>
          </a:prstGeom>
          <a:noFill/>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descr="C:\Users\Abject-3D\Desktop\VMWare Files\FINAL diagrams\Basic Virtualization\3D PNGs\_9.png"/>
          <p:cNvPicPr>
            <a:picLocks noChangeAspect="1" noChangeArrowheads="1"/>
          </p:cNvPicPr>
          <p:nvPr/>
        </p:nvPicPr>
        <p:blipFill>
          <a:blip r:embed="rId3"/>
          <a:srcRect/>
          <a:stretch>
            <a:fillRect/>
          </a:stretch>
        </p:blipFill>
        <p:spPr bwMode="auto">
          <a:xfrm>
            <a:off x="1638300" y="1838325"/>
            <a:ext cx="2590800" cy="3181350"/>
          </a:xfrm>
          <a:prstGeom prst="rect">
            <a:avLst/>
          </a:prstGeom>
          <a:noFill/>
        </p:spPr>
      </p:pic>
      <p:pic>
        <p:nvPicPr>
          <p:cNvPr id="3082" name="Picture 10" descr="C:\Users\Abject-3D\Desktop\VMWare Files\FINAL diagrams\Basic Virtualization\3D PNGs\_10.png"/>
          <p:cNvPicPr>
            <a:picLocks noChangeAspect="1" noChangeArrowheads="1"/>
          </p:cNvPicPr>
          <p:nvPr/>
        </p:nvPicPr>
        <p:blipFill>
          <a:blip r:embed="rId4"/>
          <a:srcRect/>
          <a:stretch>
            <a:fillRect/>
          </a:stretch>
        </p:blipFill>
        <p:spPr bwMode="auto">
          <a:xfrm>
            <a:off x="5133975" y="1847850"/>
            <a:ext cx="2362200" cy="3181350"/>
          </a:xfrm>
          <a:prstGeom prst="rect">
            <a:avLst/>
          </a:prstGeom>
          <a:noFill/>
        </p:spPr>
      </p:pic>
      <p:sp>
        <p:nvSpPr>
          <p:cNvPr id="32" name="Rectangle 2"/>
          <p:cNvSpPr txBox="1">
            <a:spLocks noChangeArrowheads="1"/>
          </p:cNvSpPr>
          <p:nvPr/>
        </p:nvSpPr>
        <p:spPr bwMode="auto">
          <a:xfrm>
            <a:off x="-6638133" y="642507"/>
            <a:ext cx="8473821"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0" cap="none" spc="0" normalizeH="0" baseline="0" noProof="0" dirty="0" smtClean="0">
                <a:ln>
                  <a:noFill/>
                </a:ln>
                <a:solidFill>
                  <a:srgbClr val="003D79"/>
                </a:solidFill>
                <a:effectLst/>
                <a:uLnTx/>
                <a:uFillTx/>
                <a:latin typeface="+mj-lt"/>
                <a:ea typeface="+mj-ea"/>
                <a:cs typeface="+mj-cs"/>
              </a:rPr>
              <a:t>VMware vSphere</a:t>
            </a:r>
          </a:p>
        </p:txBody>
      </p:sp>
      <p:sp>
        <p:nvSpPr>
          <p:cNvPr id="13" name="Title 1"/>
          <p:cNvSpPr>
            <a:spLocks noGrp="1"/>
          </p:cNvSpPr>
          <p:nvPr>
            <p:ph type="title"/>
          </p:nvPr>
        </p:nvSpPr>
        <p:spPr>
          <a:xfrm>
            <a:off x="374904" y="171450"/>
            <a:ext cx="8473821" cy="333375"/>
          </a:xfrm>
        </p:spPr>
        <p:txBody>
          <a:bodyPr/>
          <a:lstStyle/>
          <a:p>
            <a:r>
              <a:rPr lang="en-US" dirty="0" smtClean="0"/>
              <a:t>Desktop Solutions</a:t>
            </a:r>
            <a:endParaRPr lang="en-US" dirty="0"/>
          </a:p>
        </p:txBody>
      </p:sp>
      <p:sp>
        <p:nvSpPr>
          <p:cNvPr id="15" name="TextBox 14"/>
          <p:cNvSpPr txBox="1">
            <a:spLocks noChangeArrowheads="1"/>
          </p:cNvSpPr>
          <p:nvPr/>
        </p:nvSpPr>
        <p:spPr bwMode="auto">
          <a:xfrm>
            <a:off x="7162800" y="914400"/>
            <a:ext cx="1859805" cy="338554"/>
          </a:xfrm>
          <a:prstGeom prst="rect">
            <a:avLst/>
          </a:prstGeom>
          <a:noFill/>
          <a:ln w="9525">
            <a:noFill/>
            <a:miter lim="800000"/>
            <a:headEnd/>
            <a:tailEnd/>
          </a:ln>
        </p:spPr>
        <p:txBody>
          <a:bodyPr wrap="none">
            <a:prstTxWarp prst="textNoShape">
              <a:avLst/>
            </a:prstTxWarp>
            <a:spAutoFit/>
          </a:bodyPr>
          <a:lstStyle/>
          <a:p>
            <a:r>
              <a:rPr lang="en-US" dirty="0" smtClean="0">
                <a:solidFill>
                  <a:schemeClr val="tx1">
                    <a:lumMod val="50000"/>
                  </a:schemeClr>
                </a:solidFill>
              </a:rPr>
              <a:t>Disaster Recovery</a:t>
            </a:r>
            <a:endParaRPr lang="en-US" dirty="0">
              <a:solidFill>
                <a:schemeClr val="tx1">
                  <a:lumMod val="50000"/>
                </a:schemeClr>
              </a:solidFill>
            </a:endParaRPr>
          </a:p>
        </p:txBody>
      </p:sp>
      <p:pic>
        <p:nvPicPr>
          <p:cNvPr id="3075" name="Picture 3" descr="C:\Users\Abject-3D\Desktop\VMWare Files\FINAL diagrams\Basic Virtualization\3D PNGs\_0.png"/>
          <p:cNvPicPr>
            <a:picLocks noChangeAspect="1" noChangeArrowheads="1"/>
          </p:cNvPicPr>
          <p:nvPr/>
        </p:nvPicPr>
        <p:blipFill>
          <a:blip r:embed="rId5"/>
          <a:srcRect/>
          <a:stretch>
            <a:fillRect/>
          </a:stretch>
        </p:blipFill>
        <p:spPr bwMode="auto">
          <a:xfrm>
            <a:off x="1833563" y="2281238"/>
            <a:ext cx="2181225" cy="409575"/>
          </a:xfrm>
          <a:prstGeom prst="rect">
            <a:avLst/>
          </a:prstGeom>
          <a:noFill/>
        </p:spPr>
      </p:pic>
      <p:pic>
        <p:nvPicPr>
          <p:cNvPr id="3076" name="Picture 4" descr="C:\Users\Abject-3D\Desktop\VMWare Files\FINAL diagrams\Basic Virtualization\3D PNGs\_2.png"/>
          <p:cNvPicPr>
            <a:picLocks noChangeAspect="1" noChangeArrowheads="1"/>
          </p:cNvPicPr>
          <p:nvPr/>
        </p:nvPicPr>
        <p:blipFill>
          <a:blip r:embed="rId6"/>
          <a:srcRect/>
          <a:stretch>
            <a:fillRect/>
          </a:stretch>
        </p:blipFill>
        <p:spPr bwMode="auto">
          <a:xfrm>
            <a:off x="5233988" y="2276475"/>
            <a:ext cx="2181225" cy="409575"/>
          </a:xfrm>
          <a:prstGeom prst="rect">
            <a:avLst/>
          </a:prstGeom>
          <a:noFill/>
        </p:spPr>
      </p:pic>
      <p:pic>
        <p:nvPicPr>
          <p:cNvPr id="3077" name="Picture 5" descr="C:\Users\Abject-3D\Desktop\VMWare Files\FINAL diagrams\Basic Virtualization\3D PNGs\_7.png"/>
          <p:cNvPicPr>
            <a:picLocks noChangeAspect="1" noChangeArrowheads="1"/>
          </p:cNvPicPr>
          <p:nvPr/>
        </p:nvPicPr>
        <p:blipFill>
          <a:blip r:embed="rId7"/>
          <a:srcRect/>
          <a:stretch>
            <a:fillRect/>
          </a:stretch>
        </p:blipFill>
        <p:spPr bwMode="auto">
          <a:xfrm>
            <a:off x="1911261" y="3195638"/>
            <a:ext cx="2057400" cy="504825"/>
          </a:xfrm>
          <a:prstGeom prst="rect">
            <a:avLst/>
          </a:prstGeom>
          <a:noFill/>
        </p:spPr>
      </p:pic>
      <p:pic>
        <p:nvPicPr>
          <p:cNvPr id="3078" name="Picture 6" descr="C:\Users\Abject-3D\Desktop\VMWare Files\FINAL diagrams\Basic Virtualization\3D PNGs\_8.png"/>
          <p:cNvPicPr>
            <a:picLocks noChangeAspect="1" noChangeArrowheads="1"/>
          </p:cNvPicPr>
          <p:nvPr/>
        </p:nvPicPr>
        <p:blipFill>
          <a:blip r:embed="rId8"/>
          <a:srcRect/>
          <a:stretch>
            <a:fillRect/>
          </a:stretch>
        </p:blipFill>
        <p:spPr bwMode="auto">
          <a:xfrm>
            <a:off x="5300663" y="3195638"/>
            <a:ext cx="2047875" cy="504825"/>
          </a:xfrm>
          <a:prstGeom prst="rect">
            <a:avLst/>
          </a:prstGeom>
          <a:noFill/>
        </p:spPr>
      </p:pic>
      <p:pic>
        <p:nvPicPr>
          <p:cNvPr id="3079" name="Picture 7" descr="C:\Users\Abject-3D\Desktop\VMWare Files\FINAL diagrams\Basic Virtualization\3D PNGs\_5.png"/>
          <p:cNvPicPr>
            <a:picLocks noChangeAspect="1" noChangeArrowheads="1"/>
          </p:cNvPicPr>
          <p:nvPr/>
        </p:nvPicPr>
        <p:blipFill>
          <a:blip r:embed="rId9"/>
          <a:srcRect/>
          <a:stretch>
            <a:fillRect/>
          </a:stretch>
        </p:blipFill>
        <p:spPr bwMode="auto">
          <a:xfrm>
            <a:off x="2314575" y="3705225"/>
            <a:ext cx="1200150" cy="952500"/>
          </a:xfrm>
          <a:prstGeom prst="rect">
            <a:avLst/>
          </a:prstGeom>
          <a:noFill/>
        </p:spPr>
      </p:pic>
      <p:pic>
        <p:nvPicPr>
          <p:cNvPr id="3080" name="Picture 8" descr="C:\Users\Abject-3D\Desktop\VMWare Files\FINAL diagrams\Basic Virtualization\3D PNGs\_6.png"/>
          <p:cNvPicPr>
            <a:picLocks noChangeAspect="1" noChangeArrowheads="1"/>
          </p:cNvPicPr>
          <p:nvPr/>
        </p:nvPicPr>
        <p:blipFill>
          <a:blip r:embed="rId10"/>
          <a:srcRect/>
          <a:stretch>
            <a:fillRect/>
          </a:stretch>
        </p:blipFill>
        <p:spPr bwMode="auto">
          <a:xfrm>
            <a:off x="5743575" y="3714750"/>
            <a:ext cx="1200150" cy="952500"/>
          </a:xfrm>
          <a:prstGeom prst="rect">
            <a:avLst/>
          </a:prstGeom>
          <a:noFill/>
        </p:spPr>
      </p:pic>
      <p:pic>
        <p:nvPicPr>
          <p:cNvPr id="3083" name="Picture 11" descr="C:\Users\Abject-3D\Desktop\VMWare Files\FINAL diagrams\Basic Virtualization\3D PNGs\_1.png"/>
          <p:cNvPicPr>
            <a:picLocks noChangeAspect="1" noChangeArrowheads="1"/>
          </p:cNvPicPr>
          <p:nvPr/>
        </p:nvPicPr>
        <p:blipFill>
          <a:blip r:embed="rId11"/>
          <a:srcRect/>
          <a:stretch>
            <a:fillRect/>
          </a:stretch>
        </p:blipFill>
        <p:spPr bwMode="auto">
          <a:xfrm>
            <a:off x="4129088" y="2271713"/>
            <a:ext cx="1190625" cy="409575"/>
          </a:xfrm>
          <a:prstGeom prst="rect">
            <a:avLst/>
          </a:prstGeom>
          <a:noFill/>
        </p:spPr>
      </p:pic>
      <p:sp>
        <p:nvSpPr>
          <p:cNvPr id="29" name="Rounded Rectangle 28"/>
          <p:cNvSpPr/>
          <p:nvPr/>
        </p:nvSpPr>
        <p:spPr bwMode="auto">
          <a:xfrm>
            <a:off x="1838325" y="2714625"/>
            <a:ext cx="2219325" cy="490538"/>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smtClean="0">
                <a:solidFill>
                  <a:schemeClr val="bg1"/>
                </a:solidFill>
              </a:rPr>
              <a:t>VMware vSphere</a:t>
            </a:r>
            <a:endParaRPr lang="en-US" sz="1100" b="1" dirty="0" smtClean="0">
              <a:solidFill>
                <a:schemeClr val="bg1"/>
              </a:solidFill>
            </a:endParaRPr>
          </a:p>
        </p:txBody>
      </p:sp>
      <p:sp>
        <p:nvSpPr>
          <p:cNvPr id="30" name="Rounded Rectangle 29"/>
          <p:cNvSpPr/>
          <p:nvPr/>
        </p:nvSpPr>
        <p:spPr bwMode="auto">
          <a:xfrm>
            <a:off x="5210178" y="2714625"/>
            <a:ext cx="2219325" cy="490538"/>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smtClean="0">
                <a:solidFill>
                  <a:schemeClr val="bg1"/>
                </a:solidFill>
              </a:rPr>
              <a:t>VMware vSphere</a:t>
            </a:r>
            <a:endParaRPr lang="en-US" sz="1100" b="1" dirty="0" smtClean="0">
              <a:solidFill>
                <a:schemeClr val="bg1"/>
              </a:solidFill>
            </a:endParaRPr>
          </a:p>
        </p:txBody>
      </p:sp>
      <p:sp>
        <p:nvSpPr>
          <p:cNvPr id="33" name="TextBox 32"/>
          <p:cNvSpPr txBox="1"/>
          <p:nvPr/>
        </p:nvSpPr>
        <p:spPr>
          <a:xfrm>
            <a:off x="2320836" y="2007327"/>
            <a:ext cx="1192955" cy="246221"/>
          </a:xfrm>
          <a:prstGeom prst="rect">
            <a:avLst/>
          </a:prstGeom>
          <a:noFill/>
        </p:spPr>
        <p:txBody>
          <a:bodyPr wrap="none" rtlCol="0">
            <a:spAutoFit/>
          </a:bodyPr>
          <a:lstStyle/>
          <a:p>
            <a:pPr algn="l"/>
            <a:r>
              <a:rPr lang="en-US" sz="1000" b="1" dirty="0" smtClean="0">
                <a:solidFill>
                  <a:srgbClr val="333333"/>
                </a:solidFill>
                <a:latin typeface="+mn-lt"/>
                <a:ea typeface="+mn-ea"/>
              </a:rPr>
              <a:t>Virtual Desktops</a:t>
            </a:r>
          </a:p>
        </p:txBody>
      </p:sp>
      <p:sp>
        <p:nvSpPr>
          <p:cNvPr id="34" name="TextBox 33"/>
          <p:cNvSpPr txBox="1"/>
          <p:nvPr/>
        </p:nvSpPr>
        <p:spPr>
          <a:xfrm>
            <a:off x="5738946" y="2007327"/>
            <a:ext cx="1192955" cy="246221"/>
          </a:xfrm>
          <a:prstGeom prst="rect">
            <a:avLst/>
          </a:prstGeom>
          <a:noFill/>
        </p:spPr>
        <p:txBody>
          <a:bodyPr wrap="none" rtlCol="0">
            <a:spAutoFit/>
          </a:bodyPr>
          <a:lstStyle/>
          <a:p>
            <a:pPr algn="l"/>
            <a:r>
              <a:rPr lang="en-US" sz="1000" b="1" dirty="0" smtClean="0">
                <a:solidFill>
                  <a:srgbClr val="333333"/>
                </a:solidFill>
                <a:latin typeface="+mn-lt"/>
                <a:ea typeface="+mn-ea"/>
              </a:rPr>
              <a:t>Virtual Desktops</a:t>
            </a:r>
          </a:p>
        </p:txBody>
      </p:sp>
      <p:sp>
        <p:nvSpPr>
          <p:cNvPr id="35" name="TextBox 34"/>
          <p:cNvSpPr txBox="1"/>
          <p:nvPr/>
        </p:nvSpPr>
        <p:spPr>
          <a:xfrm>
            <a:off x="2591745" y="4717872"/>
            <a:ext cx="651140" cy="246221"/>
          </a:xfrm>
          <a:prstGeom prst="rect">
            <a:avLst/>
          </a:prstGeom>
          <a:noFill/>
        </p:spPr>
        <p:txBody>
          <a:bodyPr wrap="none" rtlCol="0">
            <a:spAutoFit/>
          </a:bodyPr>
          <a:lstStyle/>
          <a:p>
            <a:pPr algn="ctr"/>
            <a:r>
              <a:rPr lang="en-US" sz="1000" b="1" dirty="0" smtClean="0">
                <a:solidFill>
                  <a:srgbClr val="C00000"/>
                </a:solidFill>
                <a:latin typeface="+mn-lt"/>
                <a:ea typeface="+mn-ea"/>
              </a:rPr>
              <a:t>Servers</a:t>
            </a:r>
          </a:p>
        </p:txBody>
      </p:sp>
      <p:sp>
        <p:nvSpPr>
          <p:cNvPr id="36" name="TextBox 35"/>
          <p:cNvSpPr txBox="1"/>
          <p:nvPr/>
        </p:nvSpPr>
        <p:spPr>
          <a:xfrm>
            <a:off x="6009855" y="4717872"/>
            <a:ext cx="651140" cy="246221"/>
          </a:xfrm>
          <a:prstGeom prst="rect">
            <a:avLst/>
          </a:prstGeom>
          <a:noFill/>
        </p:spPr>
        <p:txBody>
          <a:bodyPr wrap="none" rtlCol="0">
            <a:spAutoFit/>
          </a:bodyPr>
          <a:lstStyle/>
          <a:p>
            <a:pPr algn="ctr"/>
            <a:r>
              <a:rPr lang="en-US" sz="1000" b="1" dirty="0" smtClean="0">
                <a:solidFill>
                  <a:srgbClr val="333333"/>
                </a:solidFill>
                <a:latin typeface="+mn-lt"/>
                <a:ea typeface="+mn-ea"/>
              </a:rPr>
              <a:t>Servers</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374904" y="171450"/>
            <a:ext cx="8473821" cy="333375"/>
          </a:xfrm>
        </p:spPr>
        <p:txBody>
          <a:bodyPr/>
          <a:lstStyle/>
          <a:p>
            <a:r>
              <a:rPr lang="en-US" dirty="0" smtClean="0"/>
              <a:t>Desktop Solutions</a:t>
            </a:r>
            <a:endParaRPr lang="en-US" dirty="0"/>
          </a:p>
        </p:txBody>
      </p:sp>
      <p:sp>
        <p:nvSpPr>
          <p:cNvPr id="18" name="TextBox 17"/>
          <p:cNvSpPr txBox="1">
            <a:spLocks noChangeArrowheads="1"/>
          </p:cNvSpPr>
          <p:nvPr/>
        </p:nvSpPr>
        <p:spPr bwMode="auto">
          <a:xfrm>
            <a:off x="6581222" y="914400"/>
            <a:ext cx="2486578" cy="338554"/>
          </a:xfrm>
          <a:prstGeom prst="rect">
            <a:avLst/>
          </a:prstGeom>
          <a:noFill/>
          <a:ln w="9525">
            <a:noFill/>
            <a:miter lim="800000"/>
            <a:headEnd/>
            <a:tailEnd/>
          </a:ln>
        </p:spPr>
        <p:txBody>
          <a:bodyPr wrap="none">
            <a:prstTxWarp prst="textNoShape">
              <a:avLst/>
            </a:prstTxWarp>
            <a:spAutoFit/>
          </a:bodyPr>
          <a:lstStyle/>
          <a:p>
            <a:r>
              <a:rPr lang="en-US" dirty="0" smtClean="0">
                <a:solidFill>
                  <a:schemeClr val="tx1">
                    <a:lumMod val="50000"/>
                  </a:schemeClr>
                </a:solidFill>
              </a:rPr>
              <a:t>Secure Managed Service</a:t>
            </a:r>
            <a:endParaRPr lang="en-US" dirty="0">
              <a:solidFill>
                <a:schemeClr val="tx1">
                  <a:lumMod val="50000"/>
                </a:schemeClr>
              </a:solidFill>
            </a:endParaRPr>
          </a:p>
        </p:txBody>
      </p:sp>
      <p:pic>
        <p:nvPicPr>
          <p:cNvPr id="19" name="Picture 27" descr="C:\Users\Abject-3D\Desktop\VMWare Files\FINAL diagrams\Basic Virtualization\3D PNGs\VMW_09Q2_DGRM_secure_remote_12.png"/>
          <p:cNvPicPr>
            <a:picLocks noChangeAspect="1" noChangeArrowheads="1"/>
          </p:cNvPicPr>
          <p:nvPr/>
        </p:nvPicPr>
        <p:blipFill>
          <a:blip r:embed="rId2"/>
          <a:srcRect t="10868"/>
          <a:stretch>
            <a:fillRect/>
          </a:stretch>
        </p:blipFill>
        <p:spPr bwMode="auto">
          <a:xfrm>
            <a:off x="1447800" y="1065888"/>
            <a:ext cx="2948845" cy="1867336"/>
          </a:xfrm>
          <a:prstGeom prst="rect">
            <a:avLst/>
          </a:prstGeom>
          <a:noFill/>
        </p:spPr>
      </p:pic>
      <p:pic>
        <p:nvPicPr>
          <p:cNvPr id="20" name="Picture 26" descr="C:\Users\Abject-3D\Desktop\VMWare Files\FINAL diagrams\Basic Virtualization\3D PNGs\VMW_09Q2_DGRM_secure_remote_11.png"/>
          <p:cNvPicPr>
            <a:picLocks noChangeAspect="1" noChangeArrowheads="1"/>
          </p:cNvPicPr>
          <p:nvPr/>
        </p:nvPicPr>
        <p:blipFill>
          <a:blip r:embed="rId3"/>
          <a:srcRect/>
          <a:stretch>
            <a:fillRect/>
          </a:stretch>
        </p:blipFill>
        <p:spPr bwMode="auto">
          <a:xfrm>
            <a:off x="2390775" y="1490663"/>
            <a:ext cx="1391412" cy="2632615"/>
          </a:xfrm>
          <a:prstGeom prst="rect">
            <a:avLst/>
          </a:prstGeom>
          <a:noFill/>
        </p:spPr>
      </p:pic>
      <p:pic>
        <p:nvPicPr>
          <p:cNvPr id="21" name="Picture 25" descr="C:\Users\Abject-3D\Desktop\VMWare Files\FINAL diagrams\Basic Virtualization\3D PNGs\VMW_09Q2_DGRM_secure_remote_10.png"/>
          <p:cNvPicPr>
            <a:picLocks noChangeAspect="1" noChangeArrowheads="1"/>
          </p:cNvPicPr>
          <p:nvPr/>
        </p:nvPicPr>
        <p:blipFill>
          <a:blip r:embed="rId4"/>
          <a:srcRect/>
          <a:stretch>
            <a:fillRect/>
          </a:stretch>
        </p:blipFill>
        <p:spPr bwMode="auto">
          <a:xfrm>
            <a:off x="4205288" y="2819401"/>
            <a:ext cx="1652302" cy="2434971"/>
          </a:xfrm>
          <a:prstGeom prst="rect">
            <a:avLst/>
          </a:prstGeom>
          <a:noFill/>
        </p:spPr>
      </p:pic>
      <p:pic>
        <p:nvPicPr>
          <p:cNvPr id="22" name="Picture 24" descr="C:\Users\Abject-3D\Desktop\VMWare Files\FINAL diagrams\Basic Virtualization\3D PNGs\VMW_09Q2_DGRM_secure_remote_9.png"/>
          <p:cNvPicPr>
            <a:picLocks noChangeAspect="1" noChangeArrowheads="1"/>
          </p:cNvPicPr>
          <p:nvPr/>
        </p:nvPicPr>
        <p:blipFill>
          <a:blip r:embed="rId5"/>
          <a:srcRect/>
          <a:stretch>
            <a:fillRect/>
          </a:stretch>
        </p:blipFill>
        <p:spPr bwMode="auto">
          <a:xfrm>
            <a:off x="4410075" y="2914651"/>
            <a:ext cx="442722" cy="790575"/>
          </a:xfrm>
          <a:prstGeom prst="rect">
            <a:avLst/>
          </a:prstGeom>
          <a:noFill/>
        </p:spPr>
      </p:pic>
      <p:pic>
        <p:nvPicPr>
          <p:cNvPr id="23" name="Picture 23" descr="C:\Users\Abject-3D\Desktop\VMWare Files\FINAL diagrams\Basic Virtualization\3D PNGs\VMW_09Q2_DGRM_secure_remote_8.png"/>
          <p:cNvPicPr>
            <a:picLocks noChangeAspect="1" noChangeArrowheads="1"/>
          </p:cNvPicPr>
          <p:nvPr/>
        </p:nvPicPr>
        <p:blipFill>
          <a:blip r:embed="rId6"/>
          <a:srcRect/>
          <a:stretch>
            <a:fillRect/>
          </a:stretch>
        </p:blipFill>
        <p:spPr bwMode="auto">
          <a:xfrm>
            <a:off x="3471863" y="2481263"/>
            <a:ext cx="814292" cy="1067276"/>
          </a:xfrm>
          <a:prstGeom prst="rect">
            <a:avLst/>
          </a:prstGeom>
          <a:noFill/>
        </p:spPr>
      </p:pic>
      <p:pic>
        <p:nvPicPr>
          <p:cNvPr id="24" name="Picture 22" descr="C:\Users\Abject-3D\Desktop\VMWare Files\FINAL diagrams\Basic Virtualization\3D PNGs\VMW_09Q2_DGRM_secure_remote_7.png"/>
          <p:cNvPicPr>
            <a:picLocks noChangeAspect="1" noChangeArrowheads="1"/>
          </p:cNvPicPr>
          <p:nvPr/>
        </p:nvPicPr>
        <p:blipFill>
          <a:blip r:embed="rId7"/>
          <a:srcRect/>
          <a:stretch>
            <a:fillRect/>
          </a:stretch>
        </p:blipFill>
        <p:spPr bwMode="auto">
          <a:xfrm>
            <a:off x="5486400" y="2747963"/>
            <a:ext cx="885444" cy="909161"/>
          </a:xfrm>
          <a:prstGeom prst="rect">
            <a:avLst/>
          </a:prstGeom>
          <a:noFill/>
        </p:spPr>
      </p:pic>
      <p:pic>
        <p:nvPicPr>
          <p:cNvPr id="25" name="Picture 21" descr="C:\Users\Abject-3D\Desktop\VMWare Files\FINAL diagrams\Basic Virtualization\3D PNGs\VMW_09Q2_DGRM_secure_remote_6.png"/>
          <p:cNvPicPr>
            <a:picLocks noChangeAspect="1" noChangeArrowheads="1"/>
          </p:cNvPicPr>
          <p:nvPr/>
        </p:nvPicPr>
        <p:blipFill>
          <a:blip r:embed="rId8"/>
          <a:srcRect/>
          <a:stretch>
            <a:fillRect/>
          </a:stretch>
        </p:blipFill>
        <p:spPr bwMode="auto">
          <a:xfrm>
            <a:off x="5529263" y="3857625"/>
            <a:ext cx="830104" cy="885444"/>
          </a:xfrm>
          <a:prstGeom prst="rect">
            <a:avLst/>
          </a:prstGeom>
          <a:noFill/>
        </p:spPr>
      </p:pic>
      <p:pic>
        <p:nvPicPr>
          <p:cNvPr id="26" name="Picture 20" descr="C:\Users\Abject-3D\Desktop\VMWare Files\FINAL diagrams\Basic Virtualization\3D PNGs\VMW_09Q2_DGRM_secure_remote_5.png"/>
          <p:cNvPicPr>
            <a:picLocks noChangeAspect="1" noChangeArrowheads="1"/>
          </p:cNvPicPr>
          <p:nvPr/>
        </p:nvPicPr>
        <p:blipFill>
          <a:blip r:embed="rId9"/>
          <a:srcRect/>
          <a:stretch>
            <a:fillRect/>
          </a:stretch>
        </p:blipFill>
        <p:spPr bwMode="auto">
          <a:xfrm>
            <a:off x="5276851" y="4795838"/>
            <a:ext cx="917067" cy="956596"/>
          </a:xfrm>
          <a:prstGeom prst="rect">
            <a:avLst/>
          </a:prstGeom>
          <a:noFill/>
        </p:spPr>
      </p:pic>
      <p:pic>
        <p:nvPicPr>
          <p:cNvPr id="27" name="Picture 19" descr="C:\Users\Abject-3D\Desktop\VMWare Files\FINAL diagrams\Basic Virtualization\3D PNGs\VMW_09Q2_DGRM_secure_remote_4.png"/>
          <p:cNvPicPr>
            <a:picLocks noChangeAspect="1" noChangeArrowheads="1"/>
          </p:cNvPicPr>
          <p:nvPr/>
        </p:nvPicPr>
        <p:blipFill>
          <a:blip r:embed="rId10"/>
          <a:srcRect b="16271"/>
          <a:stretch>
            <a:fillRect/>
          </a:stretch>
        </p:blipFill>
        <p:spPr bwMode="auto">
          <a:xfrm>
            <a:off x="6310313" y="2952751"/>
            <a:ext cx="719423" cy="781093"/>
          </a:xfrm>
          <a:prstGeom prst="rect">
            <a:avLst/>
          </a:prstGeom>
          <a:noFill/>
        </p:spPr>
      </p:pic>
      <p:pic>
        <p:nvPicPr>
          <p:cNvPr id="28" name="Picture 18" descr="C:\Users\Abject-3D\Desktop\VMWare Files\FINAL diagrams\Basic Virtualization\3D PNGs\VMW_09Q2_DGRM_secure_remote_3.png"/>
          <p:cNvPicPr>
            <a:picLocks noChangeAspect="1" noChangeArrowheads="1"/>
          </p:cNvPicPr>
          <p:nvPr/>
        </p:nvPicPr>
        <p:blipFill>
          <a:blip r:embed="rId11"/>
          <a:srcRect b="28657"/>
          <a:stretch>
            <a:fillRect/>
          </a:stretch>
        </p:blipFill>
        <p:spPr bwMode="auto">
          <a:xfrm>
            <a:off x="6296025" y="3990976"/>
            <a:ext cx="711518" cy="755788"/>
          </a:xfrm>
          <a:prstGeom prst="rect">
            <a:avLst/>
          </a:prstGeom>
          <a:noFill/>
        </p:spPr>
      </p:pic>
      <p:pic>
        <p:nvPicPr>
          <p:cNvPr id="29" name="Picture 17" descr="C:\Users\Abject-3D\Desktop\VMWare Files\FINAL diagrams\Basic Virtualization\3D PNGs\VMW_09Q2_DGRM_secure_remote_2.png"/>
          <p:cNvPicPr>
            <a:picLocks noChangeAspect="1" noChangeArrowheads="1"/>
          </p:cNvPicPr>
          <p:nvPr/>
        </p:nvPicPr>
        <p:blipFill>
          <a:blip r:embed="rId12"/>
          <a:srcRect b="23607"/>
          <a:stretch>
            <a:fillRect/>
          </a:stretch>
        </p:blipFill>
        <p:spPr bwMode="auto">
          <a:xfrm>
            <a:off x="6043613" y="5086350"/>
            <a:ext cx="766858" cy="736821"/>
          </a:xfrm>
          <a:prstGeom prst="rect">
            <a:avLst/>
          </a:prstGeom>
          <a:noFill/>
        </p:spPr>
      </p:pic>
      <p:pic>
        <p:nvPicPr>
          <p:cNvPr id="30" name="Picture 16" descr="C:\Users\Abject-3D\Desktop\VMWare Files\FINAL diagrams\Basic Virtualization\3D PNGs\VMW_09Q2_DGRM_secure_remote_1.png"/>
          <p:cNvPicPr>
            <a:picLocks noChangeAspect="1" noChangeArrowheads="1"/>
          </p:cNvPicPr>
          <p:nvPr/>
        </p:nvPicPr>
        <p:blipFill>
          <a:blip r:embed="rId13"/>
          <a:srcRect/>
          <a:stretch>
            <a:fillRect/>
          </a:stretch>
        </p:blipFill>
        <p:spPr bwMode="auto">
          <a:xfrm>
            <a:off x="6958774" y="4329113"/>
            <a:ext cx="585026" cy="671989"/>
          </a:xfrm>
          <a:prstGeom prst="rect">
            <a:avLst/>
          </a:prstGeom>
          <a:noFill/>
        </p:spPr>
      </p:pic>
      <p:pic>
        <p:nvPicPr>
          <p:cNvPr id="31" name="Picture 15" descr="C:\Users\Abject-3D\Desktop\VMWare Files\FINAL diagrams\Basic Virtualization\3D PNGs\VMW_09Q2_DGRM_secure_remote_0.png"/>
          <p:cNvPicPr>
            <a:picLocks noChangeAspect="1" noChangeArrowheads="1"/>
          </p:cNvPicPr>
          <p:nvPr/>
        </p:nvPicPr>
        <p:blipFill>
          <a:blip r:embed="rId14"/>
          <a:srcRect/>
          <a:stretch>
            <a:fillRect/>
          </a:stretch>
        </p:blipFill>
        <p:spPr bwMode="auto">
          <a:xfrm>
            <a:off x="6748463" y="5434013"/>
            <a:ext cx="592931" cy="640366"/>
          </a:xfrm>
          <a:prstGeom prst="rect">
            <a:avLst/>
          </a:prstGeom>
          <a:noFill/>
        </p:spPr>
      </p:pic>
      <p:sp>
        <p:nvSpPr>
          <p:cNvPr id="32" name="TextBox 31"/>
          <p:cNvSpPr txBox="1"/>
          <p:nvPr/>
        </p:nvSpPr>
        <p:spPr>
          <a:xfrm>
            <a:off x="2514600" y="762000"/>
            <a:ext cx="1221809" cy="276999"/>
          </a:xfrm>
          <a:prstGeom prst="rect">
            <a:avLst/>
          </a:prstGeom>
          <a:noFill/>
        </p:spPr>
        <p:txBody>
          <a:bodyPr wrap="none" rtlCol="0">
            <a:spAutoFit/>
          </a:bodyPr>
          <a:lstStyle/>
          <a:p>
            <a:pPr algn="ctr"/>
            <a:r>
              <a:rPr lang="en-US" sz="1200" b="1" dirty="0" smtClean="0">
                <a:solidFill>
                  <a:srgbClr val="333333"/>
                </a:solidFill>
                <a:latin typeface="+mn-lt"/>
                <a:ea typeface="+mn-ea"/>
              </a:rPr>
              <a:t>Internal Cloud</a:t>
            </a:r>
          </a:p>
        </p:txBody>
      </p:sp>
      <p:sp>
        <p:nvSpPr>
          <p:cNvPr id="33" name="TextBox 32"/>
          <p:cNvSpPr txBox="1"/>
          <p:nvPr/>
        </p:nvSpPr>
        <p:spPr>
          <a:xfrm>
            <a:off x="6229350" y="3676650"/>
            <a:ext cx="837089" cy="246221"/>
          </a:xfrm>
          <a:prstGeom prst="rect">
            <a:avLst/>
          </a:prstGeom>
          <a:noFill/>
        </p:spPr>
        <p:txBody>
          <a:bodyPr wrap="none" rtlCol="0">
            <a:spAutoFit/>
          </a:bodyPr>
          <a:lstStyle/>
          <a:p>
            <a:pPr algn="ctr"/>
            <a:r>
              <a:rPr lang="en-US" sz="1000" b="1" dirty="0" smtClean="0">
                <a:solidFill>
                  <a:srgbClr val="333333"/>
                </a:solidFill>
                <a:latin typeface="+mn-lt"/>
                <a:ea typeface="+mn-ea"/>
              </a:rPr>
              <a:t>Local User</a:t>
            </a:r>
          </a:p>
        </p:txBody>
      </p:sp>
      <p:sp>
        <p:nvSpPr>
          <p:cNvPr id="34" name="TextBox 33"/>
          <p:cNvSpPr txBox="1"/>
          <p:nvPr/>
        </p:nvSpPr>
        <p:spPr>
          <a:xfrm>
            <a:off x="6238875" y="4705350"/>
            <a:ext cx="718466" cy="400110"/>
          </a:xfrm>
          <a:prstGeom prst="rect">
            <a:avLst/>
          </a:prstGeom>
          <a:noFill/>
        </p:spPr>
        <p:txBody>
          <a:bodyPr wrap="none" rtlCol="0">
            <a:spAutoFit/>
          </a:bodyPr>
          <a:lstStyle/>
          <a:p>
            <a:pPr algn="ctr"/>
            <a:r>
              <a:rPr lang="en-US" sz="1000" b="1" dirty="0" smtClean="0">
                <a:solidFill>
                  <a:srgbClr val="333333"/>
                </a:solidFill>
                <a:latin typeface="+mn-lt"/>
                <a:ea typeface="+mn-ea"/>
              </a:rPr>
              <a:t>Offshore</a:t>
            </a:r>
          </a:p>
          <a:p>
            <a:pPr algn="ctr"/>
            <a:r>
              <a:rPr lang="en-US" sz="1000" b="1" dirty="0" smtClean="0">
                <a:solidFill>
                  <a:srgbClr val="333333"/>
                </a:solidFill>
                <a:latin typeface="+mn-lt"/>
                <a:ea typeface="+mn-ea"/>
              </a:rPr>
              <a:t>User</a:t>
            </a:r>
          </a:p>
        </p:txBody>
      </p:sp>
      <p:sp>
        <p:nvSpPr>
          <p:cNvPr id="36" name="TextBox 35"/>
          <p:cNvSpPr txBox="1"/>
          <p:nvPr/>
        </p:nvSpPr>
        <p:spPr>
          <a:xfrm>
            <a:off x="5943600" y="5838825"/>
            <a:ext cx="857928" cy="246221"/>
          </a:xfrm>
          <a:prstGeom prst="rect">
            <a:avLst/>
          </a:prstGeom>
          <a:noFill/>
        </p:spPr>
        <p:txBody>
          <a:bodyPr wrap="none" rtlCol="0">
            <a:spAutoFit/>
          </a:bodyPr>
          <a:lstStyle/>
          <a:p>
            <a:pPr algn="ctr"/>
            <a:r>
              <a:rPr lang="en-US" sz="1000" b="1" dirty="0" err="1" smtClean="0">
                <a:solidFill>
                  <a:srgbClr val="333333"/>
                </a:solidFill>
                <a:latin typeface="+mn-lt"/>
                <a:ea typeface="+mn-ea"/>
              </a:rPr>
              <a:t>Teleworker</a:t>
            </a:r>
            <a:endParaRPr lang="en-US" sz="1000" b="1" dirty="0" smtClean="0">
              <a:solidFill>
                <a:srgbClr val="333333"/>
              </a:solidFill>
              <a:latin typeface="+mn-lt"/>
              <a:ea typeface="+mn-ea"/>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Abject-3D\Desktop\VMWare Files\FINAL diagrams\Basic Virtualization\3D PNGs\VMW_09Q3_DGRM_Dsktp_OS_Mig_R2_sm_3.png"/>
          <p:cNvPicPr>
            <a:picLocks noChangeAspect="1" noChangeArrowheads="1"/>
          </p:cNvPicPr>
          <p:nvPr/>
        </p:nvPicPr>
        <p:blipFill>
          <a:blip r:embed="rId2"/>
          <a:srcRect/>
          <a:stretch>
            <a:fillRect/>
          </a:stretch>
        </p:blipFill>
        <p:spPr bwMode="auto">
          <a:xfrm>
            <a:off x="2981325" y="3343275"/>
            <a:ext cx="1952625" cy="933450"/>
          </a:xfrm>
          <a:prstGeom prst="rect">
            <a:avLst/>
          </a:prstGeom>
          <a:noFill/>
        </p:spPr>
      </p:pic>
      <p:pic>
        <p:nvPicPr>
          <p:cNvPr id="22" name="Picture 2" descr="C:\Users\Abject-3D\Desktop\VMWare Files\FINAL diagrams\Basic Virtualization\3D PNGs\VMW_09Q3_DGRM_Dsktp_OS_Mig_R2_sm_6.png"/>
          <p:cNvPicPr>
            <a:picLocks noChangeAspect="1" noChangeArrowheads="1"/>
          </p:cNvPicPr>
          <p:nvPr/>
        </p:nvPicPr>
        <p:blipFill>
          <a:blip r:embed="rId3"/>
          <a:srcRect/>
          <a:stretch>
            <a:fillRect/>
          </a:stretch>
        </p:blipFill>
        <p:spPr bwMode="auto">
          <a:xfrm>
            <a:off x="901700" y="3540125"/>
            <a:ext cx="3030350" cy="1553778"/>
          </a:xfrm>
          <a:prstGeom prst="rect">
            <a:avLst/>
          </a:prstGeom>
          <a:noFill/>
        </p:spPr>
      </p:pic>
      <p:pic>
        <p:nvPicPr>
          <p:cNvPr id="21" name="Picture 3" descr="C:\Users\Abject-3D\Desktop\VMWare Files\FINAL diagrams\Basic Virtualization\3D PNGs\VMW_09Q3_DGRM_Dsktp_OS_Mig_R2_sm_7.png"/>
          <p:cNvPicPr>
            <a:picLocks noChangeAspect="1" noChangeArrowheads="1"/>
          </p:cNvPicPr>
          <p:nvPr/>
        </p:nvPicPr>
        <p:blipFill>
          <a:blip r:embed="rId4"/>
          <a:srcRect/>
          <a:stretch>
            <a:fillRect/>
          </a:stretch>
        </p:blipFill>
        <p:spPr bwMode="auto">
          <a:xfrm>
            <a:off x="4502151" y="2260601"/>
            <a:ext cx="3898921" cy="3078603"/>
          </a:xfrm>
          <a:prstGeom prst="rect">
            <a:avLst/>
          </a:prstGeom>
          <a:noFill/>
        </p:spPr>
      </p:pic>
      <p:pic>
        <p:nvPicPr>
          <p:cNvPr id="2052" name="Picture 4" descr="C:\Users\Abject-3D\Desktop\VMWare Files\FINAL diagrams\Basic Virtualization\3D PNGs\VMW_09Q3_DGRM_Dsktp_OS_Mig_R2_sm_2.png"/>
          <p:cNvPicPr>
            <a:picLocks noChangeAspect="1" noChangeArrowheads="1"/>
          </p:cNvPicPr>
          <p:nvPr/>
        </p:nvPicPr>
        <p:blipFill>
          <a:blip r:embed="rId5"/>
          <a:srcRect/>
          <a:stretch>
            <a:fillRect/>
          </a:stretch>
        </p:blipFill>
        <p:spPr bwMode="auto">
          <a:xfrm>
            <a:off x="2981325" y="1990725"/>
            <a:ext cx="1952625" cy="942975"/>
          </a:xfrm>
          <a:prstGeom prst="rect">
            <a:avLst/>
          </a:prstGeom>
          <a:noFill/>
        </p:spPr>
      </p:pic>
      <p:pic>
        <p:nvPicPr>
          <p:cNvPr id="20" name="Picture 4" descr="C:\Users\Abject-3D\Desktop\VMWare Files\FINAL diagrams\Basic Virtualization\3D PNGs\VMW_09Q3_DGRM_Dsktp_OS_Mig_R2_sm_5.png"/>
          <p:cNvPicPr>
            <a:picLocks noChangeAspect="1" noChangeArrowheads="1"/>
          </p:cNvPicPr>
          <p:nvPr/>
        </p:nvPicPr>
        <p:blipFill>
          <a:blip r:embed="rId6"/>
          <a:srcRect/>
          <a:stretch>
            <a:fillRect/>
          </a:stretch>
        </p:blipFill>
        <p:spPr bwMode="auto">
          <a:xfrm>
            <a:off x="857251" y="1532864"/>
            <a:ext cx="3057524" cy="1557607"/>
          </a:xfrm>
          <a:prstGeom prst="rect">
            <a:avLst/>
          </a:prstGeom>
          <a:noFill/>
        </p:spPr>
      </p:pic>
      <p:sp>
        <p:nvSpPr>
          <p:cNvPr id="13" name="Title 1"/>
          <p:cNvSpPr>
            <a:spLocks noGrp="1"/>
          </p:cNvSpPr>
          <p:nvPr>
            <p:ph type="title"/>
          </p:nvPr>
        </p:nvSpPr>
        <p:spPr>
          <a:xfrm>
            <a:off x="374904" y="171450"/>
            <a:ext cx="8473821" cy="333375"/>
          </a:xfrm>
        </p:spPr>
        <p:txBody>
          <a:bodyPr/>
          <a:lstStyle/>
          <a:p>
            <a:r>
              <a:rPr lang="en-US" dirty="0" smtClean="0"/>
              <a:t>Desktop Solutions</a:t>
            </a:r>
            <a:endParaRPr lang="en-US" dirty="0"/>
          </a:p>
        </p:txBody>
      </p:sp>
      <p:sp>
        <p:nvSpPr>
          <p:cNvPr id="17" name="TextBox 16"/>
          <p:cNvSpPr txBox="1">
            <a:spLocks noChangeArrowheads="1"/>
          </p:cNvSpPr>
          <p:nvPr/>
        </p:nvSpPr>
        <p:spPr bwMode="auto">
          <a:xfrm>
            <a:off x="7696200" y="914400"/>
            <a:ext cx="1382110" cy="338554"/>
          </a:xfrm>
          <a:prstGeom prst="rect">
            <a:avLst/>
          </a:prstGeom>
          <a:noFill/>
          <a:ln w="9525">
            <a:noFill/>
            <a:miter lim="800000"/>
            <a:headEnd/>
            <a:tailEnd/>
          </a:ln>
        </p:spPr>
        <p:txBody>
          <a:bodyPr wrap="none">
            <a:prstTxWarp prst="textNoShape">
              <a:avLst/>
            </a:prstTxWarp>
            <a:spAutoFit/>
          </a:bodyPr>
          <a:lstStyle/>
          <a:p>
            <a:r>
              <a:rPr lang="en-US" dirty="0" smtClean="0">
                <a:solidFill>
                  <a:schemeClr val="bg1"/>
                </a:solidFill>
              </a:rPr>
              <a:t>OS Migration</a:t>
            </a:r>
            <a:endParaRPr lang="en-US" dirty="0">
              <a:solidFill>
                <a:schemeClr val="bg1"/>
              </a:solidFill>
            </a:endParaRPr>
          </a:p>
        </p:txBody>
      </p:sp>
      <p:sp>
        <p:nvSpPr>
          <p:cNvPr id="18" name="TextBox 17"/>
          <p:cNvSpPr txBox="1">
            <a:spLocks noChangeArrowheads="1"/>
          </p:cNvSpPr>
          <p:nvPr/>
        </p:nvSpPr>
        <p:spPr bwMode="auto">
          <a:xfrm>
            <a:off x="7533290" y="914400"/>
            <a:ext cx="1382110" cy="338554"/>
          </a:xfrm>
          <a:prstGeom prst="rect">
            <a:avLst/>
          </a:prstGeom>
          <a:noFill/>
          <a:ln w="9525">
            <a:noFill/>
            <a:miter lim="800000"/>
            <a:headEnd/>
            <a:tailEnd/>
          </a:ln>
        </p:spPr>
        <p:txBody>
          <a:bodyPr wrap="none">
            <a:prstTxWarp prst="textNoShape">
              <a:avLst/>
            </a:prstTxWarp>
            <a:spAutoFit/>
          </a:bodyPr>
          <a:lstStyle/>
          <a:p>
            <a:r>
              <a:rPr lang="en-US" dirty="0" smtClean="0">
                <a:solidFill>
                  <a:schemeClr val="tx1">
                    <a:lumMod val="50000"/>
                  </a:schemeClr>
                </a:solidFill>
              </a:rPr>
              <a:t>OS Migration</a:t>
            </a:r>
            <a:endParaRPr lang="en-US" dirty="0">
              <a:solidFill>
                <a:schemeClr val="tx1">
                  <a:lumMod val="50000"/>
                </a:schemeClr>
              </a:solidFill>
            </a:endParaRPr>
          </a:p>
        </p:txBody>
      </p:sp>
      <p:sp>
        <p:nvSpPr>
          <p:cNvPr id="14" name="TextBox 13"/>
          <p:cNvSpPr txBox="1"/>
          <p:nvPr/>
        </p:nvSpPr>
        <p:spPr>
          <a:xfrm>
            <a:off x="2114550" y="2838450"/>
            <a:ext cx="1269002" cy="276999"/>
          </a:xfrm>
          <a:prstGeom prst="rect">
            <a:avLst/>
          </a:prstGeom>
          <a:noFill/>
        </p:spPr>
        <p:txBody>
          <a:bodyPr wrap="none" rtlCol="0">
            <a:spAutoFit/>
          </a:bodyPr>
          <a:lstStyle/>
          <a:p>
            <a:pPr algn="l"/>
            <a:r>
              <a:rPr lang="en-US" sz="1200" b="1" dirty="0" smtClean="0">
                <a:solidFill>
                  <a:srgbClr val="333333"/>
                </a:solidFill>
                <a:latin typeface="+mn-lt"/>
                <a:ea typeface="+mn-ea"/>
              </a:rPr>
              <a:t>Windows Vista</a:t>
            </a:r>
          </a:p>
        </p:txBody>
      </p:sp>
      <p:sp>
        <p:nvSpPr>
          <p:cNvPr id="15" name="TextBox 14"/>
          <p:cNvSpPr txBox="1"/>
          <p:nvPr/>
        </p:nvSpPr>
        <p:spPr>
          <a:xfrm>
            <a:off x="2171700" y="4838700"/>
            <a:ext cx="1109856" cy="276999"/>
          </a:xfrm>
          <a:prstGeom prst="rect">
            <a:avLst/>
          </a:prstGeom>
          <a:noFill/>
        </p:spPr>
        <p:txBody>
          <a:bodyPr wrap="none" rtlCol="0">
            <a:spAutoFit/>
          </a:bodyPr>
          <a:lstStyle/>
          <a:p>
            <a:pPr algn="l"/>
            <a:r>
              <a:rPr lang="en-US" sz="1200" b="1" dirty="0" smtClean="0">
                <a:solidFill>
                  <a:srgbClr val="333333"/>
                </a:solidFill>
                <a:latin typeface="+mn-lt"/>
                <a:ea typeface="+mn-ea"/>
              </a:rPr>
              <a:t>Windows XP</a:t>
            </a:r>
          </a:p>
        </p:txBody>
      </p:sp>
      <p:sp>
        <p:nvSpPr>
          <p:cNvPr id="19" name="TextBox 18"/>
          <p:cNvSpPr txBox="1"/>
          <p:nvPr/>
        </p:nvSpPr>
        <p:spPr>
          <a:xfrm>
            <a:off x="6248400" y="4086225"/>
            <a:ext cx="989630" cy="276999"/>
          </a:xfrm>
          <a:prstGeom prst="rect">
            <a:avLst/>
          </a:prstGeom>
          <a:noFill/>
        </p:spPr>
        <p:txBody>
          <a:bodyPr wrap="none" rtlCol="0">
            <a:spAutoFit/>
          </a:bodyPr>
          <a:lstStyle/>
          <a:p>
            <a:pPr algn="l"/>
            <a:r>
              <a:rPr lang="en-US" sz="1200" b="1" dirty="0" smtClean="0">
                <a:solidFill>
                  <a:srgbClr val="333333"/>
                </a:solidFill>
                <a:latin typeface="+mn-lt"/>
                <a:ea typeface="+mn-ea"/>
              </a:rPr>
              <a:t>Windows 7</a:t>
            </a:r>
          </a:p>
        </p:txBody>
      </p:sp>
      <p:pic>
        <p:nvPicPr>
          <p:cNvPr id="23" name="Picture 3" descr="C:\Users\testuser\AppData\Local\Temp\VMwareDnD\bdfbe944\ICON_VM_ThinApp_Sandbox_OS_flat_R2_Q408.png"/>
          <p:cNvPicPr>
            <a:picLocks noChangeAspect="1" noChangeArrowheads="1"/>
          </p:cNvPicPr>
          <p:nvPr/>
        </p:nvPicPr>
        <p:blipFill>
          <a:blip r:embed="rId7"/>
          <a:srcRect/>
          <a:stretch>
            <a:fillRect/>
          </a:stretch>
        </p:blipFill>
        <p:spPr bwMode="auto">
          <a:xfrm>
            <a:off x="2438400" y="1828800"/>
            <a:ext cx="609599" cy="609599"/>
          </a:xfrm>
          <a:prstGeom prst="rect">
            <a:avLst/>
          </a:prstGeom>
          <a:noFill/>
        </p:spPr>
      </p:pic>
      <p:pic>
        <p:nvPicPr>
          <p:cNvPr id="24" name="Picture 3" descr="C:\Users\testuser\AppData\Local\Temp\VMwareDnD\bdfbe944\ICON_VM_ThinApp_Sandbox_OS_flat_R2_Q408.png"/>
          <p:cNvPicPr>
            <a:picLocks noChangeAspect="1" noChangeArrowheads="1"/>
          </p:cNvPicPr>
          <p:nvPr/>
        </p:nvPicPr>
        <p:blipFill>
          <a:blip r:embed="rId7"/>
          <a:srcRect/>
          <a:stretch>
            <a:fillRect/>
          </a:stretch>
        </p:blipFill>
        <p:spPr bwMode="auto">
          <a:xfrm>
            <a:off x="2438400" y="3810000"/>
            <a:ext cx="609599" cy="609599"/>
          </a:xfrm>
          <a:prstGeom prst="rect">
            <a:avLst/>
          </a:prstGeom>
          <a:noFill/>
        </p:spPr>
      </p:pic>
      <p:pic>
        <p:nvPicPr>
          <p:cNvPr id="25" name="Picture 3" descr="C:\Users\testuser\AppData\Local\Temp\VMwareDnD\bdfbe944\ICON_VM_ThinApp_Sandbox_OS_flat_R2_Q408.png"/>
          <p:cNvPicPr>
            <a:picLocks noChangeAspect="1" noChangeArrowheads="1"/>
          </p:cNvPicPr>
          <p:nvPr/>
        </p:nvPicPr>
        <p:blipFill>
          <a:blip r:embed="rId7"/>
          <a:srcRect/>
          <a:stretch>
            <a:fillRect/>
          </a:stretch>
        </p:blipFill>
        <p:spPr bwMode="auto">
          <a:xfrm>
            <a:off x="6172200" y="2514601"/>
            <a:ext cx="533400" cy="533400"/>
          </a:xfrm>
          <a:prstGeom prst="rect">
            <a:avLst/>
          </a:prstGeom>
          <a:noFill/>
        </p:spPr>
      </p:pic>
      <p:pic>
        <p:nvPicPr>
          <p:cNvPr id="26" name="Picture 3" descr="C:\Users\testuser\AppData\Local\Temp\VMwareDnD\bdfbe944\ICON_VM_ThinApp_Sandbox_OS_flat_R2_Q408.png"/>
          <p:cNvPicPr>
            <a:picLocks noChangeAspect="1" noChangeArrowheads="1"/>
          </p:cNvPicPr>
          <p:nvPr/>
        </p:nvPicPr>
        <p:blipFill>
          <a:blip r:embed="rId7"/>
          <a:srcRect/>
          <a:stretch>
            <a:fillRect/>
          </a:stretch>
        </p:blipFill>
        <p:spPr bwMode="auto">
          <a:xfrm>
            <a:off x="6858000" y="2514600"/>
            <a:ext cx="533400" cy="533400"/>
          </a:xfrm>
          <a:prstGeom prst="rect">
            <a:avLst/>
          </a:prstGeom>
          <a:noFill/>
        </p:spPr>
      </p:pic>
      <p:pic>
        <p:nvPicPr>
          <p:cNvPr id="27" name="Picture 2" descr="C:\Users\testuser\AppData\Local\Temp\VMwareDnD\c0e975b2\VMW_09Q3_ICON_VirtualDesktop.png"/>
          <p:cNvPicPr>
            <a:picLocks noChangeAspect="1" noChangeArrowheads="1"/>
          </p:cNvPicPr>
          <p:nvPr/>
        </p:nvPicPr>
        <p:blipFill>
          <a:blip r:embed="rId8"/>
          <a:srcRect/>
          <a:stretch>
            <a:fillRect/>
          </a:stretch>
        </p:blipFill>
        <p:spPr bwMode="auto">
          <a:xfrm>
            <a:off x="6172200" y="3200400"/>
            <a:ext cx="533400" cy="533400"/>
          </a:xfrm>
          <a:prstGeom prst="rect">
            <a:avLst/>
          </a:prstGeom>
          <a:noFill/>
        </p:spPr>
      </p:pic>
      <p:pic>
        <p:nvPicPr>
          <p:cNvPr id="28" name="Picture 2" descr="C:\Users\testuser\AppData\Local\Temp\VMwareDnD\c0e975b2\VMW_09Q3_ICON_VirtualDesktop.png"/>
          <p:cNvPicPr>
            <a:picLocks noChangeAspect="1" noChangeArrowheads="1"/>
          </p:cNvPicPr>
          <p:nvPr/>
        </p:nvPicPr>
        <p:blipFill>
          <a:blip r:embed="rId8"/>
          <a:srcRect/>
          <a:stretch>
            <a:fillRect/>
          </a:stretch>
        </p:blipFill>
        <p:spPr bwMode="auto">
          <a:xfrm>
            <a:off x="6858000" y="3200400"/>
            <a:ext cx="533400" cy="533400"/>
          </a:xfrm>
          <a:prstGeom prst="rect">
            <a:avLst/>
          </a:prstGeom>
          <a:noFill/>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
          <p:cNvSpPr>
            <a:spLocks noGrp="1" noChangeArrowheads="1"/>
          </p:cNvSpPr>
          <p:nvPr>
            <p:ph type="title"/>
          </p:nvPr>
        </p:nvSpPr>
        <p:spPr>
          <a:xfrm>
            <a:off x="374904" y="171450"/>
            <a:ext cx="8473821" cy="333375"/>
          </a:xfrm>
        </p:spPr>
        <p:txBody>
          <a:bodyPr/>
          <a:lstStyle/>
          <a:p>
            <a:r>
              <a:rPr lang="en-US" dirty="0" smtClean="0"/>
              <a:t>VMware vCenter Server</a:t>
            </a:r>
          </a:p>
        </p:txBody>
      </p:sp>
      <p:pic>
        <p:nvPicPr>
          <p:cNvPr id="32" name="Picture 10" descr="ICON_VM_basic_flat_R2_Q408.png"/>
          <p:cNvPicPr>
            <a:picLocks noChangeAspect="1"/>
          </p:cNvPicPr>
          <p:nvPr/>
        </p:nvPicPr>
        <p:blipFill>
          <a:blip r:embed="rId3"/>
          <a:srcRect/>
          <a:stretch>
            <a:fillRect/>
          </a:stretch>
        </p:blipFill>
        <p:spPr bwMode="auto">
          <a:xfrm>
            <a:off x="1143000" y="3308350"/>
            <a:ext cx="493874" cy="493874"/>
          </a:xfrm>
          <a:prstGeom prst="rect">
            <a:avLst/>
          </a:prstGeom>
          <a:noFill/>
          <a:ln w="9525">
            <a:noFill/>
            <a:miter lim="800000"/>
            <a:headEnd/>
            <a:tailEnd/>
          </a:ln>
        </p:spPr>
      </p:pic>
      <p:sp>
        <p:nvSpPr>
          <p:cNvPr id="33" name="Rounded Rectangle 32"/>
          <p:cNvSpPr/>
          <p:nvPr/>
        </p:nvSpPr>
        <p:spPr bwMode="auto">
          <a:xfrm>
            <a:off x="1149349" y="3848100"/>
            <a:ext cx="2136191" cy="660400"/>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dirty="0" smtClean="0">
                <a:solidFill>
                  <a:schemeClr val="bg1"/>
                </a:solidFill>
              </a:rPr>
              <a:t>VMware vSphere </a:t>
            </a:r>
          </a:p>
        </p:txBody>
      </p:sp>
      <p:pic>
        <p:nvPicPr>
          <p:cNvPr id="34" name="Picture 10" descr="ICON_VM_basic_flat_R2_Q408.png"/>
          <p:cNvPicPr>
            <a:picLocks noChangeAspect="1"/>
          </p:cNvPicPr>
          <p:nvPr/>
        </p:nvPicPr>
        <p:blipFill>
          <a:blip r:embed="rId3"/>
          <a:srcRect/>
          <a:stretch>
            <a:fillRect/>
          </a:stretch>
        </p:blipFill>
        <p:spPr bwMode="auto">
          <a:xfrm>
            <a:off x="1686983" y="3308350"/>
            <a:ext cx="493874" cy="493874"/>
          </a:xfrm>
          <a:prstGeom prst="rect">
            <a:avLst/>
          </a:prstGeom>
          <a:noFill/>
          <a:ln w="9525">
            <a:noFill/>
            <a:miter lim="800000"/>
            <a:headEnd/>
            <a:tailEnd/>
          </a:ln>
        </p:spPr>
      </p:pic>
      <p:pic>
        <p:nvPicPr>
          <p:cNvPr id="35" name="Picture 10" descr="ICON_VM_basic_flat_R2_Q408.png"/>
          <p:cNvPicPr>
            <a:picLocks noChangeAspect="1"/>
          </p:cNvPicPr>
          <p:nvPr/>
        </p:nvPicPr>
        <p:blipFill>
          <a:blip r:embed="rId3"/>
          <a:srcRect/>
          <a:stretch>
            <a:fillRect/>
          </a:stretch>
        </p:blipFill>
        <p:spPr bwMode="auto">
          <a:xfrm>
            <a:off x="2230966" y="3308350"/>
            <a:ext cx="493874" cy="493874"/>
          </a:xfrm>
          <a:prstGeom prst="rect">
            <a:avLst/>
          </a:prstGeom>
          <a:noFill/>
          <a:ln w="9525">
            <a:noFill/>
            <a:miter lim="800000"/>
            <a:headEnd/>
            <a:tailEnd/>
          </a:ln>
        </p:spPr>
      </p:pic>
      <p:pic>
        <p:nvPicPr>
          <p:cNvPr id="36" name="Picture 10" descr="ICON_VM_basic_flat_R2_Q408.png"/>
          <p:cNvPicPr>
            <a:picLocks noChangeAspect="1"/>
          </p:cNvPicPr>
          <p:nvPr/>
        </p:nvPicPr>
        <p:blipFill>
          <a:blip r:embed="rId3"/>
          <a:srcRect/>
          <a:stretch>
            <a:fillRect/>
          </a:stretch>
        </p:blipFill>
        <p:spPr bwMode="auto">
          <a:xfrm>
            <a:off x="2774950" y="3308350"/>
            <a:ext cx="493874" cy="493874"/>
          </a:xfrm>
          <a:prstGeom prst="rect">
            <a:avLst/>
          </a:prstGeom>
          <a:noFill/>
          <a:ln w="9525">
            <a:noFill/>
            <a:miter lim="800000"/>
            <a:headEnd/>
            <a:tailEnd/>
          </a:ln>
        </p:spPr>
      </p:pic>
      <p:pic>
        <p:nvPicPr>
          <p:cNvPr id="42" name="Picture 4" descr="ICON_VirtTriangle_flat_Q408.png"/>
          <p:cNvPicPr>
            <a:picLocks noChangeAspect="1"/>
          </p:cNvPicPr>
          <p:nvPr/>
        </p:nvPicPr>
        <p:blipFill>
          <a:blip r:embed="rId4"/>
          <a:srcRect/>
          <a:stretch>
            <a:fillRect/>
          </a:stretch>
        </p:blipFill>
        <p:spPr bwMode="auto">
          <a:xfrm>
            <a:off x="1225550" y="4508500"/>
            <a:ext cx="1981200" cy="679450"/>
          </a:xfrm>
          <a:prstGeom prst="rect">
            <a:avLst/>
          </a:prstGeom>
          <a:noFill/>
          <a:ln w="9525">
            <a:noFill/>
            <a:miter lim="800000"/>
            <a:headEnd/>
            <a:tailEnd/>
          </a:ln>
        </p:spPr>
      </p:pic>
      <p:pic>
        <p:nvPicPr>
          <p:cNvPr id="45" name="Picture 8" descr="ICON_Server_flat_Q408.png"/>
          <p:cNvPicPr>
            <a:picLocks noChangeAspect="1"/>
          </p:cNvPicPr>
          <p:nvPr/>
        </p:nvPicPr>
        <p:blipFill>
          <a:blip r:embed="rId5"/>
          <a:srcRect/>
          <a:stretch>
            <a:fillRect/>
          </a:stretch>
        </p:blipFill>
        <p:spPr bwMode="auto">
          <a:xfrm>
            <a:off x="1468334" y="5124910"/>
            <a:ext cx="1472224" cy="374190"/>
          </a:xfrm>
          <a:prstGeom prst="rect">
            <a:avLst/>
          </a:prstGeom>
          <a:noFill/>
          <a:ln w="9525">
            <a:noFill/>
            <a:miter lim="800000"/>
            <a:headEnd/>
            <a:tailEnd/>
          </a:ln>
        </p:spPr>
      </p:pic>
      <p:pic>
        <p:nvPicPr>
          <p:cNvPr id="47" name="Picture 10" descr="ICON_VM_basic_flat_R2_Q408.png"/>
          <p:cNvPicPr>
            <a:picLocks noChangeAspect="1"/>
          </p:cNvPicPr>
          <p:nvPr/>
        </p:nvPicPr>
        <p:blipFill>
          <a:blip r:embed="rId3"/>
          <a:srcRect/>
          <a:stretch>
            <a:fillRect/>
          </a:stretch>
        </p:blipFill>
        <p:spPr bwMode="auto">
          <a:xfrm>
            <a:off x="3378201" y="3308350"/>
            <a:ext cx="493874" cy="493874"/>
          </a:xfrm>
          <a:prstGeom prst="rect">
            <a:avLst/>
          </a:prstGeom>
          <a:noFill/>
          <a:ln w="9525">
            <a:noFill/>
            <a:miter lim="800000"/>
            <a:headEnd/>
            <a:tailEnd/>
          </a:ln>
        </p:spPr>
      </p:pic>
      <p:sp>
        <p:nvSpPr>
          <p:cNvPr id="48" name="Rounded Rectangle 47"/>
          <p:cNvSpPr/>
          <p:nvPr/>
        </p:nvSpPr>
        <p:spPr bwMode="auto">
          <a:xfrm>
            <a:off x="3384550" y="3848100"/>
            <a:ext cx="2136191" cy="660400"/>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dirty="0" smtClean="0">
                <a:solidFill>
                  <a:schemeClr val="bg1"/>
                </a:solidFill>
              </a:rPr>
              <a:t>VMware vSphere </a:t>
            </a:r>
          </a:p>
        </p:txBody>
      </p:sp>
      <p:pic>
        <p:nvPicPr>
          <p:cNvPr id="49" name="Picture 10" descr="ICON_VM_basic_flat_R2_Q408.png"/>
          <p:cNvPicPr>
            <a:picLocks noChangeAspect="1"/>
          </p:cNvPicPr>
          <p:nvPr/>
        </p:nvPicPr>
        <p:blipFill>
          <a:blip r:embed="rId3"/>
          <a:srcRect/>
          <a:stretch>
            <a:fillRect/>
          </a:stretch>
        </p:blipFill>
        <p:spPr bwMode="auto">
          <a:xfrm>
            <a:off x="3922184" y="3308350"/>
            <a:ext cx="493874" cy="493874"/>
          </a:xfrm>
          <a:prstGeom prst="rect">
            <a:avLst/>
          </a:prstGeom>
          <a:noFill/>
          <a:ln w="9525">
            <a:noFill/>
            <a:miter lim="800000"/>
            <a:headEnd/>
            <a:tailEnd/>
          </a:ln>
        </p:spPr>
      </p:pic>
      <p:pic>
        <p:nvPicPr>
          <p:cNvPr id="50" name="Picture 10" descr="ICON_VM_basic_flat_R2_Q408.png"/>
          <p:cNvPicPr>
            <a:picLocks noChangeAspect="1"/>
          </p:cNvPicPr>
          <p:nvPr/>
        </p:nvPicPr>
        <p:blipFill>
          <a:blip r:embed="rId3"/>
          <a:srcRect/>
          <a:stretch>
            <a:fillRect/>
          </a:stretch>
        </p:blipFill>
        <p:spPr bwMode="auto">
          <a:xfrm>
            <a:off x="4466167" y="3308350"/>
            <a:ext cx="493874" cy="493874"/>
          </a:xfrm>
          <a:prstGeom prst="rect">
            <a:avLst/>
          </a:prstGeom>
          <a:noFill/>
          <a:ln w="9525">
            <a:noFill/>
            <a:miter lim="800000"/>
            <a:headEnd/>
            <a:tailEnd/>
          </a:ln>
        </p:spPr>
      </p:pic>
      <p:pic>
        <p:nvPicPr>
          <p:cNvPr id="51" name="Picture 10" descr="ICON_VM_basic_flat_R2_Q408.png"/>
          <p:cNvPicPr>
            <a:picLocks noChangeAspect="1"/>
          </p:cNvPicPr>
          <p:nvPr/>
        </p:nvPicPr>
        <p:blipFill>
          <a:blip r:embed="rId3"/>
          <a:srcRect/>
          <a:stretch>
            <a:fillRect/>
          </a:stretch>
        </p:blipFill>
        <p:spPr bwMode="auto">
          <a:xfrm>
            <a:off x="5010151" y="3308350"/>
            <a:ext cx="493874" cy="493874"/>
          </a:xfrm>
          <a:prstGeom prst="rect">
            <a:avLst/>
          </a:prstGeom>
          <a:noFill/>
          <a:ln w="9525">
            <a:noFill/>
            <a:miter lim="800000"/>
            <a:headEnd/>
            <a:tailEnd/>
          </a:ln>
        </p:spPr>
      </p:pic>
      <p:pic>
        <p:nvPicPr>
          <p:cNvPr id="54" name="Picture 4" descr="ICON_VirtTriangle_flat_Q408.png"/>
          <p:cNvPicPr>
            <a:picLocks noChangeAspect="1"/>
          </p:cNvPicPr>
          <p:nvPr/>
        </p:nvPicPr>
        <p:blipFill>
          <a:blip r:embed="rId4"/>
          <a:srcRect/>
          <a:stretch>
            <a:fillRect/>
          </a:stretch>
        </p:blipFill>
        <p:spPr bwMode="auto">
          <a:xfrm>
            <a:off x="3460751" y="4508500"/>
            <a:ext cx="1981200" cy="679450"/>
          </a:xfrm>
          <a:prstGeom prst="rect">
            <a:avLst/>
          </a:prstGeom>
          <a:noFill/>
          <a:ln w="9525">
            <a:noFill/>
            <a:miter lim="800000"/>
            <a:headEnd/>
            <a:tailEnd/>
          </a:ln>
        </p:spPr>
      </p:pic>
      <p:pic>
        <p:nvPicPr>
          <p:cNvPr id="55" name="Picture 8" descr="ICON_Server_flat_Q408.png"/>
          <p:cNvPicPr>
            <a:picLocks noChangeAspect="1"/>
          </p:cNvPicPr>
          <p:nvPr/>
        </p:nvPicPr>
        <p:blipFill>
          <a:blip r:embed="rId5"/>
          <a:srcRect/>
          <a:stretch>
            <a:fillRect/>
          </a:stretch>
        </p:blipFill>
        <p:spPr bwMode="auto">
          <a:xfrm>
            <a:off x="3703535" y="5124910"/>
            <a:ext cx="1472224" cy="374190"/>
          </a:xfrm>
          <a:prstGeom prst="rect">
            <a:avLst/>
          </a:prstGeom>
          <a:noFill/>
          <a:ln w="9525">
            <a:noFill/>
            <a:miter lim="800000"/>
            <a:headEnd/>
            <a:tailEnd/>
          </a:ln>
        </p:spPr>
      </p:pic>
      <p:pic>
        <p:nvPicPr>
          <p:cNvPr id="56" name="Picture 10" descr="ICON_VM_basic_flat_R2_Q408.png"/>
          <p:cNvPicPr>
            <a:picLocks noChangeAspect="1"/>
          </p:cNvPicPr>
          <p:nvPr/>
        </p:nvPicPr>
        <p:blipFill>
          <a:blip r:embed="rId3"/>
          <a:srcRect/>
          <a:stretch>
            <a:fillRect/>
          </a:stretch>
        </p:blipFill>
        <p:spPr bwMode="auto">
          <a:xfrm>
            <a:off x="5613401" y="3308350"/>
            <a:ext cx="493874" cy="493874"/>
          </a:xfrm>
          <a:prstGeom prst="rect">
            <a:avLst/>
          </a:prstGeom>
          <a:noFill/>
          <a:ln w="9525">
            <a:noFill/>
            <a:miter lim="800000"/>
            <a:headEnd/>
            <a:tailEnd/>
          </a:ln>
        </p:spPr>
      </p:pic>
      <p:sp>
        <p:nvSpPr>
          <p:cNvPr id="57" name="Rounded Rectangle 56"/>
          <p:cNvSpPr/>
          <p:nvPr/>
        </p:nvSpPr>
        <p:spPr bwMode="auto">
          <a:xfrm>
            <a:off x="5619750" y="3848100"/>
            <a:ext cx="2136191" cy="660400"/>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400" b="1" dirty="0" smtClean="0">
                <a:solidFill>
                  <a:schemeClr val="bg1"/>
                </a:solidFill>
              </a:rPr>
              <a:t>VMware vSphere </a:t>
            </a:r>
          </a:p>
        </p:txBody>
      </p:sp>
      <p:pic>
        <p:nvPicPr>
          <p:cNvPr id="58" name="Picture 10" descr="ICON_VM_basic_flat_R2_Q408.png"/>
          <p:cNvPicPr>
            <a:picLocks noChangeAspect="1"/>
          </p:cNvPicPr>
          <p:nvPr/>
        </p:nvPicPr>
        <p:blipFill>
          <a:blip r:embed="rId3"/>
          <a:srcRect/>
          <a:stretch>
            <a:fillRect/>
          </a:stretch>
        </p:blipFill>
        <p:spPr bwMode="auto">
          <a:xfrm>
            <a:off x="6157384" y="3308350"/>
            <a:ext cx="493874" cy="493874"/>
          </a:xfrm>
          <a:prstGeom prst="rect">
            <a:avLst/>
          </a:prstGeom>
          <a:noFill/>
          <a:ln w="9525">
            <a:noFill/>
            <a:miter lim="800000"/>
            <a:headEnd/>
            <a:tailEnd/>
          </a:ln>
        </p:spPr>
      </p:pic>
      <p:pic>
        <p:nvPicPr>
          <p:cNvPr id="59" name="Picture 10" descr="ICON_VM_basic_flat_R2_Q408.png"/>
          <p:cNvPicPr>
            <a:picLocks noChangeAspect="1"/>
          </p:cNvPicPr>
          <p:nvPr/>
        </p:nvPicPr>
        <p:blipFill>
          <a:blip r:embed="rId3"/>
          <a:srcRect/>
          <a:stretch>
            <a:fillRect/>
          </a:stretch>
        </p:blipFill>
        <p:spPr bwMode="auto">
          <a:xfrm>
            <a:off x="6701367" y="3308350"/>
            <a:ext cx="493874" cy="493874"/>
          </a:xfrm>
          <a:prstGeom prst="rect">
            <a:avLst/>
          </a:prstGeom>
          <a:noFill/>
          <a:ln w="9525">
            <a:noFill/>
            <a:miter lim="800000"/>
            <a:headEnd/>
            <a:tailEnd/>
          </a:ln>
        </p:spPr>
      </p:pic>
      <p:pic>
        <p:nvPicPr>
          <p:cNvPr id="60" name="Picture 10" descr="ICON_VM_basic_flat_R2_Q408.png"/>
          <p:cNvPicPr>
            <a:picLocks noChangeAspect="1"/>
          </p:cNvPicPr>
          <p:nvPr/>
        </p:nvPicPr>
        <p:blipFill>
          <a:blip r:embed="rId3"/>
          <a:srcRect/>
          <a:stretch>
            <a:fillRect/>
          </a:stretch>
        </p:blipFill>
        <p:spPr bwMode="auto">
          <a:xfrm>
            <a:off x="7245351" y="3308350"/>
            <a:ext cx="493874" cy="493874"/>
          </a:xfrm>
          <a:prstGeom prst="rect">
            <a:avLst/>
          </a:prstGeom>
          <a:noFill/>
          <a:ln w="9525">
            <a:noFill/>
            <a:miter lim="800000"/>
            <a:headEnd/>
            <a:tailEnd/>
          </a:ln>
        </p:spPr>
      </p:pic>
      <p:pic>
        <p:nvPicPr>
          <p:cNvPr id="61" name="Picture 4" descr="ICON_VirtTriangle_flat_Q408.png"/>
          <p:cNvPicPr>
            <a:picLocks noChangeAspect="1"/>
          </p:cNvPicPr>
          <p:nvPr/>
        </p:nvPicPr>
        <p:blipFill>
          <a:blip r:embed="rId4"/>
          <a:srcRect/>
          <a:stretch>
            <a:fillRect/>
          </a:stretch>
        </p:blipFill>
        <p:spPr bwMode="auto">
          <a:xfrm>
            <a:off x="5695951" y="4508500"/>
            <a:ext cx="1981200" cy="679450"/>
          </a:xfrm>
          <a:prstGeom prst="rect">
            <a:avLst/>
          </a:prstGeom>
          <a:noFill/>
          <a:ln w="9525">
            <a:noFill/>
            <a:miter lim="800000"/>
            <a:headEnd/>
            <a:tailEnd/>
          </a:ln>
        </p:spPr>
      </p:pic>
      <p:pic>
        <p:nvPicPr>
          <p:cNvPr id="62" name="Picture 8" descr="ICON_Server_flat_Q408.png"/>
          <p:cNvPicPr>
            <a:picLocks noChangeAspect="1"/>
          </p:cNvPicPr>
          <p:nvPr/>
        </p:nvPicPr>
        <p:blipFill>
          <a:blip r:embed="rId5"/>
          <a:srcRect/>
          <a:stretch>
            <a:fillRect/>
          </a:stretch>
        </p:blipFill>
        <p:spPr bwMode="auto">
          <a:xfrm>
            <a:off x="5938735" y="5124910"/>
            <a:ext cx="1472224" cy="374190"/>
          </a:xfrm>
          <a:prstGeom prst="rect">
            <a:avLst/>
          </a:prstGeom>
          <a:noFill/>
          <a:ln w="9525">
            <a:noFill/>
            <a:miter lim="800000"/>
            <a:headEnd/>
            <a:tailEnd/>
          </a:ln>
        </p:spPr>
      </p:pic>
      <p:sp>
        <p:nvSpPr>
          <p:cNvPr id="66" name="Isosceles Triangle 65"/>
          <p:cNvSpPr/>
          <p:nvPr/>
        </p:nvSpPr>
        <p:spPr bwMode="auto">
          <a:xfrm>
            <a:off x="1295400" y="2159000"/>
            <a:ext cx="6299200" cy="1143000"/>
          </a:xfrm>
          <a:prstGeom prst="triangle">
            <a:avLst/>
          </a:prstGeom>
          <a:gradFill flip="none" rotWithShape="1">
            <a:gsLst>
              <a:gs pos="100000">
                <a:srgbClr val="81B34B"/>
              </a:gs>
              <a:gs pos="56000">
                <a:srgbClr val="81B04B"/>
              </a:gs>
              <a:gs pos="0">
                <a:srgbClr val="EBEDEF"/>
              </a:gs>
            </a:gsLst>
            <a:lin ang="16200000" scaled="0"/>
            <a:tileRect/>
          </a:gradFill>
          <a:ln w="0" cap="rnd" cmpd="dbl">
            <a:noFill/>
            <a:headEnd type="none" w="med" len="med"/>
            <a:tailEnd type="none" w="med" len="med"/>
          </a:ln>
          <a:effectLst/>
          <a:scene3d>
            <a:camera prst="orthographicFront"/>
            <a:lightRig rig="threePt" dir="t"/>
          </a:scene3d>
          <a:sp3d prstMaterial="matte">
            <a:contourClr>
              <a:schemeClr val="bg1"/>
            </a:contourClr>
          </a:sp3d>
        </p:spPr>
        <p:style>
          <a:lnRef idx="1">
            <a:schemeClr val="accent4"/>
          </a:lnRef>
          <a:fillRef idx="3">
            <a:schemeClr val="accent4"/>
          </a:fillRef>
          <a:effectRef idx="2">
            <a:schemeClr val="accent4"/>
          </a:effectRef>
          <a:fontRef idx="minor">
            <a:schemeClr val="lt1"/>
          </a:fontRef>
        </p:style>
        <p:txBody>
          <a:bodyPr wrap="square" rtlCol="0" anchor="ctr"/>
          <a:lstStyle/>
          <a:p>
            <a:pPr algn="l">
              <a:spcAft>
                <a:spcPct val="0"/>
              </a:spcAft>
            </a:pPr>
            <a:endParaRPr lang="en-US" sz="1600" baseline="-25000" dirty="0">
              <a:solidFill>
                <a:srgbClr val="FFFFFF"/>
              </a:solidFill>
            </a:endParaRPr>
          </a:p>
        </p:txBody>
      </p:sp>
      <p:sp>
        <p:nvSpPr>
          <p:cNvPr id="64" name="Rounded Rectangle 63"/>
          <p:cNvSpPr/>
          <p:nvPr/>
        </p:nvSpPr>
        <p:spPr bwMode="auto">
          <a:xfrm>
            <a:off x="1149350" y="1524000"/>
            <a:ext cx="6597650" cy="64135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400" b="1" dirty="0" smtClean="0">
                <a:solidFill>
                  <a:srgbClr val="FFFFFF"/>
                </a:solidFill>
              </a:rPr>
              <a:t> VMware vCenter Server</a:t>
            </a:r>
            <a:endParaRPr lang="en-US" sz="1400" b="1" dirty="0">
              <a:solidFill>
                <a:srgbClr val="FFFFFF"/>
              </a:solidFill>
            </a:endParaRPr>
          </a:p>
        </p:txBody>
      </p:sp>
      <p:sp>
        <p:nvSpPr>
          <p:cNvPr id="69" name="TextBox 68"/>
          <p:cNvSpPr txBox="1"/>
          <p:nvPr/>
        </p:nvSpPr>
        <p:spPr>
          <a:xfrm>
            <a:off x="3949700" y="2514600"/>
            <a:ext cx="947695" cy="338554"/>
          </a:xfrm>
          <a:prstGeom prst="rect">
            <a:avLst/>
          </a:prstGeom>
          <a:noFill/>
        </p:spPr>
        <p:txBody>
          <a:bodyPr wrap="none" rtlCol="0">
            <a:spAutoFit/>
          </a:bodyPr>
          <a:lstStyle/>
          <a:p>
            <a:pPr algn="l"/>
            <a:r>
              <a:rPr lang="en-US" b="1" dirty="0" smtClean="0">
                <a:solidFill>
                  <a:schemeClr val="bg1"/>
                </a:solidFill>
                <a:latin typeface="+mn-lt"/>
                <a:ea typeface="+mn-ea"/>
              </a:rPr>
              <a:t>Manage</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reeform 46"/>
          <p:cNvSpPr/>
          <p:nvPr/>
        </p:nvSpPr>
        <p:spPr bwMode="auto">
          <a:xfrm rot="12289766" flipH="1">
            <a:off x="5893190" y="2511298"/>
            <a:ext cx="1218410" cy="1302312"/>
          </a:xfrm>
          <a:custGeom>
            <a:avLst/>
            <a:gdLst>
              <a:gd name="connsiteX0" fmla="*/ 0 w 798653"/>
              <a:gd name="connsiteY0" fmla="*/ 0 h 1643605"/>
              <a:gd name="connsiteX1" fmla="*/ 173621 w 798653"/>
              <a:gd name="connsiteY1" fmla="*/ 752355 h 1643605"/>
              <a:gd name="connsiteX2" fmla="*/ 775504 w 798653"/>
              <a:gd name="connsiteY2" fmla="*/ 1643605 h 1643605"/>
              <a:gd name="connsiteX3" fmla="*/ 798653 w 798653"/>
              <a:gd name="connsiteY3" fmla="*/ 300942 h 1643605"/>
              <a:gd name="connsiteX4" fmla="*/ 474562 w 798653"/>
              <a:gd name="connsiteY4" fmla="*/ 358816 h 1643605"/>
              <a:gd name="connsiteX5" fmla="*/ 0 w 798653"/>
              <a:gd name="connsiteY5" fmla="*/ 0 h 1643605"/>
              <a:gd name="connsiteX0" fmla="*/ 0 w 798653"/>
              <a:gd name="connsiteY0" fmla="*/ 0 h 1643605"/>
              <a:gd name="connsiteX1" fmla="*/ 173621 w 798653"/>
              <a:gd name="connsiteY1" fmla="*/ 752355 h 1643605"/>
              <a:gd name="connsiteX2" fmla="*/ 775504 w 798653"/>
              <a:gd name="connsiteY2" fmla="*/ 1643605 h 1643605"/>
              <a:gd name="connsiteX3" fmla="*/ 798653 w 798653"/>
              <a:gd name="connsiteY3" fmla="*/ 300942 h 1643605"/>
              <a:gd name="connsiteX4" fmla="*/ 428263 w 798653"/>
              <a:gd name="connsiteY4" fmla="*/ 393540 h 1643605"/>
              <a:gd name="connsiteX5" fmla="*/ 0 w 798653"/>
              <a:gd name="connsiteY5" fmla="*/ 0 h 1643605"/>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16397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163975 h 1703408"/>
              <a:gd name="connsiteX4" fmla="*/ 428263 w 798653"/>
              <a:gd name="connsiteY4" fmla="*/ 453343 h 1703408"/>
              <a:gd name="connsiteX5" fmla="*/ 0 w 798653"/>
              <a:gd name="connsiteY5" fmla="*/ 59803 h 1703408"/>
              <a:gd name="connsiteX0" fmla="*/ 42440 w 841093"/>
              <a:gd name="connsiteY0" fmla="*/ 59803 h 1811438"/>
              <a:gd name="connsiteX1" fmla="*/ 216061 w 841093"/>
              <a:gd name="connsiteY1" fmla="*/ 812158 h 1811438"/>
              <a:gd name="connsiteX2" fmla="*/ 817944 w 841093"/>
              <a:gd name="connsiteY2" fmla="*/ 1703408 h 1811438"/>
              <a:gd name="connsiteX3" fmla="*/ 841093 w 841093"/>
              <a:gd name="connsiteY3" fmla="*/ 163975 h 1811438"/>
              <a:gd name="connsiteX4" fmla="*/ 470703 w 841093"/>
              <a:gd name="connsiteY4" fmla="*/ 453343 h 1811438"/>
              <a:gd name="connsiteX5" fmla="*/ 42440 w 841093"/>
              <a:gd name="connsiteY5" fmla="*/ 59803 h 1811438"/>
              <a:gd name="connsiteX0" fmla="*/ 42440 w 852668"/>
              <a:gd name="connsiteY0" fmla="*/ 59803 h 1811438"/>
              <a:gd name="connsiteX1" fmla="*/ 216061 w 852668"/>
              <a:gd name="connsiteY1" fmla="*/ 812158 h 1811438"/>
              <a:gd name="connsiteX2" fmla="*/ 852668 w 852668"/>
              <a:gd name="connsiteY2" fmla="*/ 1703408 h 1811438"/>
              <a:gd name="connsiteX3" fmla="*/ 841093 w 852668"/>
              <a:gd name="connsiteY3" fmla="*/ 163975 h 1811438"/>
              <a:gd name="connsiteX4" fmla="*/ 470703 w 852668"/>
              <a:gd name="connsiteY4" fmla="*/ 453343 h 1811438"/>
              <a:gd name="connsiteX5" fmla="*/ 42440 w 852668"/>
              <a:gd name="connsiteY5" fmla="*/ 59803 h 1811438"/>
              <a:gd name="connsiteX0" fmla="*/ 42440 w 852668"/>
              <a:gd name="connsiteY0" fmla="*/ 0 h 1751635"/>
              <a:gd name="connsiteX1" fmla="*/ 216061 w 852668"/>
              <a:gd name="connsiteY1" fmla="*/ 752355 h 1751635"/>
              <a:gd name="connsiteX2" fmla="*/ 852668 w 852668"/>
              <a:gd name="connsiteY2" fmla="*/ 1643605 h 1751635"/>
              <a:gd name="connsiteX3" fmla="*/ 841093 w 852668"/>
              <a:gd name="connsiteY3" fmla="*/ 104172 h 1751635"/>
              <a:gd name="connsiteX4" fmla="*/ 470703 w 852668"/>
              <a:gd name="connsiteY4" fmla="*/ 393540 h 1751635"/>
              <a:gd name="connsiteX5" fmla="*/ 42440 w 852668"/>
              <a:gd name="connsiteY5" fmla="*/ 0 h 1751635"/>
              <a:gd name="connsiteX0" fmla="*/ 42440 w 817944"/>
              <a:gd name="connsiteY0" fmla="*/ 0 h 1716911"/>
              <a:gd name="connsiteX1" fmla="*/ 181337 w 817944"/>
              <a:gd name="connsiteY1" fmla="*/ 717631 h 1716911"/>
              <a:gd name="connsiteX2" fmla="*/ 817944 w 817944"/>
              <a:gd name="connsiteY2" fmla="*/ 1608881 h 1716911"/>
              <a:gd name="connsiteX3" fmla="*/ 806369 w 817944"/>
              <a:gd name="connsiteY3" fmla="*/ 69448 h 1716911"/>
              <a:gd name="connsiteX4" fmla="*/ 435979 w 817944"/>
              <a:gd name="connsiteY4" fmla="*/ 358816 h 1716911"/>
              <a:gd name="connsiteX5" fmla="*/ 42440 w 817944"/>
              <a:gd name="connsiteY5" fmla="*/ 0 h 1716911"/>
              <a:gd name="connsiteX0" fmla="*/ 42440 w 864243"/>
              <a:gd name="connsiteY0" fmla="*/ 0 h 1763210"/>
              <a:gd name="connsiteX1" fmla="*/ 227636 w 864243"/>
              <a:gd name="connsiteY1" fmla="*/ 763930 h 1763210"/>
              <a:gd name="connsiteX2" fmla="*/ 864243 w 864243"/>
              <a:gd name="connsiteY2" fmla="*/ 1655180 h 1763210"/>
              <a:gd name="connsiteX3" fmla="*/ 852668 w 864243"/>
              <a:gd name="connsiteY3" fmla="*/ 115747 h 1763210"/>
              <a:gd name="connsiteX4" fmla="*/ 482278 w 864243"/>
              <a:gd name="connsiteY4" fmla="*/ 405115 h 1763210"/>
              <a:gd name="connsiteX5" fmla="*/ 42440 w 864243"/>
              <a:gd name="connsiteY5" fmla="*/ 0 h 1763210"/>
              <a:gd name="connsiteX0" fmla="*/ 0 w 821803"/>
              <a:gd name="connsiteY0" fmla="*/ 0 h 1763210"/>
              <a:gd name="connsiteX1" fmla="*/ 185196 w 821803"/>
              <a:gd name="connsiteY1" fmla="*/ 763930 h 1763210"/>
              <a:gd name="connsiteX2" fmla="*/ 821803 w 821803"/>
              <a:gd name="connsiteY2" fmla="*/ 1655180 h 1763210"/>
              <a:gd name="connsiteX3" fmla="*/ 810228 w 821803"/>
              <a:gd name="connsiteY3" fmla="*/ 115747 h 1763210"/>
              <a:gd name="connsiteX4" fmla="*/ 439838 w 821803"/>
              <a:gd name="connsiteY4" fmla="*/ 405115 h 1763210"/>
              <a:gd name="connsiteX5" fmla="*/ 0 w 821803"/>
              <a:gd name="connsiteY5" fmla="*/ 0 h 1763210"/>
              <a:gd name="connsiteX0" fmla="*/ 0 w 821803"/>
              <a:gd name="connsiteY0" fmla="*/ 0 h 1763210"/>
              <a:gd name="connsiteX1" fmla="*/ 219920 w 821803"/>
              <a:gd name="connsiteY1" fmla="*/ 914401 h 1763210"/>
              <a:gd name="connsiteX2" fmla="*/ 821803 w 821803"/>
              <a:gd name="connsiteY2" fmla="*/ 1655180 h 1763210"/>
              <a:gd name="connsiteX3" fmla="*/ 810228 w 821803"/>
              <a:gd name="connsiteY3" fmla="*/ 115747 h 1763210"/>
              <a:gd name="connsiteX4" fmla="*/ 439838 w 821803"/>
              <a:gd name="connsiteY4" fmla="*/ 405115 h 1763210"/>
              <a:gd name="connsiteX5" fmla="*/ 0 w 821803"/>
              <a:gd name="connsiteY5" fmla="*/ 0 h 1763210"/>
              <a:gd name="connsiteX0" fmla="*/ 0 w 821803"/>
              <a:gd name="connsiteY0" fmla="*/ 0 h 1655180"/>
              <a:gd name="connsiteX1" fmla="*/ 219920 w 821803"/>
              <a:gd name="connsiteY1" fmla="*/ 914401 h 1655180"/>
              <a:gd name="connsiteX2" fmla="*/ 821803 w 821803"/>
              <a:gd name="connsiteY2" fmla="*/ 1655180 h 1655180"/>
              <a:gd name="connsiteX3" fmla="*/ 810228 w 821803"/>
              <a:gd name="connsiteY3" fmla="*/ 115747 h 1655180"/>
              <a:gd name="connsiteX4" fmla="*/ 439838 w 821803"/>
              <a:gd name="connsiteY4" fmla="*/ 405115 h 1655180"/>
              <a:gd name="connsiteX5" fmla="*/ 0 w 821803"/>
              <a:gd name="connsiteY5" fmla="*/ 0 h 1655180"/>
              <a:gd name="connsiteX0" fmla="*/ 0 w 821803"/>
              <a:gd name="connsiteY0" fmla="*/ 0 h 1655180"/>
              <a:gd name="connsiteX1" fmla="*/ 219920 w 821803"/>
              <a:gd name="connsiteY1" fmla="*/ 914401 h 1655180"/>
              <a:gd name="connsiteX2" fmla="*/ 821803 w 821803"/>
              <a:gd name="connsiteY2" fmla="*/ 1655180 h 1655180"/>
              <a:gd name="connsiteX3" fmla="*/ 810228 w 821803"/>
              <a:gd name="connsiteY3" fmla="*/ 115747 h 1655180"/>
              <a:gd name="connsiteX4" fmla="*/ 416688 w 821803"/>
              <a:gd name="connsiteY4" fmla="*/ 416690 h 1655180"/>
              <a:gd name="connsiteX5" fmla="*/ 0 w 821803"/>
              <a:gd name="connsiteY5" fmla="*/ 0 h 1655180"/>
              <a:gd name="connsiteX0" fmla="*/ 21220 w 843023"/>
              <a:gd name="connsiteY0" fmla="*/ 133109 h 1788289"/>
              <a:gd name="connsiteX1" fmla="*/ 241140 w 843023"/>
              <a:gd name="connsiteY1" fmla="*/ 1047510 h 1788289"/>
              <a:gd name="connsiteX2" fmla="*/ 843023 w 843023"/>
              <a:gd name="connsiteY2" fmla="*/ 1788289 h 1788289"/>
              <a:gd name="connsiteX3" fmla="*/ 831448 w 843023"/>
              <a:gd name="connsiteY3" fmla="*/ 248856 h 1788289"/>
              <a:gd name="connsiteX4" fmla="*/ 437908 w 843023"/>
              <a:gd name="connsiteY4" fmla="*/ 549799 h 1788289"/>
              <a:gd name="connsiteX5" fmla="*/ 113818 w 843023"/>
              <a:gd name="connsiteY5" fmla="*/ 248857 h 1788289"/>
              <a:gd name="connsiteX6" fmla="*/ 21220 w 843023"/>
              <a:gd name="connsiteY6" fmla="*/ 133109 h 1788289"/>
              <a:gd name="connsiteX0" fmla="*/ 21220 w 843023"/>
              <a:gd name="connsiteY0" fmla="*/ 133109 h 1788289"/>
              <a:gd name="connsiteX1" fmla="*/ 241140 w 843023"/>
              <a:gd name="connsiteY1" fmla="*/ 1047510 h 1788289"/>
              <a:gd name="connsiteX2" fmla="*/ 843023 w 843023"/>
              <a:gd name="connsiteY2" fmla="*/ 1788289 h 1788289"/>
              <a:gd name="connsiteX3" fmla="*/ 831448 w 843023"/>
              <a:gd name="connsiteY3" fmla="*/ 248856 h 1788289"/>
              <a:gd name="connsiteX4" fmla="*/ 437908 w 843023"/>
              <a:gd name="connsiteY4" fmla="*/ 549799 h 1788289"/>
              <a:gd name="connsiteX5" fmla="*/ 113818 w 843023"/>
              <a:gd name="connsiteY5" fmla="*/ 109960 h 1788289"/>
              <a:gd name="connsiteX6" fmla="*/ 21220 w 843023"/>
              <a:gd name="connsiteY6" fmla="*/ 133109 h 1788289"/>
              <a:gd name="connsiteX0" fmla="*/ 21220 w 981919"/>
              <a:gd name="connsiteY0" fmla="*/ 333736 h 1699549"/>
              <a:gd name="connsiteX1" fmla="*/ 380036 w 981919"/>
              <a:gd name="connsiteY1" fmla="*/ 958770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33736 h 1699549"/>
              <a:gd name="connsiteX1" fmla="*/ 380036 w 981919"/>
              <a:gd name="connsiteY1" fmla="*/ 958770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33736 h 1699549"/>
              <a:gd name="connsiteX1" fmla="*/ 356886 w 981919"/>
              <a:gd name="connsiteY1" fmla="*/ 970344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18303 h 1684116"/>
              <a:gd name="connsiteX1" fmla="*/ 356886 w 981919"/>
              <a:gd name="connsiteY1" fmla="*/ 954911 h 1684116"/>
              <a:gd name="connsiteX2" fmla="*/ 981919 w 981919"/>
              <a:gd name="connsiteY2" fmla="*/ 1684116 h 1684116"/>
              <a:gd name="connsiteX3" fmla="*/ 970344 w 981919"/>
              <a:gd name="connsiteY3" fmla="*/ 144683 h 1684116"/>
              <a:gd name="connsiteX4" fmla="*/ 588379 w 981919"/>
              <a:gd name="connsiteY4" fmla="*/ 353028 h 1684116"/>
              <a:gd name="connsiteX5" fmla="*/ 252714 w 981919"/>
              <a:gd name="connsiteY5" fmla="*/ 5787 h 1684116"/>
              <a:gd name="connsiteX6" fmla="*/ 21220 w 981919"/>
              <a:gd name="connsiteY6" fmla="*/ 318303 h 1684116"/>
              <a:gd name="connsiteX0" fmla="*/ 21220 w 981919"/>
              <a:gd name="connsiteY0" fmla="*/ 312516 h 1678329"/>
              <a:gd name="connsiteX1" fmla="*/ 356886 w 981919"/>
              <a:gd name="connsiteY1" fmla="*/ 949124 h 1678329"/>
              <a:gd name="connsiteX2" fmla="*/ 981919 w 981919"/>
              <a:gd name="connsiteY2" fmla="*/ 1678329 h 1678329"/>
              <a:gd name="connsiteX3" fmla="*/ 970344 w 981919"/>
              <a:gd name="connsiteY3" fmla="*/ 138896 h 1678329"/>
              <a:gd name="connsiteX4" fmla="*/ 588379 w 981919"/>
              <a:gd name="connsiteY4" fmla="*/ 347241 h 1678329"/>
              <a:gd name="connsiteX5" fmla="*/ 252714 w 981919"/>
              <a:gd name="connsiteY5" fmla="*/ 0 h 1678329"/>
              <a:gd name="connsiteX6" fmla="*/ 21220 w 981919"/>
              <a:gd name="connsiteY6" fmla="*/ 312516 h 1678329"/>
              <a:gd name="connsiteX0" fmla="*/ 21220 w 981919"/>
              <a:gd name="connsiteY0" fmla="*/ 312516 h 1678329"/>
              <a:gd name="connsiteX1" fmla="*/ 356886 w 981919"/>
              <a:gd name="connsiteY1" fmla="*/ 949124 h 1678329"/>
              <a:gd name="connsiteX2" fmla="*/ 981919 w 981919"/>
              <a:gd name="connsiteY2" fmla="*/ 1678329 h 1678329"/>
              <a:gd name="connsiteX3" fmla="*/ 970344 w 981919"/>
              <a:gd name="connsiteY3" fmla="*/ 138896 h 1678329"/>
              <a:gd name="connsiteX4" fmla="*/ 588379 w 981919"/>
              <a:gd name="connsiteY4" fmla="*/ 347241 h 1678329"/>
              <a:gd name="connsiteX5" fmla="*/ 252714 w 981919"/>
              <a:gd name="connsiteY5" fmla="*/ 0 h 1678329"/>
              <a:gd name="connsiteX6" fmla="*/ 21220 w 981919"/>
              <a:gd name="connsiteY6" fmla="*/ 312516 h 1678329"/>
              <a:gd name="connsiteX0" fmla="*/ 0 w 960699"/>
              <a:gd name="connsiteY0" fmla="*/ 312516 h 1678329"/>
              <a:gd name="connsiteX1" fmla="*/ 335666 w 960699"/>
              <a:gd name="connsiteY1" fmla="*/ 949124 h 1678329"/>
              <a:gd name="connsiteX2" fmla="*/ 960699 w 960699"/>
              <a:gd name="connsiteY2" fmla="*/ 1678329 h 1678329"/>
              <a:gd name="connsiteX3" fmla="*/ 949124 w 960699"/>
              <a:gd name="connsiteY3" fmla="*/ 138896 h 1678329"/>
              <a:gd name="connsiteX4" fmla="*/ 567159 w 960699"/>
              <a:gd name="connsiteY4" fmla="*/ 347241 h 1678329"/>
              <a:gd name="connsiteX5" fmla="*/ 231494 w 960699"/>
              <a:gd name="connsiteY5" fmla="*/ 0 h 1678329"/>
              <a:gd name="connsiteX6" fmla="*/ 0 w 960699"/>
              <a:gd name="connsiteY6" fmla="*/ 312516 h 1678329"/>
              <a:gd name="connsiteX0" fmla="*/ 0 w 1030147"/>
              <a:gd name="connsiteY0" fmla="*/ 266217 h 1678329"/>
              <a:gd name="connsiteX1" fmla="*/ 405114 w 1030147"/>
              <a:gd name="connsiteY1" fmla="*/ 94912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266217 h 1678329"/>
              <a:gd name="connsiteX1" fmla="*/ 405114 w 1030147"/>
              <a:gd name="connsiteY1" fmla="*/ 94912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266217 h 1678329"/>
              <a:gd name="connsiteX1" fmla="*/ 381965 w 1030147"/>
              <a:gd name="connsiteY1" fmla="*/ 97227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185194 h 1597306"/>
              <a:gd name="connsiteX1" fmla="*/ 381965 w 1030147"/>
              <a:gd name="connsiteY1" fmla="*/ 891251 h 1597306"/>
              <a:gd name="connsiteX2" fmla="*/ 1030147 w 1030147"/>
              <a:gd name="connsiteY2" fmla="*/ 1597306 h 1597306"/>
              <a:gd name="connsiteX3" fmla="*/ 1018572 w 1030147"/>
              <a:gd name="connsiteY3" fmla="*/ 57873 h 1597306"/>
              <a:gd name="connsiteX4" fmla="*/ 636607 w 1030147"/>
              <a:gd name="connsiteY4" fmla="*/ 266218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18572 w 1030147"/>
              <a:gd name="connsiteY3" fmla="*/ 57873 h 1597306"/>
              <a:gd name="connsiteX4" fmla="*/ 636607 w 1030147"/>
              <a:gd name="connsiteY4" fmla="*/ 266218 h 1597306"/>
              <a:gd name="connsiteX5" fmla="*/ 208345 w 1030147"/>
              <a:gd name="connsiteY5" fmla="*/ 0 h 1597306"/>
              <a:gd name="connsiteX6" fmla="*/ 0 w 1030147"/>
              <a:gd name="connsiteY6" fmla="*/ 185194 h 1597306"/>
              <a:gd name="connsiteX0" fmla="*/ 0 w 1034005"/>
              <a:gd name="connsiteY0" fmla="*/ 185194 h 1597306"/>
              <a:gd name="connsiteX1" fmla="*/ 381965 w 1034005"/>
              <a:gd name="connsiteY1" fmla="*/ 891251 h 1597306"/>
              <a:gd name="connsiteX2" fmla="*/ 1030147 w 1034005"/>
              <a:gd name="connsiteY2" fmla="*/ 1597306 h 1597306"/>
              <a:gd name="connsiteX3" fmla="*/ 1030147 w 1034005"/>
              <a:gd name="connsiteY3" fmla="*/ 358814 h 1597306"/>
              <a:gd name="connsiteX4" fmla="*/ 636607 w 1034005"/>
              <a:gd name="connsiteY4" fmla="*/ 266218 h 1597306"/>
              <a:gd name="connsiteX5" fmla="*/ 208345 w 1034005"/>
              <a:gd name="connsiteY5" fmla="*/ 0 h 1597306"/>
              <a:gd name="connsiteX6" fmla="*/ 0 w 1034005"/>
              <a:gd name="connsiteY6" fmla="*/ 185194 h 1597306"/>
              <a:gd name="connsiteX0" fmla="*/ 0 w 1034005"/>
              <a:gd name="connsiteY0" fmla="*/ 185194 h 1597306"/>
              <a:gd name="connsiteX1" fmla="*/ 381965 w 1034005"/>
              <a:gd name="connsiteY1" fmla="*/ 891251 h 1597306"/>
              <a:gd name="connsiteX2" fmla="*/ 1030147 w 1034005"/>
              <a:gd name="connsiteY2" fmla="*/ 1597306 h 1597306"/>
              <a:gd name="connsiteX3" fmla="*/ 1030147 w 1034005"/>
              <a:gd name="connsiteY3" fmla="*/ 358814 h 1597306"/>
              <a:gd name="connsiteX4" fmla="*/ 636607 w 1034005"/>
              <a:gd name="connsiteY4" fmla="*/ 266218 h 1597306"/>
              <a:gd name="connsiteX5" fmla="*/ 208345 w 1034005"/>
              <a:gd name="connsiteY5" fmla="*/ 0 h 1597306"/>
              <a:gd name="connsiteX6" fmla="*/ 0 w 1034005"/>
              <a:gd name="connsiteY6" fmla="*/ 185194 h 1597306"/>
              <a:gd name="connsiteX0" fmla="*/ 0 w 1034005"/>
              <a:gd name="connsiteY0" fmla="*/ 185194 h 1597306"/>
              <a:gd name="connsiteX1" fmla="*/ 381965 w 1034005"/>
              <a:gd name="connsiteY1" fmla="*/ 891251 h 1597306"/>
              <a:gd name="connsiteX2" fmla="*/ 1030147 w 1034005"/>
              <a:gd name="connsiteY2" fmla="*/ 1597306 h 1597306"/>
              <a:gd name="connsiteX3" fmla="*/ 1030147 w 1034005"/>
              <a:gd name="connsiteY3" fmla="*/ 358814 h 1597306"/>
              <a:gd name="connsiteX4" fmla="*/ 636607 w 1034005"/>
              <a:gd name="connsiteY4" fmla="*/ 266218 h 1597306"/>
              <a:gd name="connsiteX5" fmla="*/ 208345 w 1034005"/>
              <a:gd name="connsiteY5" fmla="*/ 0 h 1597306"/>
              <a:gd name="connsiteX6" fmla="*/ 0 w 1034005"/>
              <a:gd name="connsiteY6" fmla="*/ 185194 h 1597306"/>
              <a:gd name="connsiteX0" fmla="*/ 0 w 1034005"/>
              <a:gd name="connsiteY0" fmla="*/ 185194 h 1597306"/>
              <a:gd name="connsiteX1" fmla="*/ 381965 w 1034005"/>
              <a:gd name="connsiteY1" fmla="*/ 891251 h 1597306"/>
              <a:gd name="connsiteX2" fmla="*/ 1030147 w 1034005"/>
              <a:gd name="connsiteY2" fmla="*/ 1597306 h 1597306"/>
              <a:gd name="connsiteX3" fmla="*/ 1030147 w 1034005"/>
              <a:gd name="connsiteY3" fmla="*/ 358814 h 1597306"/>
              <a:gd name="connsiteX4" fmla="*/ 636607 w 1034005"/>
              <a:gd name="connsiteY4" fmla="*/ 266218 h 1597306"/>
              <a:gd name="connsiteX5" fmla="*/ 208345 w 1034005"/>
              <a:gd name="connsiteY5" fmla="*/ 0 h 1597306"/>
              <a:gd name="connsiteX6" fmla="*/ 0 w 1034005"/>
              <a:gd name="connsiteY6" fmla="*/ 185194 h 1597306"/>
              <a:gd name="connsiteX0" fmla="*/ 0 w 1034005"/>
              <a:gd name="connsiteY0" fmla="*/ 185194 h 1597306"/>
              <a:gd name="connsiteX1" fmla="*/ 381965 w 1034005"/>
              <a:gd name="connsiteY1" fmla="*/ 891251 h 1597306"/>
              <a:gd name="connsiteX2" fmla="*/ 1030147 w 1034005"/>
              <a:gd name="connsiteY2" fmla="*/ 1597306 h 1597306"/>
              <a:gd name="connsiteX3" fmla="*/ 1030147 w 1034005"/>
              <a:gd name="connsiteY3" fmla="*/ 358814 h 1597306"/>
              <a:gd name="connsiteX4" fmla="*/ 636607 w 1034005"/>
              <a:gd name="connsiteY4" fmla="*/ 266218 h 1597306"/>
              <a:gd name="connsiteX5" fmla="*/ 208345 w 1034005"/>
              <a:gd name="connsiteY5" fmla="*/ 0 h 1597306"/>
              <a:gd name="connsiteX6" fmla="*/ 0 w 1034005"/>
              <a:gd name="connsiteY6" fmla="*/ 185194 h 1597306"/>
              <a:gd name="connsiteX0" fmla="*/ 0 w 1034005"/>
              <a:gd name="connsiteY0" fmla="*/ 185194 h 1597306"/>
              <a:gd name="connsiteX1" fmla="*/ 381965 w 1034005"/>
              <a:gd name="connsiteY1" fmla="*/ 891251 h 1597306"/>
              <a:gd name="connsiteX2" fmla="*/ 1030147 w 1034005"/>
              <a:gd name="connsiteY2" fmla="*/ 1597306 h 1597306"/>
              <a:gd name="connsiteX3" fmla="*/ 1030147 w 1034005"/>
              <a:gd name="connsiteY3" fmla="*/ 358814 h 1597306"/>
              <a:gd name="connsiteX4" fmla="*/ 590308 w 1034005"/>
              <a:gd name="connsiteY4" fmla="*/ 289367 h 1597306"/>
              <a:gd name="connsiteX5" fmla="*/ 208345 w 1034005"/>
              <a:gd name="connsiteY5" fmla="*/ 0 h 1597306"/>
              <a:gd name="connsiteX6" fmla="*/ 0 w 1034005"/>
              <a:gd name="connsiteY6" fmla="*/ 185194 h 159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005" h="1597306">
                <a:moveTo>
                  <a:pt x="0" y="185194"/>
                </a:moveTo>
                <a:cubicBezTo>
                  <a:pt x="108031" y="430192"/>
                  <a:pt x="210274" y="655899"/>
                  <a:pt x="381965" y="891251"/>
                </a:cubicBezTo>
                <a:cubicBezTo>
                  <a:pt x="553656" y="1126603"/>
                  <a:pt x="775504" y="1427543"/>
                  <a:pt x="1030147" y="1597306"/>
                </a:cubicBezTo>
                <a:cubicBezTo>
                  <a:pt x="1026289" y="1084162"/>
                  <a:pt x="1034005" y="871958"/>
                  <a:pt x="1030147" y="358814"/>
                </a:cubicBezTo>
                <a:cubicBezTo>
                  <a:pt x="833378" y="358813"/>
                  <a:pt x="736921" y="354956"/>
                  <a:pt x="590308" y="289367"/>
                </a:cubicBezTo>
                <a:cubicBezTo>
                  <a:pt x="459128" y="196769"/>
                  <a:pt x="291297" y="98384"/>
                  <a:pt x="208345" y="0"/>
                </a:cubicBezTo>
                <a:cubicBezTo>
                  <a:pt x="148543" y="86810"/>
                  <a:pt x="71377" y="75234"/>
                  <a:pt x="0" y="185194"/>
                </a:cubicBezTo>
                <a:close/>
              </a:path>
            </a:pathLst>
          </a:custGeom>
          <a:gradFill>
            <a:gsLst>
              <a:gs pos="5000">
                <a:schemeClr val="bg1">
                  <a:lumMod val="85000"/>
                </a:schemeClr>
              </a:gs>
              <a:gs pos="88000">
                <a:schemeClr val="bg1">
                  <a:lumMod val="95000"/>
                </a:schemeClr>
              </a:gs>
            </a:gsLst>
            <a:lin ang="1800000" scaled="0"/>
          </a:gradFill>
          <a:ln w="9525">
            <a:noFill/>
            <a:round/>
            <a:headEnd/>
            <a:tailEnd/>
          </a:ln>
        </p:spPr>
        <p:txBody>
          <a:bodyPr wrap="none" lIns="0" tIns="0" rIns="0" bIns="0" rtlCol="0" anchor="ctr"/>
          <a:lstStyle/>
          <a:p>
            <a:pPr algn="ctr">
              <a:spcAft>
                <a:spcPct val="40000"/>
              </a:spcAft>
            </a:pPr>
            <a:endParaRPr lang="en-US" dirty="0" err="1">
              <a:solidFill>
                <a:srgbClr val="FFFFFF"/>
              </a:solidFill>
            </a:endParaRPr>
          </a:p>
        </p:txBody>
      </p:sp>
      <p:sp>
        <p:nvSpPr>
          <p:cNvPr id="36" name="Freeform 35"/>
          <p:cNvSpPr/>
          <p:nvPr/>
        </p:nvSpPr>
        <p:spPr bwMode="auto">
          <a:xfrm>
            <a:off x="5440102" y="4495800"/>
            <a:ext cx="1045580" cy="1219200"/>
          </a:xfrm>
          <a:custGeom>
            <a:avLst/>
            <a:gdLst>
              <a:gd name="connsiteX0" fmla="*/ 0 w 798653"/>
              <a:gd name="connsiteY0" fmla="*/ 0 h 1643605"/>
              <a:gd name="connsiteX1" fmla="*/ 173621 w 798653"/>
              <a:gd name="connsiteY1" fmla="*/ 752355 h 1643605"/>
              <a:gd name="connsiteX2" fmla="*/ 775504 w 798653"/>
              <a:gd name="connsiteY2" fmla="*/ 1643605 h 1643605"/>
              <a:gd name="connsiteX3" fmla="*/ 798653 w 798653"/>
              <a:gd name="connsiteY3" fmla="*/ 300942 h 1643605"/>
              <a:gd name="connsiteX4" fmla="*/ 474562 w 798653"/>
              <a:gd name="connsiteY4" fmla="*/ 358816 h 1643605"/>
              <a:gd name="connsiteX5" fmla="*/ 0 w 798653"/>
              <a:gd name="connsiteY5" fmla="*/ 0 h 1643605"/>
              <a:gd name="connsiteX0" fmla="*/ 0 w 798653"/>
              <a:gd name="connsiteY0" fmla="*/ 0 h 1643605"/>
              <a:gd name="connsiteX1" fmla="*/ 173621 w 798653"/>
              <a:gd name="connsiteY1" fmla="*/ 752355 h 1643605"/>
              <a:gd name="connsiteX2" fmla="*/ 775504 w 798653"/>
              <a:gd name="connsiteY2" fmla="*/ 1643605 h 1643605"/>
              <a:gd name="connsiteX3" fmla="*/ 798653 w 798653"/>
              <a:gd name="connsiteY3" fmla="*/ 300942 h 1643605"/>
              <a:gd name="connsiteX4" fmla="*/ 428263 w 798653"/>
              <a:gd name="connsiteY4" fmla="*/ 393540 h 1643605"/>
              <a:gd name="connsiteX5" fmla="*/ 0 w 798653"/>
              <a:gd name="connsiteY5" fmla="*/ 0 h 1643605"/>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16397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163975 h 1703408"/>
              <a:gd name="connsiteX4" fmla="*/ 428263 w 798653"/>
              <a:gd name="connsiteY4" fmla="*/ 453343 h 1703408"/>
              <a:gd name="connsiteX5" fmla="*/ 0 w 798653"/>
              <a:gd name="connsiteY5" fmla="*/ 59803 h 1703408"/>
              <a:gd name="connsiteX0" fmla="*/ 42440 w 841093"/>
              <a:gd name="connsiteY0" fmla="*/ 59803 h 1811438"/>
              <a:gd name="connsiteX1" fmla="*/ 216061 w 841093"/>
              <a:gd name="connsiteY1" fmla="*/ 812158 h 1811438"/>
              <a:gd name="connsiteX2" fmla="*/ 817944 w 841093"/>
              <a:gd name="connsiteY2" fmla="*/ 1703408 h 1811438"/>
              <a:gd name="connsiteX3" fmla="*/ 841093 w 841093"/>
              <a:gd name="connsiteY3" fmla="*/ 163975 h 1811438"/>
              <a:gd name="connsiteX4" fmla="*/ 470703 w 841093"/>
              <a:gd name="connsiteY4" fmla="*/ 453343 h 1811438"/>
              <a:gd name="connsiteX5" fmla="*/ 42440 w 841093"/>
              <a:gd name="connsiteY5" fmla="*/ 59803 h 1811438"/>
              <a:gd name="connsiteX0" fmla="*/ 42440 w 852668"/>
              <a:gd name="connsiteY0" fmla="*/ 59803 h 1811438"/>
              <a:gd name="connsiteX1" fmla="*/ 216061 w 852668"/>
              <a:gd name="connsiteY1" fmla="*/ 812158 h 1811438"/>
              <a:gd name="connsiteX2" fmla="*/ 852668 w 852668"/>
              <a:gd name="connsiteY2" fmla="*/ 1703408 h 1811438"/>
              <a:gd name="connsiteX3" fmla="*/ 841093 w 852668"/>
              <a:gd name="connsiteY3" fmla="*/ 163975 h 1811438"/>
              <a:gd name="connsiteX4" fmla="*/ 470703 w 852668"/>
              <a:gd name="connsiteY4" fmla="*/ 453343 h 1811438"/>
              <a:gd name="connsiteX5" fmla="*/ 42440 w 852668"/>
              <a:gd name="connsiteY5" fmla="*/ 59803 h 1811438"/>
              <a:gd name="connsiteX0" fmla="*/ 42440 w 852668"/>
              <a:gd name="connsiteY0" fmla="*/ 0 h 1751635"/>
              <a:gd name="connsiteX1" fmla="*/ 216061 w 852668"/>
              <a:gd name="connsiteY1" fmla="*/ 752355 h 1751635"/>
              <a:gd name="connsiteX2" fmla="*/ 852668 w 852668"/>
              <a:gd name="connsiteY2" fmla="*/ 1643605 h 1751635"/>
              <a:gd name="connsiteX3" fmla="*/ 841093 w 852668"/>
              <a:gd name="connsiteY3" fmla="*/ 104172 h 1751635"/>
              <a:gd name="connsiteX4" fmla="*/ 470703 w 852668"/>
              <a:gd name="connsiteY4" fmla="*/ 393540 h 1751635"/>
              <a:gd name="connsiteX5" fmla="*/ 42440 w 852668"/>
              <a:gd name="connsiteY5" fmla="*/ 0 h 1751635"/>
              <a:gd name="connsiteX0" fmla="*/ 42440 w 817944"/>
              <a:gd name="connsiteY0" fmla="*/ 0 h 1716911"/>
              <a:gd name="connsiteX1" fmla="*/ 181337 w 817944"/>
              <a:gd name="connsiteY1" fmla="*/ 717631 h 1716911"/>
              <a:gd name="connsiteX2" fmla="*/ 817944 w 817944"/>
              <a:gd name="connsiteY2" fmla="*/ 1608881 h 1716911"/>
              <a:gd name="connsiteX3" fmla="*/ 806369 w 817944"/>
              <a:gd name="connsiteY3" fmla="*/ 69448 h 1716911"/>
              <a:gd name="connsiteX4" fmla="*/ 435979 w 817944"/>
              <a:gd name="connsiteY4" fmla="*/ 358816 h 1716911"/>
              <a:gd name="connsiteX5" fmla="*/ 42440 w 817944"/>
              <a:gd name="connsiteY5" fmla="*/ 0 h 1716911"/>
              <a:gd name="connsiteX0" fmla="*/ 42440 w 864243"/>
              <a:gd name="connsiteY0" fmla="*/ 0 h 1763210"/>
              <a:gd name="connsiteX1" fmla="*/ 227636 w 864243"/>
              <a:gd name="connsiteY1" fmla="*/ 763930 h 1763210"/>
              <a:gd name="connsiteX2" fmla="*/ 864243 w 864243"/>
              <a:gd name="connsiteY2" fmla="*/ 1655180 h 1763210"/>
              <a:gd name="connsiteX3" fmla="*/ 852668 w 864243"/>
              <a:gd name="connsiteY3" fmla="*/ 115747 h 1763210"/>
              <a:gd name="connsiteX4" fmla="*/ 482278 w 864243"/>
              <a:gd name="connsiteY4" fmla="*/ 405115 h 1763210"/>
              <a:gd name="connsiteX5" fmla="*/ 42440 w 864243"/>
              <a:gd name="connsiteY5" fmla="*/ 0 h 1763210"/>
              <a:gd name="connsiteX0" fmla="*/ 0 w 821803"/>
              <a:gd name="connsiteY0" fmla="*/ 0 h 1763210"/>
              <a:gd name="connsiteX1" fmla="*/ 185196 w 821803"/>
              <a:gd name="connsiteY1" fmla="*/ 763930 h 1763210"/>
              <a:gd name="connsiteX2" fmla="*/ 821803 w 821803"/>
              <a:gd name="connsiteY2" fmla="*/ 1655180 h 1763210"/>
              <a:gd name="connsiteX3" fmla="*/ 810228 w 821803"/>
              <a:gd name="connsiteY3" fmla="*/ 115747 h 1763210"/>
              <a:gd name="connsiteX4" fmla="*/ 439838 w 821803"/>
              <a:gd name="connsiteY4" fmla="*/ 405115 h 1763210"/>
              <a:gd name="connsiteX5" fmla="*/ 0 w 821803"/>
              <a:gd name="connsiteY5" fmla="*/ 0 h 1763210"/>
              <a:gd name="connsiteX0" fmla="*/ 0 w 821803"/>
              <a:gd name="connsiteY0" fmla="*/ 0 h 1763210"/>
              <a:gd name="connsiteX1" fmla="*/ 219920 w 821803"/>
              <a:gd name="connsiteY1" fmla="*/ 914401 h 1763210"/>
              <a:gd name="connsiteX2" fmla="*/ 821803 w 821803"/>
              <a:gd name="connsiteY2" fmla="*/ 1655180 h 1763210"/>
              <a:gd name="connsiteX3" fmla="*/ 810228 w 821803"/>
              <a:gd name="connsiteY3" fmla="*/ 115747 h 1763210"/>
              <a:gd name="connsiteX4" fmla="*/ 439838 w 821803"/>
              <a:gd name="connsiteY4" fmla="*/ 405115 h 1763210"/>
              <a:gd name="connsiteX5" fmla="*/ 0 w 821803"/>
              <a:gd name="connsiteY5" fmla="*/ 0 h 1763210"/>
              <a:gd name="connsiteX0" fmla="*/ 0 w 821803"/>
              <a:gd name="connsiteY0" fmla="*/ 0 h 1655180"/>
              <a:gd name="connsiteX1" fmla="*/ 219920 w 821803"/>
              <a:gd name="connsiteY1" fmla="*/ 914401 h 1655180"/>
              <a:gd name="connsiteX2" fmla="*/ 821803 w 821803"/>
              <a:gd name="connsiteY2" fmla="*/ 1655180 h 1655180"/>
              <a:gd name="connsiteX3" fmla="*/ 810228 w 821803"/>
              <a:gd name="connsiteY3" fmla="*/ 115747 h 1655180"/>
              <a:gd name="connsiteX4" fmla="*/ 439838 w 821803"/>
              <a:gd name="connsiteY4" fmla="*/ 405115 h 1655180"/>
              <a:gd name="connsiteX5" fmla="*/ 0 w 821803"/>
              <a:gd name="connsiteY5" fmla="*/ 0 h 1655180"/>
              <a:gd name="connsiteX0" fmla="*/ 0 w 821803"/>
              <a:gd name="connsiteY0" fmla="*/ 0 h 1655180"/>
              <a:gd name="connsiteX1" fmla="*/ 219920 w 821803"/>
              <a:gd name="connsiteY1" fmla="*/ 914401 h 1655180"/>
              <a:gd name="connsiteX2" fmla="*/ 821803 w 821803"/>
              <a:gd name="connsiteY2" fmla="*/ 1655180 h 1655180"/>
              <a:gd name="connsiteX3" fmla="*/ 810228 w 821803"/>
              <a:gd name="connsiteY3" fmla="*/ 115747 h 1655180"/>
              <a:gd name="connsiteX4" fmla="*/ 416688 w 821803"/>
              <a:gd name="connsiteY4" fmla="*/ 416690 h 1655180"/>
              <a:gd name="connsiteX5" fmla="*/ 0 w 821803"/>
              <a:gd name="connsiteY5" fmla="*/ 0 h 1655180"/>
              <a:gd name="connsiteX0" fmla="*/ 21220 w 843023"/>
              <a:gd name="connsiteY0" fmla="*/ 133109 h 1788289"/>
              <a:gd name="connsiteX1" fmla="*/ 241140 w 843023"/>
              <a:gd name="connsiteY1" fmla="*/ 1047510 h 1788289"/>
              <a:gd name="connsiteX2" fmla="*/ 843023 w 843023"/>
              <a:gd name="connsiteY2" fmla="*/ 1788289 h 1788289"/>
              <a:gd name="connsiteX3" fmla="*/ 831448 w 843023"/>
              <a:gd name="connsiteY3" fmla="*/ 248856 h 1788289"/>
              <a:gd name="connsiteX4" fmla="*/ 437908 w 843023"/>
              <a:gd name="connsiteY4" fmla="*/ 549799 h 1788289"/>
              <a:gd name="connsiteX5" fmla="*/ 113818 w 843023"/>
              <a:gd name="connsiteY5" fmla="*/ 248857 h 1788289"/>
              <a:gd name="connsiteX6" fmla="*/ 21220 w 843023"/>
              <a:gd name="connsiteY6" fmla="*/ 133109 h 1788289"/>
              <a:gd name="connsiteX0" fmla="*/ 21220 w 843023"/>
              <a:gd name="connsiteY0" fmla="*/ 133109 h 1788289"/>
              <a:gd name="connsiteX1" fmla="*/ 241140 w 843023"/>
              <a:gd name="connsiteY1" fmla="*/ 1047510 h 1788289"/>
              <a:gd name="connsiteX2" fmla="*/ 843023 w 843023"/>
              <a:gd name="connsiteY2" fmla="*/ 1788289 h 1788289"/>
              <a:gd name="connsiteX3" fmla="*/ 831448 w 843023"/>
              <a:gd name="connsiteY3" fmla="*/ 248856 h 1788289"/>
              <a:gd name="connsiteX4" fmla="*/ 437908 w 843023"/>
              <a:gd name="connsiteY4" fmla="*/ 549799 h 1788289"/>
              <a:gd name="connsiteX5" fmla="*/ 113818 w 843023"/>
              <a:gd name="connsiteY5" fmla="*/ 109960 h 1788289"/>
              <a:gd name="connsiteX6" fmla="*/ 21220 w 843023"/>
              <a:gd name="connsiteY6" fmla="*/ 133109 h 1788289"/>
              <a:gd name="connsiteX0" fmla="*/ 21220 w 981919"/>
              <a:gd name="connsiteY0" fmla="*/ 333736 h 1699549"/>
              <a:gd name="connsiteX1" fmla="*/ 380036 w 981919"/>
              <a:gd name="connsiteY1" fmla="*/ 958770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33736 h 1699549"/>
              <a:gd name="connsiteX1" fmla="*/ 380036 w 981919"/>
              <a:gd name="connsiteY1" fmla="*/ 958770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33736 h 1699549"/>
              <a:gd name="connsiteX1" fmla="*/ 356886 w 981919"/>
              <a:gd name="connsiteY1" fmla="*/ 970344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18303 h 1684116"/>
              <a:gd name="connsiteX1" fmla="*/ 356886 w 981919"/>
              <a:gd name="connsiteY1" fmla="*/ 954911 h 1684116"/>
              <a:gd name="connsiteX2" fmla="*/ 981919 w 981919"/>
              <a:gd name="connsiteY2" fmla="*/ 1684116 h 1684116"/>
              <a:gd name="connsiteX3" fmla="*/ 970344 w 981919"/>
              <a:gd name="connsiteY3" fmla="*/ 144683 h 1684116"/>
              <a:gd name="connsiteX4" fmla="*/ 588379 w 981919"/>
              <a:gd name="connsiteY4" fmla="*/ 353028 h 1684116"/>
              <a:gd name="connsiteX5" fmla="*/ 252714 w 981919"/>
              <a:gd name="connsiteY5" fmla="*/ 5787 h 1684116"/>
              <a:gd name="connsiteX6" fmla="*/ 21220 w 981919"/>
              <a:gd name="connsiteY6" fmla="*/ 318303 h 1684116"/>
              <a:gd name="connsiteX0" fmla="*/ 21220 w 981919"/>
              <a:gd name="connsiteY0" fmla="*/ 312516 h 1678329"/>
              <a:gd name="connsiteX1" fmla="*/ 356886 w 981919"/>
              <a:gd name="connsiteY1" fmla="*/ 949124 h 1678329"/>
              <a:gd name="connsiteX2" fmla="*/ 981919 w 981919"/>
              <a:gd name="connsiteY2" fmla="*/ 1678329 h 1678329"/>
              <a:gd name="connsiteX3" fmla="*/ 970344 w 981919"/>
              <a:gd name="connsiteY3" fmla="*/ 138896 h 1678329"/>
              <a:gd name="connsiteX4" fmla="*/ 588379 w 981919"/>
              <a:gd name="connsiteY4" fmla="*/ 347241 h 1678329"/>
              <a:gd name="connsiteX5" fmla="*/ 252714 w 981919"/>
              <a:gd name="connsiteY5" fmla="*/ 0 h 1678329"/>
              <a:gd name="connsiteX6" fmla="*/ 21220 w 981919"/>
              <a:gd name="connsiteY6" fmla="*/ 312516 h 1678329"/>
              <a:gd name="connsiteX0" fmla="*/ 21220 w 981919"/>
              <a:gd name="connsiteY0" fmla="*/ 312516 h 1678329"/>
              <a:gd name="connsiteX1" fmla="*/ 356886 w 981919"/>
              <a:gd name="connsiteY1" fmla="*/ 949124 h 1678329"/>
              <a:gd name="connsiteX2" fmla="*/ 981919 w 981919"/>
              <a:gd name="connsiteY2" fmla="*/ 1678329 h 1678329"/>
              <a:gd name="connsiteX3" fmla="*/ 970344 w 981919"/>
              <a:gd name="connsiteY3" fmla="*/ 138896 h 1678329"/>
              <a:gd name="connsiteX4" fmla="*/ 588379 w 981919"/>
              <a:gd name="connsiteY4" fmla="*/ 347241 h 1678329"/>
              <a:gd name="connsiteX5" fmla="*/ 252714 w 981919"/>
              <a:gd name="connsiteY5" fmla="*/ 0 h 1678329"/>
              <a:gd name="connsiteX6" fmla="*/ 21220 w 981919"/>
              <a:gd name="connsiteY6" fmla="*/ 312516 h 1678329"/>
              <a:gd name="connsiteX0" fmla="*/ 0 w 960699"/>
              <a:gd name="connsiteY0" fmla="*/ 312516 h 1678329"/>
              <a:gd name="connsiteX1" fmla="*/ 335666 w 960699"/>
              <a:gd name="connsiteY1" fmla="*/ 949124 h 1678329"/>
              <a:gd name="connsiteX2" fmla="*/ 960699 w 960699"/>
              <a:gd name="connsiteY2" fmla="*/ 1678329 h 1678329"/>
              <a:gd name="connsiteX3" fmla="*/ 949124 w 960699"/>
              <a:gd name="connsiteY3" fmla="*/ 138896 h 1678329"/>
              <a:gd name="connsiteX4" fmla="*/ 567159 w 960699"/>
              <a:gd name="connsiteY4" fmla="*/ 347241 h 1678329"/>
              <a:gd name="connsiteX5" fmla="*/ 231494 w 960699"/>
              <a:gd name="connsiteY5" fmla="*/ 0 h 1678329"/>
              <a:gd name="connsiteX6" fmla="*/ 0 w 960699"/>
              <a:gd name="connsiteY6" fmla="*/ 312516 h 1678329"/>
              <a:gd name="connsiteX0" fmla="*/ 0 w 1030147"/>
              <a:gd name="connsiteY0" fmla="*/ 266217 h 1678329"/>
              <a:gd name="connsiteX1" fmla="*/ 405114 w 1030147"/>
              <a:gd name="connsiteY1" fmla="*/ 94912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266217 h 1678329"/>
              <a:gd name="connsiteX1" fmla="*/ 405114 w 1030147"/>
              <a:gd name="connsiteY1" fmla="*/ 94912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266217 h 1678329"/>
              <a:gd name="connsiteX1" fmla="*/ 381965 w 1030147"/>
              <a:gd name="connsiteY1" fmla="*/ 97227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185194 h 1597306"/>
              <a:gd name="connsiteX1" fmla="*/ 381965 w 1030147"/>
              <a:gd name="connsiteY1" fmla="*/ 891251 h 1597306"/>
              <a:gd name="connsiteX2" fmla="*/ 1030147 w 1030147"/>
              <a:gd name="connsiteY2" fmla="*/ 1597306 h 1597306"/>
              <a:gd name="connsiteX3" fmla="*/ 1018572 w 1030147"/>
              <a:gd name="connsiteY3" fmla="*/ 57873 h 1597306"/>
              <a:gd name="connsiteX4" fmla="*/ 636607 w 1030147"/>
              <a:gd name="connsiteY4" fmla="*/ 266218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18572 w 1030147"/>
              <a:gd name="connsiteY3" fmla="*/ 57873 h 1597306"/>
              <a:gd name="connsiteX4" fmla="*/ 636607 w 1030147"/>
              <a:gd name="connsiteY4" fmla="*/ 266218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06998 w 1030147"/>
              <a:gd name="connsiteY3" fmla="*/ 370389 h 1597306"/>
              <a:gd name="connsiteX4" fmla="*/ 636607 w 1030147"/>
              <a:gd name="connsiteY4" fmla="*/ 266218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06998 w 1030147"/>
              <a:gd name="connsiteY3" fmla="*/ 370389 h 1597306"/>
              <a:gd name="connsiteX4" fmla="*/ 636607 w 1030147"/>
              <a:gd name="connsiteY4" fmla="*/ 266218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06998 w 1030147"/>
              <a:gd name="connsiteY3" fmla="*/ 370389 h 1597306"/>
              <a:gd name="connsiteX4" fmla="*/ 590309 w 1030147"/>
              <a:gd name="connsiteY4" fmla="*/ 312517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06998 w 1030147"/>
              <a:gd name="connsiteY3" fmla="*/ 370389 h 1597306"/>
              <a:gd name="connsiteX4" fmla="*/ 590309 w 1030147"/>
              <a:gd name="connsiteY4" fmla="*/ 312517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06998 w 1030147"/>
              <a:gd name="connsiteY3" fmla="*/ 370389 h 1597306"/>
              <a:gd name="connsiteX4" fmla="*/ 590309 w 1030147"/>
              <a:gd name="connsiteY4" fmla="*/ 312517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06998 w 1030147"/>
              <a:gd name="connsiteY3" fmla="*/ 370389 h 1597306"/>
              <a:gd name="connsiteX4" fmla="*/ 590309 w 1030147"/>
              <a:gd name="connsiteY4" fmla="*/ 312517 h 1597306"/>
              <a:gd name="connsiteX5" fmla="*/ 208345 w 1030147"/>
              <a:gd name="connsiteY5" fmla="*/ 0 h 1597306"/>
              <a:gd name="connsiteX6" fmla="*/ 0 w 1030147"/>
              <a:gd name="connsiteY6" fmla="*/ 185194 h 1597306"/>
              <a:gd name="connsiteX0" fmla="*/ 0 w 1045580"/>
              <a:gd name="connsiteY0" fmla="*/ 185194 h 1597306"/>
              <a:gd name="connsiteX1" fmla="*/ 381965 w 1045580"/>
              <a:gd name="connsiteY1" fmla="*/ 891251 h 1597306"/>
              <a:gd name="connsiteX2" fmla="*/ 1030147 w 1045580"/>
              <a:gd name="connsiteY2" fmla="*/ 1597306 h 1597306"/>
              <a:gd name="connsiteX3" fmla="*/ 1041722 w 1045580"/>
              <a:gd name="connsiteY3" fmla="*/ 370389 h 1597306"/>
              <a:gd name="connsiteX4" fmla="*/ 590309 w 1045580"/>
              <a:gd name="connsiteY4" fmla="*/ 312517 h 1597306"/>
              <a:gd name="connsiteX5" fmla="*/ 208345 w 1045580"/>
              <a:gd name="connsiteY5" fmla="*/ 0 h 1597306"/>
              <a:gd name="connsiteX6" fmla="*/ 0 w 1045580"/>
              <a:gd name="connsiteY6" fmla="*/ 185194 h 159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5580" h="1597306">
                <a:moveTo>
                  <a:pt x="0" y="185194"/>
                </a:moveTo>
                <a:cubicBezTo>
                  <a:pt x="108031" y="430192"/>
                  <a:pt x="210274" y="655899"/>
                  <a:pt x="381965" y="891251"/>
                </a:cubicBezTo>
                <a:cubicBezTo>
                  <a:pt x="553656" y="1126603"/>
                  <a:pt x="775504" y="1427543"/>
                  <a:pt x="1030147" y="1597306"/>
                </a:cubicBezTo>
                <a:cubicBezTo>
                  <a:pt x="1026289" y="1084162"/>
                  <a:pt x="1045580" y="883533"/>
                  <a:pt x="1041722" y="370389"/>
                </a:cubicBezTo>
                <a:cubicBezTo>
                  <a:pt x="868103" y="358814"/>
                  <a:pt x="655899" y="343383"/>
                  <a:pt x="590309" y="312517"/>
                </a:cubicBezTo>
                <a:cubicBezTo>
                  <a:pt x="447555" y="254643"/>
                  <a:pt x="291297" y="98384"/>
                  <a:pt x="208345" y="0"/>
                </a:cubicBezTo>
                <a:cubicBezTo>
                  <a:pt x="148543" y="86810"/>
                  <a:pt x="71377" y="75234"/>
                  <a:pt x="0" y="185194"/>
                </a:cubicBezTo>
                <a:close/>
              </a:path>
            </a:pathLst>
          </a:custGeom>
          <a:gradFill>
            <a:gsLst>
              <a:gs pos="5000">
                <a:schemeClr val="bg1">
                  <a:lumMod val="85000"/>
                </a:schemeClr>
              </a:gs>
              <a:gs pos="88000">
                <a:schemeClr val="bg1">
                  <a:lumMod val="95000"/>
                </a:schemeClr>
              </a:gs>
            </a:gsLst>
            <a:lin ang="1800000" scaled="0"/>
          </a:gradFill>
          <a:ln w="9525">
            <a:noFill/>
            <a:round/>
            <a:headEnd/>
            <a:tailEnd/>
          </a:ln>
        </p:spPr>
        <p:txBody>
          <a:bodyPr wrap="none" lIns="0" tIns="0" rIns="0" bIns="0" rtlCol="0" anchor="ctr"/>
          <a:lstStyle/>
          <a:p>
            <a:pPr algn="ctr">
              <a:spcAft>
                <a:spcPct val="40000"/>
              </a:spcAft>
            </a:pPr>
            <a:endParaRPr lang="en-US" dirty="0" err="1">
              <a:solidFill>
                <a:srgbClr val="FFFFFF"/>
              </a:solidFill>
            </a:endParaRPr>
          </a:p>
        </p:txBody>
      </p:sp>
      <p:sp>
        <p:nvSpPr>
          <p:cNvPr id="38" name="Freeform 37"/>
          <p:cNvSpPr/>
          <p:nvPr/>
        </p:nvSpPr>
        <p:spPr bwMode="auto">
          <a:xfrm flipH="1">
            <a:off x="2743200" y="4495800"/>
            <a:ext cx="1034005" cy="1217270"/>
          </a:xfrm>
          <a:custGeom>
            <a:avLst/>
            <a:gdLst>
              <a:gd name="connsiteX0" fmla="*/ 0 w 798653"/>
              <a:gd name="connsiteY0" fmla="*/ 0 h 1643605"/>
              <a:gd name="connsiteX1" fmla="*/ 173621 w 798653"/>
              <a:gd name="connsiteY1" fmla="*/ 752355 h 1643605"/>
              <a:gd name="connsiteX2" fmla="*/ 775504 w 798653"/>
              <a:gd name="connsiteY2" fmla="*/ 1643605 h 1643605"/>
              <a:gd name="connsiteX3" fmla="*/ 798653 w 798653"/>
              <a:gd name="connsiteY3" fmla="*/ 300942 h 1643605"/>
              <a:gd name="connsiteX4" fmla="*/ 474562 w 798653"/>
              <a:gd name="connsiteY4" fmla="*/ 358816 h 1643605"/>
              <a:gd name="connsiteX5" fmla="*/ 0 w 798653"/>
              <a:gd name="connsiteY5" fmla="*/ 0 h 1643605"/>
              <a:gd name="connsiteX0" fmla="*/ 0 w 798653"/>
              <a:gd name="connsiteY0" fmla="*/ 0 h 1643605"/>
              <a:gd name="connsiteX1" fmla="*/ 173621 w 798653"/>
              <a:gd name="connsiteY1" fmla="*/ 752355 h 1643605"/>
              <a:gd name="connsiteX2" fmla="*/ 775504 w 798653"/>
              <a:gd name="connsiteY2" fmla="*/ 1643605 h 1643605"/>
              <a:gd name="connsiteX3" fmla="*/ 798653 w 798653"/>
              <a:gd name="connsiteY3" fmla="*/ 300942 h 1643605"/>
              <a:gd name="connsiteX4" fmla="*/ 428263 w 798653"/>
              <a:gd name="connsiteY4" fmla="*/ 393540 h 1643605"/>
              <a:gd name="connsiteX5" fmla="*/ 0 w 798653"/>
              <a:gd name="connsiteY5" fmla="*/ 0 h 1643605"/>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16397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163975 h 1703408"/>
              <a:gd name="connsiteX4" fmla="*/ 428263 w 798653"/>
              <a:gd name="connsiteY4" fmla="*/ 453343 h 1703408"/>
              <a:gd name="connsiteX5" fmla="*/ 0 w 798653"/>
              <a:gd name="connsiteY5" fmla="*/ 59803 h 1703408"/>
              <a:gd name="connsiteX0" fmla="*/ 42440 w 841093"/>
              <a:gd name="connsiteY0" fmla="*/ 59803 h 1811438"/>
              <a:gd name="connsiteX1" fmla="*/ 216061 w 841093"/>
              <a:gd name="connsiteY1" fmla="*/ 812158 h 1811438"/>
              <a:gd name="connsiteX2" fmla="*/ 817944 w 841093"/>
              <a:gd name="connsiteY2" fmla="*/ 1703408 h 1811438"/>
              <a:gd name="connsiteX3" fmla="*/ 841093 w 841093"/>
              <a:gd name="connsiteY3" fmla="*/ 163975 h 1811438"/>
              <a:gd name="connsiteX4" fmla="*/ 470703 w 841093"/>
              <a:gd name="connsiteY4" fmla="*/ 453343 h 1811438"/>
              <a:gd name="connsiteX5" fmla="*/ 42440 w 841093"/>
              <a:gd name="connsiteY5" fmla="*/ 59803 h 1811438"/>
              <a:gd name="connsiteX0" fmla="*/ 42440 w 852668"/>
              <a:gd name="connsiteY0" fmla="*/ 59803 h 1811438"/>
              <a:gd name="connsiteX1" fmla="*/ 216061 w 852668"/>
              <a:gd name="connsiteY1" fmla="*/ 812158 h 1811438"/>
              <a:gd name="connsiteX2" fmla="*/ 852668 w 852668"/>
              <a:gd name="connsiteY2" fmla="*/ 1703408 h 1811438"/>
              <a:gd name="connsiteX3" fmla="*/ 841093 w 852668"/>
              <a:gd name="connsiteY3" fmla="*/ 163975 h 1811438"/>
              <a:gd name="connsiteX4" fmla="*/ 470703 w 852668"/>
              <a:gd name="connsiteY4" fmla="*/ 453343 h 1811438"/>
              <a:gd name="connsiteX5" fmla="*/ 42440 w 852668"/>
              <a:gd name="connsiteY5" fmla="*/ 59803 h 1811438"/>
              <a:gd name="connsiteX0" fmla="*/ 42440 w 852668"/>
              <a:gd name="connsiteY0" fmla="*/ 0 h 1751635"/>
              <a:gd name="connsiteX1" fmla="*/ 216061 w 852668"/>
              <a:gd name="connsiteY1" fmla="*/ 752355 h 1751635"/>
              <a:gd name="connsiteX2" fmla="*/ 852668 w 852668"/>
              <a:gd name="connsiteY2" fmla="*/ 1643605 h 1751635"/>
              <a:gd name="connsiteX3" fmla="*/ 841093 w 852668"/>
              <a:gd name="connsiteY3" fmla="*/ 104172 h 1751635"/>
              <a:gd name="connsiteX4" fmla="*/ 470703 w 852668"/>
              <a:gd name="connsiteY4" fmla="*/ 393540 h 1751635"/>
              <a:gd name="connsiteX5" fmla="*/ 42440 w 852668"/>
              <a:gd name="connsiteY5" fmla="*/ 0 h 1751635"/>
              <a:gd name="connsiteX0" fmla="*/ 42440 w 817944"/>
              <a:gd name="connsiteY0" fmla="*/ 0 h 1716911"/>
              <a:gd name="connsiteX1" fmla="*/ 181337 w 817944"/>
              <a:gd name="connsiteY1" fmla="*/ 717631 h 1716911"/>
              <a:gd name="connsiteX2" fmla="*/ 817944 w 817944"/>
              <a:gd name="connsiteY2" fmla="*/ 1608881 h 1716911"/>
              <a:gd name="connsiteX3" fmla="*/ 806369 w 817944"/>
              <a:gd name="connsiteY3" fmla="*/ 69448 h 1716911"/>
              <a:gd name="connsiteX4" fmla="*/ 435979 w 817944"/>
              <a:gd name="connsiteY4" fmla="*/ 358816 h 1716911"/>
              <a:gd name="connsiteX5" fmla="*/ 42440 w 817944"/>
              <a:gd name="connsiteY5" fmla="*/ 0 h 1716911"/>
              <a:gd name="connsiteX0" fmla="*/ 42440 w 864243"/>
              <a:gd name="connsiteY0" fmla="*/ 0 h 1763210"/>
              <a:gd name="connsiteX1" fmla="*/ 227636 w 864243"/>
              <a:gd name="connsiteY1" fmla="*/ 763930 h 1763210"/>
              <a:gd name="connsiteX2" fmla="*/ 864243 w 864243"/>
              <a:gd name="connsiteY2" fmla="*/ 1655180 h 1763210"/>
              <a:gd name="connsiteX3" fmla="*/ 852668 w 864243"/>
              <a:gd name="connsiteY3" fmla="*/ 115747 h 1763210"/>
              <a:gd name="connsiteX4" fmla="*/ 482278 w 864243"/>
              <a:gd name="connsiteY4" fmla="*/ 405115 h 1763210"/>
              <a:gd name="connsiteX5" fmla="*/ 42440 w 864243"/>
              <a:gd name="connsiteY5" fmla="*/ 0 h 1763210"/>
              <a:gd name="connsiteX0" fmla="*/ 0 w 821803"/>
              <a:gd name="connsiteY0" fmla="*/ 0 h 1763210"/>
              <a:gd name="connsiteX1" fmla="*/ 185196 w 821803"/>
              <a:gd name="connsiteY1" fmla="*/ 763930 h 1763210"/>
              <a:gd name="connsiteX2" fmla="*/ 821803 w 821803"/>
              <a:gd name="connsiteY2" fmla="*/ 1655180 h 1763210"/>
              <a:gd name="connsiteX3" fmla="*/ 810228 w 821803"/>
              <a:gd name="connsiteY3" fmla="*/ 115747 h 1763210"/>
              <a:gd name="connsiteX4" fmla="*/ 439838 w 821803"/>
              <a:gd name="connsiteY4" fmla="*/ 405115 h 1763210"/>
              <a:gd name="connsiteX5" fmla="*/ 0 w 821803"/>
              <a:gd name="connsiteY5" fmla="*/ 0 h 1763210"/>
              <a:gd name="connsiteX0" fmla="*/ 0 w 821803"/>
              <a:gd name="connsiteY0" fmla="*/ 0 h 1763210"/>
              <a:gd name="connsiteX1" fmla="*/ 219920 w 821803"/>
              <a:gd name="connsiteY1" fmla="*/ 914401 h 1763210"/>
              <a:gd name="connsiteX2" fmla="*/ 821803 w 821803"/>
              <a:gd name="connsiteY2" fmla="*/ 1655180 h 1763210"/>
              <a:gd name="connsiteX3" fmla="*/ 810228 w 821803"/>
              <a:gd name="connsiteY3" fmla="*/ 115747 h 1763210"/>
              <a:gd name="connsiteX4" fmla="*/ 439838 w 821803"/>
              <a:gd name="connsiteY4" fmla="*/ 405115 h 1763210"/>
              <a:gd name="connsiteX5" fmla="*/ 0 w 821803"/>
              <a:gd name="connsiteY5" fmla="*/ 0 h 1763210"/>
              <a:gd name="connsiteX0" fmla="*/ 0 w 821803"/>
              <a:gd name="connsiteY0" fmla="*/ 0 h 1655180"/>
              <a:gd name="connsiteX1" fmla="*/ 219920 w 821803"/>
              <a:gd name="connsiteY1" fmla="*/ 914401 h 1655180"/>
              <a:gd name="connsiteX2" fmla="*/ 821803 w 821803"/>
              <a:gd name="connsiteY2" fmla="*/ 1655180 h 1655180"/>
              <a:gd name="connsiteX3" fmla="*/ 810228 w 821803"/>
              <a:gd name="connsiteY3" fmla="*/ 115747 h 1655180"/>
              <a:gd name="connsiteX4" fmla="*/ 439838 w 821803"/>
              <a:gd name="connsiteY4" fmla="*/ 405115 h 1655180"/>
              <a:gd name="connsiteX5" fmla="*/ 0 w 821803"/>
              <a:gd name="connsiteY5" fmla="*/ 0 h 1655180"/>
              <a:gd name="connsiteX0" fmla="*/ 0 w 821803"/>
              <a:gd name="connsiteY0" fmla="*/ 0 h 1655180"/>
              <a:gd name="connsiteX1" fmla="*/ 219920 w 821803"/>
              <a:gd name="connsiteY1" fmla="*/ 914401 h 1655180"/>
              <a:gd name="connsiteX2" fmla="*/ 821803 w 821803"/>
              <a:gd name="connsiteY2" fmla="*/ 1655180 h 1655180"/>
              <a:gd name="connsiteX3" fmla="*/ 810228 w 821803"/>
              <a:gd name="connsiteY3" fmla="*/ 115747 h 1655180"/>
              <a:gd name="connsiteX4" fmla="*/ 416688 w 821803"/>
              <a:gd name="connsiteY4" fmla="*/ 416690 h 1655180"/>
              <a:gd name="connsiteX5" fmla="*/ 0 w 821803"/>
              <a:gd name="connsiteY5" fmla="*/ 0 h 1655180"/>
              <a:gd name="connsiteX0" fmla="*/ 21220 w 843023"/>
              <a:gd name="connsiteY0" fmla="*/ 133109 h 1788289"/>
              <a:gd name="connsiteX1" fmla="*/ 241140 w 843023"/>
              <a:gd name="connsiteY1" fmla="*/ 1047510 h 1788289"/>
              <a:gd name="connsiteX2" fmla="*/ 843023 w 843023"/>
              <a:gd name="connsiteY2" fmla="*/ 1788289 h 1788289"/>
              <a:gd name="connsiteX3" fmla="*/ 831448 w 843023"/>
              <a:gd name="connsiteY3" fmla="*/ 248856 h 1788289"/>
              <a:gd name="connsiteX4" fmla="*/ 437908 w 843023"/>
              <a:gd name="connsiteY4" fmla="*/ 549799 h 1788289"/>
              <a:gd name="connsiteX5" fmla="*/ 113818 w 843023"/>
              <a:gd name="connsiteY5" fmla="*/ 248857 h 1788289"/>
              <a:gd name="connsiteX6" fmla="*/ 21220 w 843023"/>
              <a:gd name="connsiteY6" fmla="*/ 133109 h 1788289"/>
              <a:gd name="connsiteX0" fmla="*/ 21220 w 843023"/>
              <a:gd name="connsiteY0" fmla="*/ 133109 h 1788289"/>
              <a:gd name="connsiteX1" fmla="*/ 241140 w 843023"/>
              <a:gd name="connsiteY1" fmla="*/ 1047510 h 1788289"/>
              <a:gd name="connsiteX2" fmla="*/ 843023 w 843023"/>
              <a:gd name="connsiteY2" fmla="*/ 1788289 h 1788289"/>
              <a:gd name="connsiteX3" fmla="*/ 831448 w 843023"/>
              <a:gd name="connsiteY3" fmla="*/ 248856 h 1788289"/>
              <a:gd name="connsiteX4" fmla="*/ 437908 w 843023"/>
              <a:gd name="connsiteY4" fmla="*/ 549799 h 1788289"/>
              <a:gd name="connsiteX5" fmla="*/ 113818 w 843023"/>
              <a:gd name="connsiteY5" fmla="*/ 109960 h 1788289"/>
              <a:gd name="connsiteX6" fmla="*/ 21220 w 843023"/>
              <a:gd name="connsiteY6" fmla="*/ 133109 h 1788289"/>
              <a:gd name="connsiteX0" fmla="*/ 21220 w 981919"/>
              <a:gd name="connsiteY0" fmla="*/ 333736 h 1699549"/>
              <a:gd name="connsiteX1" fmla="*/ 380036 w 981919"/>
              <a:gd name="connsiteY1" fmla="*/ 958770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33736 h 1699549"/>
              <a:gd name="connsiteX1" fmla="*/ 380036 w 981919"/>
              <a:gd name="connsiteY1" fmla="*/ 958770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33736 h 1699549"/>
              <a:gd name="connsiteX1" fmla="*/ 356886 w 981919"/>
              <a:gd name="connsiteY1" fmla="*/ 970344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18303 h 1684116"/>
              <a:gd name="connsiteX1" fmla="*/ 356886 w 981919"/>
              <a:gd name="connsiteY1" fmla="*/ 954911 h 1684116"/>
              <a:gd name="connsiteX2" fmla="*/ 981919 w 981919"/>
              <a:gd name="connsiteY2" fmla="*/ 1684116 h 1684116"/>
              <a:gd name="connsiteX3" fmla="*/ 970344 w 981919"/>
              <a:gd name="connsiteY3" fmla="*/ 144683 h 1684116"/>
              <a:gd name="connsiteX4" fmla="*/ 588379 w 981919"/>
              <a:gd name="connsiteY4" fmla="*/ 353028 h 1684116"/>
              <a:gd name="connsiteX5" fmla="*/ 252714 w 981919"/>
              <a:gd name="connsiteY5" fmla="*/ 5787 h 1684116"/>
              <a:gd name="connsiteX6" fmla="*/ 21220 w 981919"/>
              <a:gd name="connsiteY6" fmla="*/ 318303 h 1684116"/>
              <a:gd name="connsiteX0" fmla="*/ 21220 w 981919"/>
              <a:gd name="connsiteY0" fmla="*/ 312516 h 1678329"/>
              <a:gd name="connsiteX1" fmla="*/ 356886 w 981919"/>
              <a:gd name="connsiteY1" fmla="*/ 949124 h 1678329"/>
              <a:gd name="connsiteX2" fmla="*/ 981919 w 981919"/>
              <a:gd name="connsiteY2" fmla="*/ 1678329 h 1678329"/>
              <a:gd name="connsiteX3" fmla="*/ 970344 w 981919"/>
              <a:gd name="connsiteY3" fmla="*/ 138896 h 1678329"/>
              <a:gd name="connsiteX4" fmla="*/ 588379 w 981919"/>
              <a:gd name="connsiteY4" fmla="*/ 347241 h 1678329"/>
              <a:gd name="connsiteX5" fmla="*/ 252714 w 981919"/>
              <a:gd name="connsiteY5" fmla="*/ 0 h 1678329"/>
              <a:gd name="connsiteX6" fmla="*/ 21220 w 981919"/>
              <a:gd name="connsiteY6" fmla="*/ 312516 h 1678329"/>
              <a:gd name="connsiteX0" fmla="*/ 21220 w 981919"/>
              <a:gd name="connsiteY0" fmla="*/ 312516 h 1678329"/>
              <a:gd name="connsiteX1" fmla="*/ 356886 w 981919"/>
              <a:gd name="connsiteY1" fmla="*/ 949124 h 1678329"/>
              <a:gd name="connsiteX2" fmla="*/ 981919 w 981919"/>
              <a:gd name="connsiteY2" fmla="*/ 1678329 h 1678329"/>
              <a:gd name="connsiteX3" fmla="*/ 970344 w 981919"/>
              <a:gd name="connsiteY3" fmla="*/ 138896 h 1678329"/>
              <a:gd name="connsiteX4" fmla="*/ 588379 w 981919"/>
              <a:gd name="connsiteY4" fmla="*/ 347241 h 1678329"/>
              <a:gd name="connsiteX5" fmla="*/ 252714 w 981919"/>
              <a:gd name="connsiteY5" fmla="*/ 0 h 1678329"/>
              <a:gd name="connsiteX6" fmla="*/ 21220 w 981919"/>
              <a:gd name="connsiteY6" fmla="*/ 312516 h 1678329"/>
              <a:gd name="connsiteX0" fmla="*/ 0 w 960699"/>
              <a:gd name="connsiteY0" fmla="*/ 312516 h 1678329"/>
              <a:gd name="connsiteX1" fmla="*/ 335666 w 960699"/>
              <a:gd name="connsiteY1" fmla="*/ 949124 h 1678329"/>
              <a:gd name="connsiteX2" fmla="*/ 960699 w 960699"/>
              <a:gd name="connsiteY2" fmla="*/ 1678329 h 1678329"/>
              <a:gd name="connsiteX3" fmla="*/ 949124 w 960699"/>
              <a:gd name="connsiteY3" fmla="*/ 138896 h 1678329"/>
              <a:gd name="connsiteX4" fmla="*/ 567159 w 960699"/>
              <a:gd name="connsiteY4" fmla="*/ 347241 h 1678329"/>
              <a:gd name="connsiteX5" fmla="*/ 231494 w 960699"/>
              <a:gd name="connsiteY5" fmla="*/ 0 h 1678329"/>
              <a:gd name="connsiteX6" fmla="*/ 0 w 960699"/>
              <a:gd name="connsiteY6" fmla="*/ 312516 h 1678329"/>
              <a:gd name="connsiteX0" fmla="*/ 0 w 1030147"/>
              <a:gd name="connsiteY0" fmla="*/ 266217 h 1678329"/>
              <a:gd name="connsiteX1" fmla="*/ 405114 w 1030147"/>
              <a:gd name="connsiteY1" fmla="*/ 94912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266217 h 1678329"/>
              <a:gd name="connsiteX1" fmla="*/ 405114 w 1030147"/>
              <a:gd name="connsiteY1" fmla="*/ 94912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266217 h 1678329"/>
              <a:gd name="connsiteX1" fmla="*/ 381965 w 1030147"/>
              <a:gd name="connsiteY1" fmla="*/ 97227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185194 h 1597306"/>
              <a:gd name="connsiteX1" fmla="*/ 381965 w 1030147"/>
              <a:gd name="connsiteY1" fmla="*/ 891251 h 1597306"/>
              <a:gd name="connsiteX2" fmla="*/ 1030147 w 1030147"/>
              <a:gd name="connsiteY2" fmla="*/ 1597306 h 1597306"/>
              <a:gd name="connsiteX3" fmla="*/ 1018572 w 1030147"/>
              <a:gd name="connsiteY3" fmla="*/ 57873 h 1597306"/>
              <a:gd name="connsiteX4" fmla="*/ 636607 w 1030147"/>
              <a:gd name="connsiteY4" fmla="*/ 266218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18572 w 1030147"/>
              <a:gd name="connsiteY3" fmla="*/ 57873 h 1597306"/>
              <a:gd name="connsiteX4" fmla="*/ 636607 w 1030147"/>
              <a:gd name="connsiteY4" fmla="*/ 266218 h 1597306"/>
              <a:gd name="connsiteX5" fmla="*/ 208345 w 1030147"/>
              <a:gd name="connsiteY5" fmla="*/ 0 h 1597306"/>
              <a:gd name="connsiteX6" fmla="*/ 0 w 1030147"/>
              <a:gd name="connsiteY6" fmla="*/ 185194 h 1597306"/>
              <a:gd name="connsiteX0" fmla="*/ 0 w 1034005"/>
              <a:gd name="connsiteY0" fmla="*/ 185194 h 1597306"/>
              <a:gd name="connsiteX1" fmla="*/ 381965 w 1034005"/>
              <a:gd name="connsiteY1" fmla="*/ 891251 h 1597306"/>
              <a:gd name="connsiteX2" fmla="*/ 1030147 w 1034005"/>
              <a:gd name="connsiteY2" fmla="*/ 1597306 h 1597306"/>
              <a:gd name="connsiteX3" fmla="*/ 1030147 w 1034005"/>
              <a:gd name="connsiteY3" fmla="*/ 358814 h 1597306"/>
              <a:gd name="connsiteX4" fmla="*/ 636607 w 1034005"/>
              <a:gd name="connsiteY4" fmla="*/ 266218 h 1597306"/>
              <a:gd name="connsiteX5" fmla="*/ 208345 w 1034005"/>
              <a:gd name="connsiteY5" fmla="*/ 0 h 1597306"/>
              <a:gd name="connsiteX6" fmla="*/ 0 w 1034005"/>
              <a:gd name="connsiteY6" fmla="*/ 185194 h 1597306"/>
              <a:gd name="connsiteX0" fmla="*/ 0 w 1034005"/>
              <a:gd name="connsiteY0" fmla="*/ 185194 h 1597306"/>
              <a:gd name="connsiteX1" fmla="*/ 381965 w 1034005"/>
              <a:gd name="connsiteY1" fmla="*/ 891251 h 1597306"/>
              <a:gd name="connsiteX2" fmla="*/ 1030147 w 1034005"/>
              <a:gd name="connsiteY2" fmla="*/ 1597306 h 1597306"/>
              <a:gd name="connsiteX3" fmla="*/ 1030147 w 1034005"/>
              <a:gd name="connsiteY3" fmla="*/ 358814 h 1597306"/>
              <a:gd name="connsiteX4" fmla="*/ 636607 w 1034005"/>
              <a:gd name="connsiteY4" fmla="*/ 266218 h 1597306"/>
              <a:gd name="connsiteX5" fmla="*/ 208345 w 1034005"/>
              <a:gd name="connsiteY5" fmla="*/ 0 h 1597306"/>
              <a:gd name="connsiteX6" fmla="*/ 0 w 1034005"/>
              <a:gd name="connsiteY6" fmla="*/ 185194 h 1597306"/>
              <a:gd name="connsiteX0" fmla="*/ 0 w 1034005"/>
              <a:gd name="connsiteY0" fmla="*/ 185194 h 1597306"/>
              <a:gd name="connsiteX1" fmla="*/ 381965 w 1034005"/>
              <a:gd name="connsiteY1" fmla="*/ 891251 h 1597306"/>
              <a:gd name="connsiteX2" fmla="*/ 1030147 w 1034005"/>
              <a:gd name="connsiteY2" fmla="*/ 1597306 h 1597306"/>
              <a:gd name="connsiteX3" fmla="*/ 1030147 w 1034005"/>
              <a:gd name="connsiteY3" fmla="*/ 358814 h 1597306"/>
              <a:gd name="connsiteX4" fmla="*/ 636607 w 1034005"/>
              <a:gd name="connsiteY4" fmla="*/ 266218 h 1597306"/>
              <a:gd name="connsiteX5" fmla="*/ 208345 w 1034005"/>
              <a:gd name="connsiteY5" fmla="*/ 0 h 1597306"/>
              <a:gd name="connsiteX6" fmla="*/ 0 w 1034005"/>
              <a:gd name="connsiteY6" fmla="*/ 185194 h 1597306"/>
              <a:gd name="connsiteX0" fmla="*/ 0 w 1034005"/>
              <a:gd name="connsiteY0" fmla="*/ 185194 h 1597306"/>
              <a:gd name="connsiteX1" fmla="*/ 381965 w 1034005"/>
              <a:gd name="connsiteY1" fmla="*/ 891251 h 1597306"/>
              <a:gd name="connsiteX2" fmla="*/ 1030147 w 1034005"/>
              <a:gd name="connsiteY2" fmla="*/ 1597306 h 1597306"/>
              <a:gd name="connsiteX3" fmla="*/ 1030147 w 1034005"/>
              <a:gd name="connsiteY3" fmla="*/ 358814 h 1597306"/>
              <a:gd name="connsiteX4" fmla="*/ 636607 w 1034005"/>
              <a:gd name="connsiteY4" fmla="*/ 266218 h 1597306"/>
              <a:gd name="connsiteX5" fmla="*/ 208345 w 1034005"/>
              <a:gd name="connsiteY5" fmla="*/ 0 h 1597306"/>
              <a:gd name="connsiteX6" fmla="*/ 0 w 1034005"/>
              <a:gd name="connsiteY6" fmla="*/ 185194 h 1597306"/>
              <a:gd name="connsiteX0" fmla="*/ 0 w 1034005"/>
              <a:gd name="connsiteY0" fmla="*/ 185194 h 1597306"/>
              <a:gd name="connsiteX1" fmla="*/ 381965 w 1034005"/>
              <a:gd name="connsiteY1" fmla="*/ 891251 h 1597306"/>
              <a:gd name="connsiteX2" fmla="*/ 1030147 w 1034005"/>
              <a:gd name="connsiteY2" fmla="*/ 1597306 h 1597306"/>
              <a:gd name="connsiteX3" fmla="*/ 1030147 w 1034005"/>
              <a:gd name="connsiteY3" fmla="*/ 358814 h 1597306"/>
              <a:gd name="connsiteX4" fmla="*/ 636607 w 1034005"/>
              <a:gd name="connsiteY4" fmla="*/ 266218 h 1597306"/>
              <a:gd name="connsiteX5" fmla="*/ 208345 w 1034005"/>
              <a:gd name="connsiteY5" fmla="*/ 0 h 1597306"/>
              <a:gd name="connsiteX6" fmla="*/ 0 w 1034005"/>
              <a:gd name="connsiteY6" fmla="*/ 185194 h 1597306"/>
              <a:gd name="connsiteX0" fmla="*/ 0 w 1034005"/>
              <a:gd name="connsiteY0" fmla="*/ 185194 h 1597306"/>
              <a:gd name="connsiteX1" fmla="*/ 381965 w 1034005"/>
              <a:gd name="connsiteY1" fmla="*/ 891251 h 1597306"/>
              <a:gd name="connsiteX2" fmla="*/ 1030147 w 1034005"/>
              <a:gd name="connsiteY2" fmla="*/ 1597306 h 1597306"/>
              <a:gd name="connsiteX3" fmla="*/ 1030147 w 1034005"/>
              <a:gd name="connsiteY3" fmla="*/ 358814 h 1597306"/>
              <a:gd name="connsiteX4" fmla="*/ 590308 w 1034005"/>
              <a:gd name="connsiteY4" fmla="*/ 289367 h 1597306"/>
              <a:gd name="connsiteX5" fmla="*/ 208345 w 1034005"/>
              <a:gd name="connsiteY5" fmla="*/ 0 h 1597306"/>
              <a:gd name="connsiteX6" fmla="*/ 0 w 1034005"/>
              <a:gd name="connsiteY6" fmla="*/ 185194 h 159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4005" h="1597306">
                <a:moveTo>
                  <a:pt x="0" y="185194"/>
                </a:moveTo>
                <a:cubicBezTo>
                  <a:pt x="108031" y="430192"/>
                  <a:pt x="210274" y="655899"/>
                  <a:pt x="381965" y="891251"/>
                </a:cubicBezTo>
                <a:cubicBezTo>
                  <a:pt x="553656" y="1126603"/>
                  <a:pt x="775504" y="1427543"/>
                  <a:pt x="1030147" y="1597306"/>
                </a:cubicBezTo>
                <a:cubicBezTo>
                  <a:pt x="1026289" y="1084162"/>
                  <a:pt x="1034005" y="871958"/>
                  <a:pt x="1030147" y="358814"/>
                </a:cubicBezTo>
                <a:cubicBezTo>
                  <a:pt x="833378" y="358813"/>
                  <a:pt x="736921" y="354956"/>
                  <a:pt x="590308" y="289367"/>
                </a:cubicBezTo>
                <a:cubicBezTo>
                  <a:pt x="459128" y="196769"/>
                  <a:pt x="291297" y="98384"/>
                  <a:pt x="208345" y="0"/>
                </a:cubicBezTo>
                <a:cubicBezTo>
                  <a:pt x="148543" y="86810"/>
                  <a:pt x="71377" y="75234"/>
                  <a:pt x="0" y="185194"/>
                </a:cubicBezTo>
                <a:close/>
              </a:path>
            </a:pathLst>
          </a:custGeom>
          <a:gradFill>
            <a:gsLst>
              <a:gs pos="5000">
                <a:schemeClr val="bg1">
                  <a:lumMod val="85000"/>
                </a:schemeClr>
              </a:gs>
              <a:gs pos="88000">
                <a:schemeClr val="bg1">
                  <a:lumMod val="95000"/>
                </a:schemeClr>
              </a:gs>
            </a:gsLst>
            <a:lin ang="1800000" scaled="0"/>
          </a:gradFill>
          <a:ln w="9525">
            <a:noFill/>
            <a:round/>
            <a:headEnd/>
            <a:tailEnd/>
          </a:ln>
        </p:spPr>
        <p:txBody>
          <a:bodyPr wrap="none" lIns="0" tIns="0" rIns="0" bIns="0" rtlCol="0" anchor="ctr"/>
          <a:lstStyle/>
          <a:p>
            <a:pPr algn="ctr">
              <a:spcAft>
                <a:spcPct val="40000"/>
              </a:spcAft>
            </a:pPr>
            <a:endParaRPr lang="en-US" dirty="0" err="1">
              <a:solidFill>
                <a:srgbClr val="FFFFFF"/>
              </a:solidFill>
            </a:endParaRPr>
          </a:p>
        </p:txBody>
      </p:sp>
      <p:sp>
        <p:nvSpPr>
          <p:cNvPr id="39" name="Freeform 38"/>
          <p:cNvSpPr/>
          <p:nvPr/>
        </p:nvSpPr>
        <p:spPr bwMode="auto">
          <a:xfrm flipH="1" flipV="1">
            <a:off x="2514596" y="1600200"/>
            <a:ext cx="1308903" cy="990600"/>
          </a:xfrm>
          <a:custGeom>
            <a:avLst/>
            <a:gdLst>
              <a:gd name="connsiteX0" fmla="*/ 0 w 798653"/>
              <a:gd name="connsiteY0" fmla="*/ 0 h 1643605"/>
              <a:gd name="connsiteX1" fmla="*/ 173621 w 798653"/>
              <a:gd name="connsiteY1" fmla="*/ 752355 h 1643605"/>
              <a:gd name="connsiteX2" fmla="*/ 775504 w 798653"/>
              <a:gd name="connsiteY2" fmla="*/ 1643605 h 1643605"/>
              <a:gd name="connsiteX3" fmla="*/ 798653 w 798653"/>
              <a:gd name="connsiteY3" fmla="*/ 300942 h 1643605"/>
              <a:gd name="connsiteX4" fmla="*/ 474562 w 798653"/>
              <a:gd name="connsiteY4" fmla="*/ 358816 h 1643605"/>
              <a:gd name="connsiteX5" fmla="*/ 0 w 798653"/>
              <a:gd name="connsiteY5" fmla="*/ 0 h 1643605"/>
              <a:gd name="connsiteX0" fmla="*/ 0 w 798653"/>
              <a:gd name="connsiteY0" fmla="*/ 0 h 1643605"/>
              <a:gd name="connsiteX1" fmla="*/ 173621 w 798653"/>
              <a:gd name="connsiteY1" fmla="*/ 752355 h 1643605"/>
              <a:gd name="connsiteX2" fmla="*/ 775504 w 798653"/>
              <a:gd name="connsiteY2" fmla="*/ 1643605 h 1643605"/>
              <a:gd name="connsiteX3" fmla="*/ 798653 w 798653"/>
              <a:gd name="connsiteY3" fmla="*/ 300942 h 1643605"/>
              <a:gd name="connsiteX4" fmla="*/ 428263 w 798653"/>
              <a:gd name="connsiteY4" fmla="*/ 393540 h 1643605"/>
              <a:gd name="connsiteX5" fmla="*/ 0 w 798653"/>
              <a:gd name="connsiteY5" fmla="*/ 0 h 1643605"/>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16397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163975 h 1703408"/>
              <a:gd name="connsiteX4" fmla="*/ 428263 w 798653"/>
              <a:gd name="connsiteY4" fmla="*/ 453343 h 1703408"/>
              <a:gd name="connsiteX5" fmla="*/ 0 w 798653"/>
              <a:gd name="connsiteY5" fmla="*/ 59803 h 1703408"/>
              <a:gd name="connsiteX0" fmla="*/ 42440 w 841093"/>
              <a:gd name="connsiteY0" fmla="*/ 59803 h 1811438"/>
              <a:gd name="connsiteX1" fmla="*/ 216061 w 841093"/>
              <a:gd name="connsiteY1" fmla="*/ 812158 h 1811438"/>
              <a:gd name="connsiteX2" fmla="*/ 817944 w 841093"/>
              <a:gd name="connsiteY2" fmla="*/ 1703408 h 1811438"/>
              <a:gd name="connsiteX3" fmla="*/ 841093 w 841093"/>
              <a:gd name="connsiteY3" fmla="*/ 163975 h 1811438"/>
              <a:gd name="connsiteX4" fmla="*/ 470703 w 841093"/>
              <a:gd name="connsiteY4" fmla="*/ 453343 h 1811438"/>
              <a:gd name="connsiteX5" fmla="*/ 42440 w 841093"/>
              <a:gd name="connsiteY5" fmla="*/ 59803 h 1811438"/>
              <a:gd name="connsiteX0" fmla="*/ 42440 w 852668"/>
              <a:gd name="connsiteY0" fmla="*/ 59803 h 1811438"/>
              <a:gd name="connsiteX1" fmla="*/ 216061 w 852668"/>
              <a:gd name="connsiteY1" fmla="*/ 812158 h 1811438"/>
              <a:gd name="connsiteX2" fmla="*/ 852668 w 852668"/>
              <a:gd name="connsiteY2" fmla="*/ 1703408 h 1811438"/>
              <a:gd name="connsiteX3" fmla="*/ 841093 w 852668"/>
              <a:gd name="connsiteY3" fmla="*/ 163975 h 1811438"/>
              <a:gd name="connsiteX4" fmla="*/ 470703 w 852668"/>
              <a:gd name="connsiteY4" fmla="*/ 453343 h 1811438"/>
              <a:gd name="connsiteX5" fmla="*/ 42440 w 852668"/>
              <a:gd name="connsiteY5" fmla="*/ 59803 h 1811438"/>
              <a:gd name="connsiteX0" fmla="*/ 42440 w 852668"/>
              <a:gd name="connsiteY0" fmla="*/ 0 h 1751635"/>
              <a:gd name="connsiteX1" fmla="*/ 216061 w 852668"/>
              <a:gd name="connsiteY1" fmla="*/ 752355 h 1751635"/>
              <a:gd name="connsiteX2" fmla="*/ 852668 w 852668"/>
              <a:gd name="connsiteY2" fmla="*/ 1643605 h 1751635"/>
              <a:gd name="connsiteX3" fmla="*/ 841093 w 852668"/>
              <a:gd name="connsiteY3" fmla="*/ 104172 h 1751635"/>
              <a:gd name="connsiteX4" fmla="*/ 470703 w 852668"/>
              <a:gd name="connsiteY4" fmla="*/ 393540 h 1751635"/>
              <a:gd name="connsiteX5" fmla="*/ 42440 w 852668"/>
              <a:gd name="connsiteY5" fmla="*/ 0 h 1751635"/>
              <a:gd name="connsiteX0" fmla="*/ 42440 w 817944"/>
              <a:gd name="connsiteY0" fmla="*/ 0 h 1716911"/>
              <a:gd name="connsiteX1" fmla="*/ 181337 w 817944"/>
              <a:gd name="connsiteY1" fmla="*/ 717631 h 1716911"/>
              <a:gd name="connsiteX2" fmla="*/ 817944 w 817944"/>
              <a:gd name="connsiteY2" fmla="*/ 1608881 h 1716911"/>
              <a:gd name="connsiteX3" fmla="*/ 806369 w 817944"/>
              <a:gd name="connsiteY3" fmla="*/ 69448 h 1716911"/>
              <a:gd name="connsiteX4" fmla="*/ 435979 w 817944"/>
              <a:gd name="connsiteY4" fmla="*/ 358816 h 1716911"/>
              <a:gd name="connsiteX5" fmla="*/ 42440 w 817944"/>
              <a:gd name="connsiteY5" fmla="*/ 0 h 1716911"/>
              <a:gd name="connsiteX0" fmla="*/ 42440 w 864243"/>
              <a:gd name="connsiteY0" fmla="*/ 0 h 1763210"/>
              <a:gd name="connsiteX1" fmla="*/ 227636 w 864243"/>
              <a:gd name="connsiteY1" fmla="*/ 763930 h 1763210"/>
              <a:gd name="connsiteX2" fmla="*/ 864243 w 864243"/>
              <a:gd name="connsiteY2" fmla="*/ 1655180 h 1763210"/>
              <a:gd name="connsiteX3" fmla="*/ 852668 w 864243"/>
              <a:gd name="connsiteY3" fmla="*/ 115747 h 1763210"/>
              <a:gd name="connsiteX4" fmla="*/ 482278 w 864243"/>
              <a:gd name="connsiteY4" fmla="*/ 405115 h 1763210"/>
              <a:gd name="connsiteX5" fmla="*/ 42440 w 864243"/>
              <a:gd name="connsiteY5" fmla="*/ 0 h 1763210"/>
              <a:gd name="connsiteX0" fmla="*/ 0 w 821803"/>
              <a:gd name="connsiteY0" fmla="*/ 0 h 1763210"/>
              <a:gd name="connsiteX1" fmla="*/ 185196 w 821803"/>
              <a:gd name="connsiteY1" fmla="*/ 763930 h 1763210"/>
              <a:gd name="connsiteX2" fmla="*/ 821803 w 821803"/>
              <a:gd name="connsiteY2" fmla="*/ 1655180 h 1763210"/>
              <a:gd name="connsiteX3" fmla="*/ 810228 w 821803"/>
              <a:gd name="connsiteY3" fmla="*/ 115747 h 1763210"/>
              <a:gd name="connsiteX4" fmla="*/ 439838 w 821803"/>
              <a:gd name="connsiteY4" fmla="*/ 405115 h 1763210"/>
              <a:gd name="connsiteX5" fmla="*/ 0 w 821803"/>
              <a:gd name="connsiteY5" fmla="*/ 0 h 1763210"/>
              <a:gd name="connsiteX0" fmla="*/ 0 w 821803"/>
              <a:gd name="connsiteY0" fmla="*/ 0 h 1763210"/>
              <a:gd name="connsiteX1" fmla="*/ 219920 w 821803"/>
              <a:gd name="connsiteY1" fmla="*/ 914401 h 1763210"/>
              <a:gd name="connsiteX2" fmla="*/ 821803 w 821803"/>
              <a:gd name="connsiteY2" fmla="*/ 1655180 h 1763210"/>
              <a:gd name="connsiteX3" fmla="*/ 810228 w 821803"/>
              <a:gd name="connsiteY3" fmla="*/ 115747 h 1763210"/>
              <a:gd name="connsiteX4" fmla="*/ 439838 w 821803"/>
              <a:gd name="connsiteY4" fmla="*/ 405115 h 1763210"/>
              <a:gd name="connsiteX5" fmla="*/ 0 w 821803"/>
              <a:gd name="connsiteY5" fmla="*/ 0 h 1763210"/>
              <a:gd name="connsiteX0" fmla="*/ 0 w 821803"/>
              <a:gd name="connsiteY0" fmla="*/ 0 h 1655180"/>
              <a:gd name="connsiteX1" fmla="*/ 219920 w 821803"/>
              <a:gd name="connsiteY1" fmla="*/ 914401 h 1655180"/>
              <a:gd name="connsiteX2" fmla="*/ 821803 w 821803"/>
              <a:gd name="connsiteY2" fmla="*/ 1655180 h 1655180"/>
              <a:gd name="connsiteX3" fmla="*/ 810228 w 821803"/>
              <a:gd name="connsiteY3" fmla="*/ 115747 h 1655180"/>
              <a:gd name="connsiteX4" fmla="*/ 439838 w 821803"/>
              <a:gd name="connsiteY4" fmla="*/ 405115 h 1655180"/>
              <a:gd name="connsiteX5" fmla="*/ 0 w 821803"/>
              <a:gd name="connsiteY5" fmla="*/ 0 h 1655180"/>
              <a:gd name="connsiteX0" fmla="*/ 0 w 821803"/>
              <a:gd name="connsiteY0" fmla="*/ 0 h 1655180"/>
              <a:gd name="connsiteX1" fmla="*/ 219920 w 821803"/>
              <a:gd name="connsiteY1" fmla="*/ 914401 h 1655180"/>
              <a:gd name="connsiteX2" fmla="*/ 821803 w 821803"/>
              <a:gd name="connsiteY2" fmla="*/ 1655180 h 1655180"/>
              <a:gd name="connsiteX3" fmla="*/ 810228 w 821803"/>
              <a:gd name="connsiteY3" fmla="*/ 115747 h 1655180"/>
              <a:gd name="connsiteX4" fmla="*/ 416688 w 821803"/>
              <a:gd name="connsiteY4" fmla="*/ 416690 h 1655180"/>
              <a:gd name="connsiteX5" fmla="*/ 0 w 821803"/>
              <a:gd name="connsiteY5" fmla="*/ 0 h 1655180"/>
              <a:gd name="connsiteX0" fmla="*/ 21220 w 843023"/>
              <a:gd name="connsiteY0" fmla="*/ 133109 h 1788289"/>
              <a:gd name="connsiteX1" fmla="*/ 241140 w 843023"/>
              <a:gd name="connsiteY1" fmla="*/ 1047510 h 1788289"/>
              <a:gd name="connsiteX2" fmla="*/ 843023 w 843023"/>
              <a:gd name="connsiteY2" fmla="*/ 1788289 h 1788289"/>
              <a:gd name="connsiteX3" fmla="*/ 831448 w 843023"/>
              <a:gd name="connsiteY3" fmla="*/ 248856 h 1788289"/>
              <a:gd name="connsiteX4" fmla="*/ 437908 w 843023"/>
              <a:gd name="connsiteY4" fmla="*/ 549799 h 1788289"/>
              <a:gd name="connsiteX5" fmla="*/ 113818 w 843023"/>
              <a:gd name="connsiteY5" fmla="*/ 248857 h 1788289"/>
              <a:gd name="connsiteX6" fmla="*/ 21220 w 843023"/>
              <a:gd name="connsiteY6" fmla="*/ 133109 h 1788289"/>
              <a:gd name="connsiteX0" fmla="*/ 21220 w 843023"/>
              <a:gd name="connsiteY0" fmla="*/ 133109 h 1788289"/>
              <a:gd name="connsiteX1" fmla="*/ 241140 w 843023"/>
              <a:gd name="connsiteY1" fmla="*/ 1047510 h 1788289"/>
              <a:gd name="connsiteX2" fmla="*/ 843023 w 843023"/>
              <a:gd name="connsiteY2" fmla="*/ 1788289 h 1788289"/>
              <a:gd name="connsiteX3" fmla="*/ 831448 w 843023"/>
              <a:gd name="connsiteY3" fmla="*/ 248856 h 1788289"/>
              <a:gd name="connsiteX4" fmla="*/ 437908 w 843023"/>
              <a:gd name="connsiteY4" fmla="*/ 549799 h 1788289"/>
              <a:gd name="connsiteX5" fmla="*/ 113818 w 843023"/>
              <a:gd name="connsiteY5" fmla="*/ 109960 h 1788289"/>
              <a:gd name="connsiteX6" fmla="*/ 21220 w 843023"/>
              <a:gd name="connsiteY6" fmla="*/ 133109 h 1788289"/>
              <a:gd name="connsiteX0" fmla="*/ 21220 w 981919"/>
              <a:gd name="connsiteY0" fmla="*/ 333736 h 1699549"/>
              <a:gd name="connsiteX1" fmla="*/ 380036 w 981919"/>
              <a:gd name="connsiteY1" fmla="*/ 958770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33736 h 1699549"/>
              <a:gd name="connsiteX1" fmla="*/ 380036 w 981919"/>
              <a:gd name="connsiteY1" fmla="*/ 958770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33736 h 1699549"/>
              <a:gd name="connsiteX1" fmla="*/ 356886 w 981919"/>
              <a:gd name="connsiteY1" fmla="*/ 970344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18303 h 1684116"/>
              <a:gd name="connsiteX1" fmla="*/ 356886 w 981919"/>
              <a:gd name="connsiteY1" fmla="*/ 954911 h 1684116"/>
              <a:gd name="connsiteX2" fmla="*/ 981919 w 981919"/>
              <a:gd name="connsiteY2" fmla="*/ 1684116 h 1684116"/>
              <a:gd name="connsiteX3" fmla="*/ 970344 w 981919"/>
              <a:gd name="connsiteY3" fmla="*/ 144683 h 1684116"/>
              <a:gd name="connsiteX4" fmla="*/ 588379 w 981919"/>
              <a:gd name="connsiteY4" fmla="*/ 353028 h 1684116"/>
              <a:gd name="connsiteX5" fmla="*/ 252714 w 981919"/>
              <a:gd name="connsiteY5" fmla="*/ 5787 h 1684116"/>
              <a:gd name="connsiteX6" fmla="*/ 21220 w 981919"/>
              <a:gd name="connsiteY6" fmla="*/ 318303 h 1684116"/>
              <a:gd name="connsiteX0" fmla="*/ 21220 w 981919"/>
              <a:gd name="connsiteY0" fmla="*/ 312516 h 1678329"/>
              <a:gd name="connsiteX1" fmla="*/ 356886 w 981919"/>
              <a:gd name="connsiteY1" fmla="*/ 949124 h 1678329"/>
              <a:gd name="connsiteX2" fmla="*/ 981919 w 981919"/>
              <a:gd name="connsiteY2" fmla="*/ 1678329 h 1678329"/>
              <a:gd name="connsiteX3" fmla="*/ 970344 w 981919"/>
              <a:gd name="connsiteY3" fmla="*/ 138896 h 1678329"/>
              <a:gd name="connsiteX4" fmla="*/ 588379 w 981919"/>
              <a:gd name="connsiteY4" fmla="*/ 347241 h 1678329"/>
              <a:gd name="connsiteX5" fmla="*/ 252714 w 981919"/>
              <a:gd name="connsiteY5" fmla="*/ 0 h 1678329"/>
              <a:gd name="connsiteX6" fmla="*/ 21220 w 981919"/>
              <a:gd name="connsiteY6" fmla="*/ 312516 h 1678329"/>
              <a:gd name="connsiteX0" fmla="*/ 21220 w 981919"/>
              <a:gd name="connsiteY0" fmla="*/ 312516 h 1678329"/>
              <a:gd name="connsiteX1" fmla="*/ 356886 w 981919"/>
              <a:gd name="connsiteY1" fmla="*/ 949124 h 1678329"/>
              <a:gd name="connsiteX2" fmla="*/ 981919 w 981919"/>
              <a:gd name="connsiteY2" fmla="*/ 1678329 h 1678329"/>
              <a:gd name="connsiteX3" fmla="*/ 970344 w 981919"/>
              <a:gd name="connsiteY3" fmla="*/ 138896 h 1678329"/>
              <a:gd name="connsiteX4" fmla="*/ 588379 w 981919"/>
              <a:gd name="connsiteY4" fmla="*/ 347241 h 1678329"/>
              <a:gd name="connsiteX5" fmla="*/ 252714 w 981919"/>
              <a:gd name="connsiteY5" fmla="*/ 0 h 1678329"/>
              <a:gd name="connsiteX6" fmla="*/ 21220 w 981919"/>
              <a:gd name="connsiteY6" fmla="*/ 312516 h 1678329"/>
              <a:gd name="connsiteX0" fmla="*/ 0 w 960699"/>
              <a:gd name="connsiteY0" fmla="*/ 312516 h 1678329"/>
              <a:gd name="connsiteX1" fmla="*/ 335666 w 960699"/>
              <a:gd name="connsiteY1" fmla="*/ 949124 h 1678329"/>
              <a:gd name="connsiteX2" fmla="*/ 960699 w 960699"/>
              <a:gd name="connsiteY2" fmla="*/ 1678329 h 1678329"/>
              <a:gd name="connsiteX3" fmla="*/ 949124 w 960699"/>
              <a:gd name="connsiteY3" fmla="*/ 138896 h 1678329"/>
              <a:gd name="connsiteX4" fmla="*/ 567159 w 960699"/>
              <a:gd name="connsiteY4" fmla="*/ 347241 h 1678329"/>
              <a:gd name="connsiteX5" fmla="*/ 231494 w 960699"/>
              <a:gd name="connsiteY5" fmla="*/ 0 h 1678329"/>
              <a:gd name="connsiteX6" fmla="*/ 0 w 960699"/>
              <a:gd name="connsiteY6" fmla="*/ 312516 h 1678329"/>
              <a:gd name="connsiteX0" fmla="*/ 0 w 1030147"/>
              <a:gd name="connsiteY0" fmla="*/ 266217 h 1678329"/>
              <a:gd name="connsiteX1" fmla="*/ 405114 w 1030147"/>
              <a:gd name="connsiteY1" fmla="*/ 94912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266217 h 1678329"/>
              <a:gd name="connsiteX1" fmla="*/ 405114 w 1030147"/>
              <a:gd name="connsiteY1" fmla="*/ 94912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266217 h 1678329"/>
              <a:gd name="connsiteX1" fmla="*/ 381965 w 1030147"/>
              <a:gd name="connsiteY1" fmla="*/ 97227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185194 h 1597306"/>
              <a:gd name="connsiteX1" fmla="*/ 381965 w 1030147"/>
              <a:gd name="connsiteY1" fmla="*/ 891251 h 1597306"/>
              <a:gd name="connsiteX2" fmla="*/ 1030147 w 1030147"/>
              <a:gd name="connsiteY2" fmla="*/ 1597306 h 1597306"/>
              <a:gd name="connsiteX3" fmla="*/ 1018572 w 1030147"/>
              <a:gd name="connsiteY3" fmla="*/ 57873 h 1597306"/>
              <a:gd name="connsiteX4" fmla="*/ 636607 w 1030147"/>
              <a:gd name="connsiteY4" fmla="*/ 266218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18572 w 1030147"/>
              <a:gd name="connsiteY3" fmla="*/ 57873 h 1597306"/>
              <a:gd name="connsiteX4" fmla="*/ 636607 w 1030147"/>
              <a:gd name="connsiteY4" fmla="*/ 266218 h 1597306"/>
              <a:gd name="connsiteX5" fmla="*/ 208345 w 1030147"/>
              <a:gd name="connsiteY5" fmla="*/ 0 h 1597306"/>
              <a:gd name="connsiteX6" fmla="*/ 0 w 1030147"/>
              <a:gd name="connsiteY6" fmla="*/ 185194 h 159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147" h="1597306">
                <a:moveTo>
                  <a:pt x="0" y="185194"/>
                </a:moveTo>
                <a:cubicBezTo>
                  <a:pt x="108031" y="430192"/>
                  <a:pt x="210274" y="655899"/>
                  <a:pt x="381965" y="891251"/>
                </a:cubicBezTo>
                <a:cubicBezTo>
                  <a:pt x="553656" y="1126603"/>
                  <a:pt x="775504" y="1427543"/>
                  <a:pt x="1030147" y="1597306"/>
                </a:cubicBezTo>
                <a:cubicBezTo>
                  <a:pt x="1026289" y="1084162"/>
                  <a:pt x="1022430" y="571017"/>
                  <a:pt x="1018572" y="57873"/>
                </a:cubicBezTo>
                <a:cubicBezTo>
                  <a:pt x="868102" y="231493"/>
                  <a:pt x="771645" y="285509"/>
                  <a:pt x="636607" y="266218"/>
                </a:cubicBezTo>
                <a:cubicBezTo>
                  <a:pt x="493853" y="243068"/>
                  <a:pt x="291297" y="98384"/>
                  <a:pt x="208345" y="0"/>
                </a:cubicBezTo>
                <a:cubicBezTo>
                  <a:pt x="148543" y="86810"/>
                  <a:pt x="71377" y="75234"/>
                  <a:pt x="0" y="185194"/>
                </a:cubicBezTo>
                <a:close/>
              </a:path>
            </a:pathLst>
          </a:custGeom>
          <a:gradFill>
            <a:gsLst>
              <a:gs pos="5000">
                <a:schemeClr val="bg1">
                  <a:lumMod val="85000"/>
                </a:schemeClr>
              </a:gs>
              <a:gs pos="88000">
                <a:schemeClr val="bg1">
                  <a:lumMod val="95000"/>
                </a:schemeClr>
              </a:gs>
            </a:gsLst>
            <a:lin ang="1800000" scaled="0"/>
          </a:gradFill>
          <a:ln w="9525">
            <a:noFill/>
            <a:round/>
            <a:headEnd/>
            <a:tailEnd/>
          </a:ln>
        </p:spPr>
        <p:txBody>
          <a:bodyPr wrap="none" lIns="0" tIns="0" rIns="0" bIns="0" rtlCol="0" anchor="ctr"/>
          <a:lstStyle/>
          <a:p>
            <a:pPr algn="ctr" fontAlgn="base">
              <a:spcBef>
                <a:spcPct val="0"/>
              </a:spcBef>
              <a:spcAft>
                <a:spcPct val="40000"/>
              </a:spcAft>
            </a:pPr>
            <a:endParaRPr lang="en-US" dirty="0" err="1">
              <a:solidFill>
                <a:srgbClr val="FFFFFF"/>
              </a:solidFill>
            </a:endParaRPr>
          </a:p>
        </p:txBody>
      </p:sp>
      <p:sp>
        <p:nvSpPr>
          <p:cNvPr id="31" name="Freeform 30"/>
          <p:cNvSpPr/>
          <p:nvPr/>
        </p:nvSpPr>
        <p:spPr bwMode="auto">
          <a:xfrm rot="10800000" flipH="1">
            <a:off x="5535351" y="1219199"/>
            <a:ext cx="1045580" cy="1219201"/>
          </a:xfrm>
          <a:custGeom>
            <a:avLst/>
            <a:gdLst>
              <a:gd name="connsiteX0" fmla="*/ 0 w 798653"/>
              <a:gd name="connsiteY0" fmla="*/ 0 h 1643605"/>
              <a:gd name="connsiteX1" fmla="*/ 173621 w 798653"/>
              <a:gd name="connsiteY1" fmla="*/ 752355 h 1643605"/>
              <a:gd name="connsiteX2" fmla="*/ 775504 w 798653"/>
              <a:gd name="connsiteY2" fmla="*/ 1643605 h 1643605"/>
              <a:gd name="connsiteX3" fmla="*/ 798653 w 798653"/>
              <a:gd name="connsiteY3" fmla="*/ 300942 h 1643605"/>
              <a:gd name="connsiteX4" fmla="*/ 474562 w 798653"/>
              <a:gd name="connsiteY4" fmla="*/ 358816 h 1643605"/>
              <a:gd name="connsiteX5" fmla="*/ 0 w 798653"/>
              <a:gd name="connsiteY5" fmla="*/ 0 h 1643605"/>
              <a:gd name="connsiteX0" fmla="*/ 0 w 798653"/>
              <a:gd name="connsiteY0" fmla="*/ 0 h 1643605"/>
              <a:gd name="connsiteX1" fmla="*/ 173621 w 798653"/>
              <a:gd name="connsiteY1" fmla="*/ 752355 h 1643605"/>
              <a:gd name="connsiteX2" fmla="*/ 775504 w 798653"/>
              <a:gd name="connsiteY2" fmla="*/ 1643605 h 1643605"/>
              <a:gd name="connsiteX3" fmla="*/ 798653 w 798653"/>
              <a:gd name="connsiteY3" fmla="*/ 300942 h 1643605"/>
              <a:gd name="connsiteX4" fmla="*/ 428263 w 798653"/>
              <a:gd name="connsiteY4" fmla="*/ 393540 h 1643605"/>
              <a:gd name="connsiteX5" fmla="*/ 0 w 798653"/>
              <a:gd name="connsiteY5" fmla="*/ 0 h 1643605"/>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36074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163975 h 1703408"/>
              <a:gd name="connsiteX4" fmla="*/ 428263 w 798653"/>
              <a:gd name="connsiteY4" fmla="*/ 453343 h 1703408"/>
              <a:gd name="connsiteX5" fmla="*/ 0 w 798653"/>
              <a:gd name="connsiteY5" fmla="*/ 59803 h 1703408"/>
              <a:gd name="connsiteX0" fmla="*/ 0 w 798653"/>
              <a:gd name="connsiteY0" fmla="*/ 59803 h 1703408"/>
              <a:gd name="connsiteX1" fmla="*/ 173621 w 798653"/>
              <a:gd name="connsiteY1" fmla="*/ 812158 h 1703408"/>
              <a:gd name="connsiteX2" fmla="*/ 775504 w 798653"/>
              <a:gd name="connsiteY2" fmla="*/ 1703408 h 1703408"/>
              <a:gd name="connsiteX3" fmla="*/ 798653 w 798653"/>
              <a:gd name="connsiteY3" fmla="*/ 163975 h 1703408"/>
              <a:gd name="connsiteX4" fmla="*/ 428263 w 798653"/>
              <a:gd name="connsiteY4" fmla="*/ 453343 h 1703408"/>
              <a:gd name="connsiteX5" fmla="*/ 0 w 798653"/>
              <a:gd name="connsiteY5" fmla="*/ 59803 h 1703408"/>
              <a:gd name="connsiteX0" fmla="*/ 42440 w 841093"/>
              <a:gd name="connsiteY0" fmla="*/ 59803 h 1811438"/>
              <a:gd name="connsiteX1" fmla="*/ 216061 w 841093"/>
              <a:gd name="connsiteY1" fmla="*/ 812158 h 1811438"/>
              <a:gd name="connsiteX2" fmla="*/ 817944 w 841093"/>
              <a:gd name="connsiteY2" fmla="*/ 1703408 h 1811438"/>
              <a:gd name="connsiteX3" fmla="*/ 841093 w 841093"/>
              <a:gd name="connsiteY3" fmla="*/ 163975 h 1811438"/>
              <a:gd name="connsiteX4" fmla="*/ 470703 w 841093"/>
              <a:gd name="connsiteY4" fmla="*/ 453343 h 1811438"/>
              <a:gd name="connsiteX5" fmla="*/ 42440 w 841093"/>
              <a:gd name="connsiteY5" fmla="*/ 59803 h 1811438"/>
              <a:gd name="connsiteX0" fmla="*/ 42440 w 852668"/>
              <a:gd name="connsiteY0" fmla="*/ 59803 h 1811438"/>
              <a:gd name="connsiteX1" fmla="*/ 216061 w 852668"/>
              <a:gd name="connsiteY1" fmla="*/ 812158 h 1811438"/>
              <a:gd name="connsiteX2" fmla="*/ 852668 w 852668"/>
              <a:gd name="connsiteY2" fmla="*/ 1703408 h 1811438"/>
              <a:gd name="connsiteX3" fmla="*/ 841093 w 852668"/>
              <a:gd name="connsiteY3" fmla="*/ 163975 h 1811438"/>
              <a:gd name="connsiteX4" fmla="*/ 470703 w 852668"/>
              <a:gd name="connsiteY4" fmla="*/ 453343 h 1811438"/>
              <a:gd name="connsiteX5" fmla="*/ 42440 w 852668"/>
              <a:gd name="connsiteY5" fmla="*/ 59803 h 1811438"/>
              <a:gd name="connsiteX0" fmla="*/ 42440 w 852668"/>
              <a:gd name="connsiteY0" fmla="*/ 0 h 1751635"/>
              <a:gd name="connsiteX1" fmla="*/ 216061 w 852668"/>
              <a:gd name="connsiteY1" fmla="*/ 752355 h 1751635"/>
              <a:gd name="connsiteX2" fmla="*/ 852668 w 852668"/>
              <a:gd name="connsiteY2" fmla="*/ 1643605 h 1751635"/>
              <a:gd name="connsiteX3" fmla="*/ 841093 w 852668"/>
              <a:gd name="connsiteY3" fmla="*/ 104172 h 1751635"/>
              <a:gd name="connsiteX4" fmla="*/ 470703 w 852668"/>
              <a:gd name="connsiteY4" fmla="*/ 393540 h 1751635"/>
              <a:gd name="connsiteX5" fmla="*/ 42440 w 852668"/>
              <a:gd name="connsiteY5" fmla="*/ 0 h 1751635"/>
              <a:gd name="connsiteX0" fmla="*/ 42440 w 817944"/>
              <a:gd name="connsiteY0" fmla="*/ 0 h 1716911"/>
              <a:gd name="connsiteX1" fmla="*/ 181337 w 817944"/>
              <a:gd name="connsiteY1" fmla="*/ 717631 h 1716911"/>
              <a:gd name="connsiteX2" fmla="*/ 817944 w 817944"/>
              <a:gd name="connsiteY2" fmla="*/ 1608881 h 1716911"/>
              <a:gd name="connsiteX3" fmla="*/ 806369 w 817944"/>
              <a:gd name="connsiteY3" fmla="*/ 69448 h 1716911"/>
              <a:gd name="connsiteX4" fmla="*/ 435979 w 817944"/>
              <a:gd name="connsiteY4" fmla="*/ 358816 h 1716911"/>
              <a:gd name="connsiteX5" fmla="*/ 42440 w 817944"/>
              <a:gd name="connsiteY5" fmla="*/ 0 h 1716911"/>
              <a:gd name="connsiteX0" fmla="*/ 42440 w 864243"/>
              <a:gd name="connsiteY0" fmla="*/ 0 h 1763210"/>
              <a:gd name="connsiteX1" fmla="*/ 227636 w 864243"/>
              <a:gd name="connsiteY1" fmla="*/ 763930 h 1763210"/>
              <a:gd name="connsiteX2" fmla="*/ 864243 w 864243"/>
              <a:gd name="connsiteY2" fmla="*/ 1655180 h 1763210"/>
              <a:gd name="connsiteX3" fmla="*/ 852668 w 864243"/>
              <a:gd name="connsiteY3" fmla="*/ 115747 h 1763210"/>
              <a:gd name="connsiteX4" fmla="*/ 482278 w 864243"/>
              <a:gd name="connsiteY4" fmla="*/ 405115 h 1763210"/>
              <a:gd name="connsiteX5" fmla="*/ 42440 w 864243"/>
              <a:gd name="connsiteY5" fmla="*/ 0 h 1763210"/>
              <a:gd name="connsiteX0" fmla="*/ 0 w 821803"/>
              <a:gd name="connsiteY0" fmla="*/ 0 h 1763210"/>
              <a:gd name="connsiteX1" fmla="*/ 185196 w 821803"/>
              <a:gd name="connsiteY1" fmla="*/ 763930 h 1763210"/>
              <a:gd name="connsiteX2" fmla="*/ 821803 w 821803"/>
              <a:gd name="connsiteY2" fmla="*/ 1655180 h 1763210"/>
              <a:gd name="connsiteX3" fmla="*/ 810228 w 821803"/>
              <a:gd name="connsiteY3" fmla="*/ 115747 h 1763210"/>
              <a:gd name="connsiteX4" fmla="*/ 439838 w 821803"/>
              <a:gd name="connsiteY4" fmla="*/ 405115 h 1763210"/>
              <a:gd name="connsiteX5" fmla="*/ 0 w 821803"/>
              <a:gd name="connsiteY5" fmla="*/ 0 h 1763210"/>
              <a:gd name="connsiteX0" fmla="*/ 0 w 821803"/>
              <a:gd name="connsiteY0" fmla="*/ 0 h 1763210"/>
              <a:gd name="connsiteX1" fmla="*/ 219920 w 821803"/>
              <a:gd name="connsiteY1" fmla="*/ 914401 h 1763210"/>
              <a:gd name="connsiteX2" fmla="*/ 821803 w 821803"/>
              <a:gd name="connsiteY2" fmla="*/ 1655180 h 1763210"/>
              <a:gd name="connsiteX3" fmla="*/ 810228 w 821803"/>
              <a:gd name="connsiteY3" fmla="*/ 115747 h 1763210"/>
              <a:gd name="connsiteX4" fmla="*/ 439838 w 821803"/>
              <a:gd name="connsiteY4" fmla="*/ 405115 h 1763210"/>
              <a:gd name="connsiteX5" fmla="*/ 0 w 821803"/>
              <a:gd name="connsiteY5" fmla="*/ 0 h 1763210"/>
              <a:gd name="connsiteX0" fmla="*/ 0 w 821803"/>
              <a:gd name="connsiteY0" fmla="*/ 0 h 1655180"/>
              <a:gd name="connsiteX1" fmla="*/ 219920 w 821803"/>
              <a:gd name="connsiteY1" fmla="*/ 914401 h 1655180"/>
              <a:gd name="connsiteX2" fmla="*/ 821803 w 821803"/>
              <a:gd name="connsiteY2" fmla="*/ 1655180 h 1655180"/>
              <a:gd name="connsiteX3" fmla="*/ 810228 w 821803"/>
              <a:gd name="connsiteY3" fmla="*/ 115747 h 1655180"/>
              <a:gd name="connsiteX4" fmla="*/ 439838 w 821803"/>
              <a:gd name="connsiteY4" fmla="*/ 405115 h 1655180"/>
              <a:gd name="connsiteX5" fmla="*/ 0 w 821803"/>
              <a:gd name="connsiteY5" fmla="*/ 0 h 1655180"/>
              <a:gd name="connsiteX0" fmla="*/ 0 w 821803"/>
              <a:gd name="connsiteY0" fmla="*/ 0 h 1655180"/>
              <a:gd name="connsiteX1" fmla="*/ 219920 w 821803"/>
              <a:gd name="connsiteY1" fmla="*/ 914401 h 1655180"/>
              <a:gd name="connsiteX2" fmla="*/ 821803 w 821803"/>
              <a:gd name="connsiteY2" fmla="*/ 1655180 h 1655180"/>
              <a:gd name="connsiteX3" fmla="*/ 810228 w 821803"/>
              <a:gd name="connsiteY3" fmla="*/ 115747 h 1655180"/>
              <a:gd name="connsiteX4" fmla="*/ 416688 w 821803"/>
              <a:gd name="connsiteY4" fmla="*/ 416690 h 1655180"/>
              <a:gd name="connsiteX5" fmla="*/ 0 w 821803"/>
              <a:gd name="connsiteY5" fmla="*/ 0 h 1655180"/>
              <a:gd name="connsiteX0" fmla="*/ 21220 w 843023"/>
              <a:gd name="connsiteY0" fmla="*/ 133109 h 1788289"/>
              <a:gd name="connsiteX1" fmla="*/ 241140 w 843023"/>
              <a:gd name="connsiteY1" fmla="*/ 1047510 h 1788289"/>
              <a:gd name="connsiteX2" fmla="*/ 843023 w 843023"/>
              <a:gd name="connsiteY2" fmla="*/ 1788289 h 1788289"/>
              <a:gd name="connsiteX3" fmla="*/ 831448 w 843023"/>
              <a:gd name="connsiteY3" fmla="*/ 248856 h 1788289"/>
              <a:gd name="connsiteX4" fmla="*/ 437908 w 843023"/>
              <a:gd name="connsiteY4" fmla="*/ 549799 h 1788289"/>
              <a:gd name="connsiteX5" fmla="*/ 113818 w 843023"/>
              <a:gd name="connsiteY5" fmla="*/ 248857 h 1788289"/>
              <a:gd name="connsiteX6" fmla="*/ 21220 w 843023"/>
              <a:gd name="connsiteY6" fmla="*/ 133109 h 1788289"/>
              <a:gd name="connsiteX0" fmla="*/ 21220 w 843023"/>
              <a:gd name="connsiteY0" fmla="*/ 133109 h 1788289"/>
              <a:gd name="connsiteX1" fmla="*/ 241140 w 843023"/>
              <a:gd name="connsiteY1" fmla="*/ 1047510 h 1788289"/>
              <a:gd name="connsiteX2" fmla="*/ 843023 w 843023"/>
              <a:gd name="connsiteY2" fmla="*/ 1788289 h 1788289"/>
              <a:gd name="connsiteX3" fmla="*/ 831448 w 843023"/>
              <a:gd name="connsiteY3" fmla="*/ 248856 h 1788289"/>
              <a:gd name="connsiteX4" fmla="*/ 437908 w 843023"/>
              <a:gd name="connsiteY4" fmla="*/ 549799 h 1788289"/>
              <a:gd name="connsiteX5" fmla="*/ 113818 w 843023"/>
              <a:gd name="connsiteY5" fmla="*/ 109960 h 1788289"/>
              <a:gd name="connsiteX6" fmla="*/ 21220 w 843023"/>
              <a:gd name="connsiteY6" fmla="*/ 133109 h 1788289"/>
              <a:gd name="connsiteX0" fmla="*/ 21220 w 981919"/>
              <a:gd name="connsiteY0" fmla="*/ 333736 h 1699549"/>
              <a:gd name="connsiteX1" fmla="*/ 380036 w 981919"/>
              <a:gd name="connsiteY1" fmla="*/ 958770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33736 h 1699549"/>
              <a:gd name="connsiteX1" fmla="*/ 380036 w 981919"/>
              <a:gd name="connsiteY1" fmla="*/ 958770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33736 h 1699549"/>
              <a:gd name="connsiteX1" fmla="*/ 356886 w 981919"/>
              <a:gd name="connsiteY1" fmla="*/ 970344 h 1699549"/>
              <a:gd name="connsiteX2" fmla="*/ 981919 w 981919"/>
              <a:gd name="connsiteY2" fmla="*/ 1699549 h 1699549"/>
              <a:gd name="connsiteX3" fmla="*/ 970344 w 981919"/>
              <a:gd name="connsiteY3" fmla="*/ 160116 h 1699549"/>
              <a:gd name="connsiteX4" fmla="*/ 576804 w 981919"/>
              <a:gd name="connsiteY4" fmla="*/ 461059 h 1699549"/>
              <a:gd name="connsiteX5" fmla="*/ 252714 w 981919"/>
              <a:gd name="connsiteY5" fmla="*/ 21220 h 1699549"/>
              <a:gd name="connsiteX6" fmla="*/ 21220 w 981919"/>
              <a:gd name="connsiteY6" fmla="*/ 333736 h 1699549"/>
              <a:gd name="connsiteX0" fmla="*/ 21220 w 981919"/>
              <a:gd name="connsiteY0" fmla="*/ 318303 h 1684116"/>
              <a:gd name="connsiteX1" fmla="*/ 356886 w 981919"/>
              <a:gd name="connsiteY1" fmla="*/ 954911 h 1684116"/>
              <a:gd name="connsiteX2" fmla="*/ 981919 w 981919"/>
              <a:gd name="connsiteY2" fmla="*/ 1684116 h 1684116"/>
              <a:gd name="connsiteX3" fmla="*/ 970344 w 981919"/>
              <a:gd name="connsiteY3" fmla="*/ 144683 h 1684116"/>
              <a:gd name="connsiteX4" fmla="*/ 588379 w 981919"/>
              <a:gd name="connsiteY4" fmla="*/ 353028 h 1684116"/>
              <a:gd name="connsiteX5" fmla="*/ 252714 w 981919"/>
              <a:gd name="connsiteY5" fmla="*/ 5787 h 1684116"/>
              <a:gd name="connsiteX6" fmla="*/ 21220 w 981919"/>
              <a:gd name="connsiteY6" fmla="*/ 318303 h 1684116"/>
              <a:gd name="connsiteX0" fmla="*/ 21220 w 981919"/>
              <a:gd name="connsiteY0" fmla="*/ 312516 h 1678329"/>
              <a:gd name="connsiteX1" fmla="*/ 356886 w 981919"/>
              <a:gd name="connsiteY1" fmla="*/ 949124 h 1678329"/>
              <a:gd name="connsiteX2" fmla="*/ 981919 w 981919"/>
              <a:gd name="connsiteY2" fmla="*/ 1678329 h 1678329"/>
              <a:gd name="connsiteX3" fmla="*/ 970344 w 981919"/>
              <a:gd name="connsiteY3" fmla="*/ 138896 h 1678329"/>
              <a:gd name="connsiteX4" fmla="*/ 588379 w 981919"/>
              <a:gd name="connsiteY4" fmla="*/ 347241 h 1678329"/>
              <a:gd name="connsiteX5" fmla="*/ 252714 w 981919"/>
              <a:gd name="connsiteY5" fmla="*/ 0 h 1678329"/>
              <a:gd name="connsiteX6" fmla="*/ 21220 w 981919"/>
              <a:gd name="connsiteY6" fmla="*/ 312516 h 1678329"/>
              <a:gd name="connsiteX0" fmla="*/ 21220 w 981919"/>
              <a:gd name="connsiteY0" fmla="*/ 312516 h 1678329"/>
              <a:gd name="connsiteX1" fmla="*/ 356886 w 981919"/>
              <a:gd name="connsiteY1" fmla="*/ 949124 h 1678329"/>
              <a:gd name="connsiteX2" fmla="*/ 981919 w 981919"/>
              <a:gd name="connsiteY2" fmla="*/ 1678329 h 1678329"/>
              <a:gd name="connsiteX3" fmla="*/ 970344 w 981919"/>
              <a:gd name="connsiteY3" fmla="*/ 138896 h 1678329"/>
              <a:gd name="connsiteX4" fmla="*/ 588379 w 981919"/>
              <a:gd name="connsiteY4" fmla="*/ 347241 h 1678329"/>
              <a:gd name="connsiteX5" fmla="*/ 252714 w 981919"/>
              <a:gd name="connsiteY5" fmla="*/ 0 h 1678329"/>
              <a:gd name="connsiteX6" fmla="*/ 21220 w 981919"/>
              <a:gd name="connsiteY6" fmla="*/ 312516 h 1678329"/>
              <a:gd name="connsiteX0" fmla="*/ 0 w 960699"/>
              <a:gd name="connsiteY0" fmla="*/ 312516 h 1678329"/>
              <a:gd name="connsiteX1" fmla="*/ 335666 w 960699"/>
              <a:gd name="connsiteY1" fmla="*/ 949124 h 1678329"/>
              <a:gd name="connsiteX2" fmla="*/ 960699 w 960699"/>
              <a:gd name="connsiteY2" fmla="*/ 1678329 h 1678329"/>
              <a:gd name="connsiteX3" fmla="*/ 949124 w 960699"/>
              <a:gd name="connsiteY3" fmla="*/ 138896 h 1678329"/>
              <a:gd name="connsiteX4" fmla="*/ 567159 w 960699"/>
              <a:gd name="connsiteY4" fmla="*/ 347241 h 1678329"/>
              <a:gd name="connsiteX5" fmla="*/ 231494 w 960699"/>
              <a:gd name="connsiteY5" fmla="*/ 0 h 1678329"/>
              <a:gd name="connsiteX6" fmla="*/ 0 w 960699"/>
              <a:gd name="connsiteY6" fmla="*/ 312516 h 1678329"/>
              <a:gd name="connsiteX0" fmla="*/ 0 w 1030147"/>
              <a:gd name="connsiteY0" fmla="*/ 266217 h 1678329"/>
              <a:gd name="connsiteX1" fmla="*/ 405114 w 1030147"/>
              <a:gd name="connsiteY1" fmla="*/ 94912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266217 h 1678329"/>
              <a:gd name="connsiteX1" fmla="*/ 405114 w 1030147"/>
              <a:gd name="connsiteY1" fmla="*/ 94912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266217 h 1678329"/>
              <a:gd name="connsiteX1" fmla="*/ 381965 w 1030147"/>
              <a:gd name="connsiteY1" fmla="*/ 972274 h 1678329"/>
              <a:gd name="connsiteX2" fmla="*/ 1030147 w 1030147"/>
              <a:gd name="connsiteY2" fmla="*/ 1678329 h 1678329"/>
              <a:gd name="connsiteX3" fmla="*/ 1018572 w 1030147"/>
              <a:gd name="connsiteY3" fmla="*/ 138896 h 1678329"/>
              <a:gd name="connsiteX4" fmla="*/ 636607 w 1030147"/>
              <a:gd name="connsiteY4" fmla="*/ 347241 h 1678329"/>
              <a:gd name="connsiteX5" fmla="*/ 300942 w 1030147"/>
              <a:gd name="connsiteY5" fmla="*/ 0 h 1678329"/>
              <a:gd name="connsiteX6" fmla="*/ 0 w 1030147"/>
              <a:gd name="connsiteY6" fmla="*/ 266217 h 1678329"/>
              <a:gd name="connsiteX0" fmla="*/ 0 w 1030147"/>
              <a:gd name="connsiteY0" fmla="*/ 185194 h 1597306"/>
              <a:gd name="connsiteX1" fmla="*/ 381965 w 1030147"/>
              <a:gd name="connsiteY1" fmla="*/ 891251 h 1597306"/>
              <a:gd name="connsiteX2" fmla="*/ 1030147 w 1030147"/>
              <a:gd name="connsiteY2" fmla="*/ 1597306 h 1597306"/>
              <a:gd name="connsiteX3" fmla="*/ 1018572 w 1030147"/>
              <a:gd name="connsiteY3" fmla="*/ 57873 h 1597306"/>
              <a:gd name="connsiteX4" fmla="*/ 636607 w 1030147"/>
              <a:gd name="connsiteY4" fmla="*/ 266218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18572 w 1030147"/>
              <a:gd name="connsiteY3" fmla="*/ 57873 h 1597306"/>
              <a:gd name="connsiteX4" fmla="*/ 636607 w 1030147"/>
              <a:gd name="connsiteY4" fmla="*/ 266218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06998 w 1030147"/>
              <a:gd name="connsiteY3" fmla="*/ 370389 h 1597306"/>
              <a:gd name="connsiteX4" fmla="*/ 636607 w 1030147"/>
              <a:gd name="connsiteY4" fmla="*/ 266218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06998 w 1030147"/>
              <a:gd name="connsiteY3" fmla="*/ 370389 h 1597306"/>
              <a:gd name="connsiteX4" fmla="*/ 636607 w 1030147"/>
              <a:gd name="connsiteY4" fmla="*/ 266218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06998 w 1030147"/>
              <a:gd name="connsiteY3" fmla="*/ 370389 h 1597306"/>
              <a:gd name="connsiteX4" fmla="*/ 590309 w 1030147"/>
              <a:gd name="connsiteY4" fmla="*/ 312517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06998 w 1030147"/>
              <a:gd name="connsiteY3" fmla="*/ 370389 h 1597306"/>
              <a:gd name="connsiteX4" fmla="*/ 590309 w 1030147"/>
              <a:gd name="connsiteY4" fmla="*/ 312517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06998 w 1030147"/>
              <a:gd name="connsiteY3" fmla="*/ 370389 h 1597306"/>
              <a:gd name="connsiteX4" fmla="*/ 590309 w 1030147"/>
              <a:gd name="connsiteY4" fmla="*/ 312517 h 1597306"/>
              <a:gd name="connsiteX5" fmla="*/ 208345 w 1030147"/>
              <a:gd name="connsiteY5" fmla="*/ 0 h 1597306"/>
              <a:gd name="connsiteX6" fmla="*/ 0 w 1030147"/>
              <a:gd name="connsiteY6" fmla="*/ 185194 h 1597306"/>
              <a:gd name="connsiteX0" fmla="*/ 0 w 1030147"/>
              <a:gd name="connsiteY0" fmla="*/ 185194 h 1597306"/>
              <a:gd name="connsiteX1" fmla="*/ 381965 w 1030147"/>
              <a:gd name="connsiteY1" fmla="*/ 891251 h 1597306"/>
              <a:gd name="connsiteX2" fmla="*/ 1030147 w 1030147"/>
              <a:gd name="connsiteY2" fmla="*/ 1597306 h 1597306"/>
              <a:gd name="connsiteX3" fmla="*/ 1006998 w 1030147"/>
              <a:gd name="connsiteY3" fmla="*/ 370389 h 1597306"/>
              <a:gd name="connsiteX4" fmla="*/ 590309 w 1030147"/>
              <a:gd name="connsiteY4" fmla="*/ 312517 h 1597306"/>
              <a:gd name="connsiteX5" fmla="*/ 208345 w 1030147"/>
              <a:gd name="connsiteY5" fmla="*/ 0 h 1597306"/>
              <a:gd name="connsiteX6" fmla="*/ 0 w 1030147"/>
              <a:gd name="connsiteY6" fmla="*/ 185194 h 1597306"/>
              <a:gd name="connsiteX0" fmla="*/ 0 w 1045580"/>
              <a:gd name="connsiteY0" fmla="*/ 185194 h 1597306"/>
              <a:gd name="connsiteX1" fmla="*/ 381965 w 1045580"/>
              <a:gd name="connsiteY1" fmla="*/ 891251 h 1597306"/>
              <a:gd name="connsiteX2" fmla="*/ 1030147 w 1045580"/>
              <a:gd name="connsiteY2" fmla="*/ 1597306 h 1597306"/>
              <a:gd name="connsiteX3" fmla="*/ 1041722 w 1045580"/>
              <a:gd name="connsiteY3" fmla="*/ 370389 h 1597306"/>
              <a:gd name="connsiteX4" fmla="*/ 590309 w 1045580"/>
              <a:gd name="connsiteY4" fmla="*/ 312517 h 1597306"/>
              <a:gd name="connsiteX5" fmla="*/ 208345 w 1045580"/>
              <a:gd name="connsiteY5" fmla="*/ 0 h 1597306"/>
              <a:gd name="connsiteX6" fmla="*/ 0 w 1045580"/>
              <a:gd name="connsiteY6" fmla="*/ 185194 h 1597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5580" h="1597306">
                <a:moveTo>
                  <a:pt x="0" y="185194"/>
                </a:moveTo>
                <a:cubicBezTo>
                  <a:pt x="108031" y="430192"/>
                  <a:pt x="210274" y="655899"/>
                  <a:pt x="381965" y="891251"/>
                </a:cubicBezTo>
                <a:cubicBezTo>
                  <a:pt x="553656" y="1126603"/>
                  <a:pt x="775504" y="1427543"/>
                  <a:pt x="1030147" y="1597306"/>
                </a:cubicBezTo>
                <a:cubicBezTo>
                  <a:pt x="1026289" y="1084162"/>
                  <a:pt x="1045580" y="883533"/>
                  <a:pt x="1041722" y="370389"/>
                </a:cubicBezTo>
                <a:cubicBezTo>
                  <a:pt x="868103" y="358814"/>
                  <a:pt x="655899" y="343383"/>
                  <a:pt x="590309" y="312517"/>
                </a:cubicBezTo>
                <a:cubicBezTo>
                  <a:pt x="447555" y="254643"/>
                  <a:pt x="291297" y="98384"/>
                  <a:pt x="208345" y="0"/>
                </a:cubicBezTo>
                <a:cubicBezTo>
                  <a:pt x="148543" y="86810"/>
                  <a:pt x="71377" y="75234"/>
                  <a:pt x="0" y="185194"/>
                </a:cubicBezTo>
                <a:close/>
              </a:path>
            </a:pathLst>
          </a:custGeom>
          <a:gradFill>
            <a:gsLst>
              <a:gs pos="5000">
                <a:schemeClr val="bg1">
                  <a:lumMod val="85000"/>
                </a:schemeClr>
              </a:gs>
              <a:gs pos="88000">
                <a:schemeClr val="bg1">
                  <a:lumMod val="95000"/>
                </a:schemeClr>
              </a:gs>
            </a:gsLst>
            <a:lin ang="1800000" scaled="0"/>
          </a:gradFill>
          <a:ln w="9525">
            <a:noFill/>
            <a:round/>
            <a:headEnd/>
            <a:tailEnd/>
          </a:ln>
        </p:spPr>
        <p:txBody>
          <a:bodyPr wrap="none" lIns="0" tIns="0" rIns="0" bIns="0" rtlCol="0" anchor="ctr"/>
          <a:lstStyle/>
          <a:p>
            <a:pPr algn="ctr">
              <a:spcAft>
                <a:spcPct val="40000"/>
              </a:spcAft>
            </a:pPr>
            <a:endParaRPr lang="en-US" dirty="0" err="1">
              <a:solidFill>
                <a:srgbClr val="FFFFFF"/>
              </a:solidFill>
            </a:endParaRPr>
          </a:p>
        </p:txBody>
      </p:sp>
      <p:pic>
        <p:nvPicPr>
          <p:cNvPr id="34" name="Picture 8" descr="C:\Users\Abject-3D\Desktop\VMWare Files\FINAL diagrams\Basic Virtualization\3D PNGs\VMW_Q309_DGRM_Dsktp_App_Lifecycle_4.png"/>
          <p:cNvPicPr>
            <a:picLocks noChangeAspect="1" noChangeArrowheads="1"/>
          </p:cNvPicPr>
          <p:nvPr/>
        </p:nvPicPr>
        <p:blipFill>
          <a:blip r:embed="rId3"/>
          <a:srcRect/>
          <a:stretch>
            <a:fillRect/>
          </a:stretch>
        </p:blipFill>
        <p:spPr bwMode="auto">
          <a:xfrm>
            <a:off x="2750324" y="1600200"/>
            <a:ext cx="3879076" cy="3895725"/>
          </a:xfrm>
          <a:prstGeom prst="rect">
            <a:avLst/>
          </a:prstGeom>
          <a:noFill/>
        </p:spPr>
      </p:pic>
      <p:sp>
        <p:nvSpPr>
          <p:cNvPr id="5" name="Title 4"/>
          <p:cNvSpPr>
            <a:spLocks noGrp="1"/>
          </p:cNvSpPr>
          <p:nvPr>
            <p:ph type="title"/>
          </p:nvPr>
        </p:nvSpPr>
        <p:spPr/>
        <p:txBody>
          <a:bodyPr/>
          <a:lstStyle/>
          <a:p>
            <a:r>
              <a:rPr lang="en-US" dirty="0" smtClean="0"/>
              <a:t>Desktop Solutions</a:t>
            </a:r>
            <a:endParaRPr lang="en-US" dirty="0">
              <a:solidFill>
                <a:srgbClr val="FF0000"/>
              </a:solidFill>
            </a:endParaRPr>
          </a:p>
        </p:txBody>
      </p:sp>
      <p:sp>
        <p:nvSpPr>
          <p:cNvPr id="24" name="TextBox 23"/>
          <p:cNvSpPr txBox="1"/>
          <p:nvPr/>
        </p:nvSpPr>
        <p:spPr>
          <a:xfrm>
            <a:off x="3939547" y="2922106"/>
            <a:ext cx="1399742" cy="1031051"/>
          </a:xfrm>
          <a:prstGeom prst="rect">
            <a:avLst/>
          </a:prstGeom>
          <a:noFill/>
        </p:spPr>
        <p:txBody>
          <a:bodyPr wrap="none" rtlCol="0">
            <a:spAutoFit/>
          </a:bodyPr>
          <a:lstStyle/>
          <a:p>
            <a:pPr algn="ctr" fontAlgn="base">
              <a:spcBef>
                <a:spcPct val="0"/>
              </a:spcBef>
              <a:spcAft>
                <a:spcPct val="40000"/>
              </a:spcAft>
            </a:pPr>
            <a:r>
              <a:rPr lang="en-US" sz="1400" b="1" dirty="0"/>
              <a:t>VMware</a:t>
            </a:r>
            <a:br>
              <a:rPr lang="en-US" sz="1400" b="1" dirty="0"/>
            </a:br>
            <a:r>
              <a:rPr lang="en-US" sz="1400" b="1" dirty="0" err="1"/>
              <a:t>ThinApp</a:t>
            </a:r>
            <a:r>
              <a:rPr lang="en-US" sz="2000" dirty="0">
                <a:solidFill>
                  <a:srgbClr val="333333"/>
                </a:solidFill>
              </a:rPr>
              <a:t/>
            </a:r>
            <a:br>
              <a:rPr lang="en-US" sz="2000" dirty="0">
                <a:solidFill>
                  <a:srgbClr val="333333"/>
                </a:solidFill>
              </a:rPr>
            </a:br>
            <a:r>
              <a:rPr lang="en-US" sz="1100" dirty="0">
                <a:solidFill>
                  <a:srgbClr val="333333"/>
                </a:solidFill>
              </a:rPr>
              <a:t>Virtual OS</a:t>
            </a:r>
            <a:br>
              <a:rPr lang="en-US" sz="1100" dirty="0">
                <a:solidFill>
                  <a:srgbClr val="333333"/>
                </a:solidFill>
              </a:rPr>
            </a:br>
            <a:r>
              <a:rPr lang="en-US" sz="1100" dirty="0" smtClean="0">
                <a:solidFill>
                  <a:srgbClr val="333333"/>
                </a:solidFill>
              </a:rPr>
              <a:t>Virtual </a:t>
            </a:r>
            <a:r>
              <a:rPr lang="en-US" sz="1100" dirty="0">
                <a:solidFill>
                  <a:srgbClr val="333333"/>
                </a:solidFill>
              </a:rPr>
              <a:t>Registry</a:t>
            </a:r>
            <a:br>
              <a:rPr lang="en-US" sz="1100" dirty="0">
                <a:solidFill>
                  <a:srgbClr val="333333"/>
                </a:solidFill>
              </a:rPr>
            </a:br>
            <a:r>
              <a:rPr lang="en-US" sz="1100" dirty="0">
                <a:solidFill>
                  <a:srgbClr val="333333"/>
                </a:solidFill>
              </a:rPr>
              <a:t>Virtual File System </a:t>
            </a:r>
          </a:p>
        </p:txBody>
      </p:sp>
      <p:sp>
        <p:nvSpPr>
          <p:cNvPr id="29" name="TextBox 28"/>
          <p:cNvSpPr txBox="1"/>
          <p:nvPr/>
        </p:nvSpPr>
        <p:spPr>
          <a:xfrm>
            <a:off x="3352800" y="2357735"/>
            <a:ext cx="808235" cy="461665"/>
          </a:xfrm>
          <a:prstGeom prst="rect">
            <a:avLst/>
          </a:prstGeom>
          <a:noFill/>
        </p:spPr>
        <p:txBody>
          <a:bodyPr wrap="none" rtlCol="0">
            <a:spAutoFit/>
          </a:bodyPr>
          <a:lstStyle/>
          <a:p>
            <a:pPr fontAlgn="base">
              <a:spcBef>
                <a:spcPct val="0"/>
              </a:spcBef>
            </a:pPr>
            <a:r>
              <a:rPr lang="en-US" sz="1200" b="1" dirty="0">
                <a:solidFill>
                  <a:srgbClr val="333333"/>
                </a:solidFill>
              </a:rPr>
              <a:t>Upgrade</a:t>
            </a:r>
          </a:p>
          <a:p>
            <a:pPr fontAlgn="base">
              <a:spcBef>
                <a:spcPct val="0"/>
              </a:spcBef>
            </a:pPr>
            <a:r>
              <a:rPr lang="en-US" sz="1200" b="1" dirty="0">
                <a:solidFill>
                  <a:srgbClr val="333333"/>
                </a:solidFill>
              </a:rPr>
              <a:t>or Patch</a:t>
            </a:r>
          </a:p>
        </p:txBody>
      </p:sp>
      <p:sp>
        <p:nvSpPr>
          <p:cNvPr id="11" name="Rounded Rectangle 10"/>
          <p:cNvSpPr/>
          <p:nvPr/>
        </p:nvSpPr>
        <p:spPr>
          <a:xfrm>
            <a:off x="6419101" y="4745621"/>
            <a:ext cx="1810499" cy="969379"/>
          </a:xfrm>
          <a:prstGeom prst="roundRect">
            <a:avLst>
              <a:gd name="adj" fmla="val 3840"/>
            </a:avLst>
          </a:prstGeom>
          <a:gradFill>
            <a:gsLst>
              <a:gs pos="0">
                <a:schemeClr val="tx1">
                  <a:lumMod val="40000"/>
                  <a:lumOff val="60000"/>
                </a:schemeClr>
              </a:gs>
              <a:gs pos="100000">
                <a:schemeClr val="tx1">
                  <a:lumMod val="20000"/>
                  <a:lumOff val="80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dirty="0">
              <a:solidFill>
                <a:srgbClr val="FFFFFF"/>
              </a:solidFill>
            </a:endParaRPr>
          </a:p>
        </p:txBody>
      </p:sp>
      <p:sp>
        <p:nvSpPr>
          <p:cNvPr id="15" name="Rounded Rectangle 14"/>
          <p:cNvSpPr/>
          <p:nvPr/>
        </p:nvSpPr>
        <p:spPr>
          <a:xfrm>
            <a:off x="609600" y="1600200"/>
            <a:ext cx="1905000" cy="974035"/>
          </a:xfrm>
          <a:prstGeom prst="roundRect">
            <a:avLst>
              <a:gd name="adj" fmla="val 3840"/>
            </a:avLst>
          </a:prstGeom>
          <a:gradFill>
            <a:gsLst>
              <a:gs pos="0">
                <a:schemeClr val="tx1">
                  <a:lumMod val="40000"/>
                  <a:lumOff val="60000"/>
                </a:schemeClr>
              </a:gs>
              <a:gs pos="100000">
                <a:schemeClr val="tx1">
                  <a:lumMod val="20000"/>
                  <a:lumOff val="80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dirty="0">
              <a:solidFill>
                <a:srgbClr val="FFFFFF"/>
              </a:solidFill>
              <a:latin typeface="+mn-lt"/>
              <a:ea typeface="+mn-ea"/>
              <a:cs typeface="+mn-cs"/>
            </a:endParaRPr>
          </a:p>
        </p:txBody>
      </p:sp>
      <p:sp>
        <p:nvSpPr>
          <p:cNvPr id="13" name="Rounded Rectangle 12"/>
          <p:cNvSpPr/>
          <p:nvPr/>
        </p:nvSpPr>
        <p:spPr>
          <a:xfrm>
            <a:off x="1056859" y="4800600"/>
            <a:ext cx="1752601" cy="914400"/>
          </a:xfrm>
          <a:prstGeom prst="roundRect">
            <a:avLst>
              <a:gd name="adj" fmla="val 3840"/>
            </a:avLst>
          </a:prstGeom>
          <a:gradFill>
            <a:gsLst>
              <a:gs pos="0">
                <a:schemeClr val="tx1">
                  <a:lumMod val="40000"/>
                  <a:lumOff val="60000"/>
                </a:schemeClr>
              </a:gs>
              <a:gs pos="100000">
                <a:schemeClr val="tx1">
                  <a:lumMod val="20000"/>
                  <a:lumOff val="80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a:solidFill>
                <a:srgbClr val="FFFFFF"/>
              </a:solidFill>
              <a:latin typeface="+mn-lt"/>
              <a:ea typeface="+mn-ea"/>
              <a:cs typeface="+mn-cs"/>
            </a:endParaRPr>
          </a:p>
        </p:txBody>
      </p:sp>
      <p:sp>
        <p:nvSpPr>
          <p:cNvPr id="23" name="TextBox 22"/>
          <p:cNvSpPr txBox="1"/>
          <p:nvPr/>
        </p:nvSpPr>
        <p:spPr>
          <a:xfrm>
            <a:off x="609601" y="1600200"/>
            <a:ext cx="1828799" cy="984885"/>
          </a:xfrm>
          <a:prstGeom prst="rect">
            <a:avLst/>
          </a:prstGeom>
          <a:noFill/>
        </p:spPr>
        <p:txBody>
          <a:bodyPr wrap="square" rtlCol="0">
            <a:spAutoFit/>
          </a:bodyPr>
          <a:lstStyle/>
          <a:p>
            <a:pPr fontAlgn="base">
              <a:spcBef>
                <a:spcPct val="0"/>
              </a:spcBef>
              <a:spcAft>
                <a:spcPct val="40000"/>
              </a:spcAft>
            </a:pPr>
            <a:r>
              <a:rPr lang="en-US" sz="1400" b="1" dirty="0" smtClean="0">
                <a:solidFill>
                  <a:srgbClr val="0095D3"/>
                </a:solidFill>
              </a:rPr>
              <a:t>Upgrade / Migrate</a:t>
            </a:r>
            <a:r>
              <a:rPr lang="en-US" sz="1800" dirty="0">
                <a:solidFill>
                  <a:srgbClr val="333333"/>
                </a:solidFill>
              </a:rPr>
              <a:t/>
            </a:r>
            <a:br>
              <a:rPr lang="en-US" sz="1800" dirty="0">
                <a:solidFill>
                  <a:srgbClr val="333333"/>
                </a:solidFill>
              </a:rPr>
            </a:br>
            <a:r>
              <a:rPr lang="en-US" sz="1100" dirty="0" smtClean="0">
                <a:solidFill>
                  <a:srgbClr val="333333"/>
                </a:solidFill>
              </a:rPr>
              <a:t>Upgrade or migrate existing legacy apps without having to remediate code.</a:t>
            </a:r>
            <a:endParaRPr lang="en-US" sz="1100" dirty="0">
              <a:solidFill>
                <a:srgbClr val="333333"/>
              </a:solidFill>
            </a:endParaRPr>
          </a:p>
        </p:txBody>
      </p:sp>
      <p:sp>
        <p:nvSpPr>
          <p:cNvPr id="22" name="TextBox 21"/>
          <p:cNvSpPr txBox="1"/>
          <p:nvPr/>
        </p:nvSpPr>
        <p:spPr>
          <a:xfrm>
            <a:off x="1056860" y="4800600"/>
            <a:ext cx="2143540" cy="815608"/>
          </a:xfrm>
          <a:prstGeom prst="rect">
            <a:avLst/>
          </a:prstGeom>
          <a:noFill/>
        </p:spPr>
        <p:txBody>
          <a:bodyPr wrap="square" rtlCol="0">
            <a:spAutoFit/>
          </a:bodyPr>
          <a:lstStyle/>
          <a:p>
            <a:pPr fontAlgn="base">
              <a:spcBef>
                <a:spcPct val="0"/>
              </a:spcBef>
              <a:spcAft>
                <a:spcPct val="40000"/>
              </a:spcAft>
            </a:pPr>
            <a:r>
              <a:rPr lang="en-US" sz="1400" b="1" dirty="0">
                <a:solidFill>
                  <a:srgbClr val="0095D3"/>
                </a:solidFill>
              </a:rPr>
              <a:t>Deploy</a:t>
            </a:r>
            <a:r>
              <a:rPr lang="en-US" sz="1800" dirty="0">
                <a:solidFill>
                  <a:srgbClr val="333333"/>
                </a:solidFill>
              </a:rPr>
              <a:t/>
            </a:r>
            <a:br>
              <a:rPr lang="en-US" sz="1800" dirty="0">
                <a:solidFill>
                  <a:srgbClr val="333333"/>
                </a:solidFill>
              </a:rPr>
            </a:br>
            <a:r>
              <a:rPr lang="en-US" sz="1100" dirty="0">
                <a:solidFill>
                  <a:srgbClr val="333333"/>
                </a:solidFill>
              </a:rPr>
              <a:t>Apps using existing management tools and infrastructure.</a:t>
            </a:r>
          </a:p>
        </p:txBody>
      </p:sp>
      <p:sp>
        <p:nvSpPr>
          <p:cNvPr id="21" name="TextBox 20"/>
          <p:cNvSpPr txBox="1"/>
          <p:nvPr/>
        </p:nvSpPr>
        <p:spPr>
          <a:xfrm>
            <a:off x="6477000" y="4800600"/>
            <a:ext cx="1806905" cy="815608"/>
          </a:xfrm>
          <a:prstGeom prst="rect">
            <a:avLst/>
          </a:prstGeom>
          <a:noFill/>
        </p:spPr>
        <p:txBody>
          <a:bodyPr wrap="none" rtlCol="0">
            <a:spAutoFit/>
          </a:bodyPr>
          <a:lstStyle/>
          <a:p>
            <a:pPr fontAlgn="base">
              <a:spcBef>
                <a:spcPct val="0"/>
              </a:spcBef>
              <a:spcAft>
                <a:spcPct val="40000"/>
              </a:spcAft>
            </a:pPr>
            <a:r>
              <a:rPr lang="en-US" sz="1400" b="1" dirty="0">
                <a:solidFill>
                  <a:srgbClr val="00B050"/>
                </a:solidFill>
              </a:rPr>
              <a:t>Test</a:t>
            </a:r>
            <a:r>
              <a:rPr lang="en-US" sz="1800" dirty="0">
                <a:solidFill>
                  <a:srgbClr val="333333"/>
                </a:solidFill>
              </a:rPr>
              <a:t/>
            </a:r>
            <a:br>
              <a:rPr lang="en-US" sz="1800" dirty="0">
                <a:solidFill>
                  <a:srgbClr val="333333"/>
                </a:solidFill>
              </a:rPr>
            </a:br>
            <a:r>
              <a:rPr lang="en-US" sz="1100" dirty="0">
                <a:solidFill>
                  <a:srgbClr val="333333"/>
                </a:solidFill>
              </a:rPr>
              <a:t>Apps against desktop</a:t>
            </a:r>
            <a:br>
              <a:rPr lang="en-US" sz="1100" dirty="0">
                <a:solidFill>
                  <a:srgbClr val="333333"/>
                </a:solidFill>
              </a:rPr>
            </a:br>
            <a:r>
              <a:rPr lang="en-US" sz="1100" dirty="0">
                <a:solidFill>
                  <a:srgbClr val="333333"/>
                </a:solidFill>
              </a:rPr>
              <a:t>Images and other apps</a:t>
            </a:r>
            <a:br>
              <a:rPr lang="en-US" sz="1100" dirty="0">
                <a:solidFill>
                  <a:srgbClr val="333333"/>
                </a:solidFill>
              </a:rPr>
            </a:br>
            <a:r>
              <a:rPr lang="en-US" sz="1100" dirty="0">
                <a:solidFill>
                  <a:srgbClr val="333333"/>
                </a:solidFill>
              </a:rPr>
              <a:t>with real-time diagnostics.</a:t>
            </a:r>
          </a:p>
        </p:txBody>
      </p:sp>
      <p:sp>
        <p:nvSpPr>
          <p:cNvPr id="26" name="Rounded Rectangle 25"/>
          <p:cNvSpPr/>
          <p:nvPr/>
        </p:nvSpPr>
        <p:spPr>
          <a:xfrm>
            <a:off x="6572251" y="1240421"/>
            <a:ext cx="1809749" cy="893180"/>
          </a:xfrm>
          <a:prstGeom prst="roundRect">
            <a:avLst>
              <a:gd name="adj" fmla="val 3840"/>
            </a:avLst>
          </a:prstGeom>
          <a:gradFill>
            <a:gsLst>
              <a:gs pos="0">
                <a:schemeClr val="tx1">
                  <a:lumMod val="40000"/>
                  <a:lumOff val="60000"/>
                </a:schemeClr>
              </a:gs>
              <a:gs pos="100000">
                <a:schemeClr val="tx1">
                  <a:lumMod val="20000"/>
                  <a:lumOff val="80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a:solidFill>
                <a:srgbClr val="FFFFFF"/>
              </a:solidFill>
              <a:latin typeface="+mn-lt"/>
              <a:ea typeface="+mn-ea"/>
              <a:cs typeface="+mn-cs"/>
            </a:endParaRPr>
          </a:p>
        </p:txBody>
      </p:sp>
      <p:sp>
        <p:nvSpPr>
          <p:cNvPr id="19" name="TextBox 18"/>
          <p:cNvSpPr txBox="1"/>
          <p:nvPr/>
        </p:nvSpPr>
        <p:spPr>
          <a:xfrm>
            <a:off x="6629400" y="1293742"/>
            <a:ext cx="1789272" cy="830997"/>
          </a:xfrm>
          <a:prstGeom prst="rect">
            <a:avLst/>
          </a:prstGeom>
          <a:noFill/>
        </p:spPr>
        <p:txBody>
          <a:bodyPr wrap="none" rtlCol="0">
            <a:spAutoFit/>
          </a:bodyPr>
          <a:lstStyle/>
          <a:p>
            <a:pPr fontAlgn="base">
              <a:spcBef>
                <a:spcPct val="0"/>
              </a:spcBef>
              <a:spcAft>
                <a:spcPct val="40000"/>
              </a:spcAft>
            </a:pPr>
            <a:r>
              <a:rPr lang="en-US" sz="1400" b="1" dirty="0">
                <a:solidFill>
                  <a:srgbClr val="D9541E"/>
                </a:solidFill>
              </a:rPr>
              <a:t>Develop</a:t>
            </a:r>
            <a:r>
              <a:rPr lang="en-US" sz="1800" dirty="0">
                <a:solidFill>
                  <a:srgbClr val="333333"/>
                </a:solidFill>
              </a:rPr>
              <a:t/>
            </a:r>
            <a:br>
              <a:rPr lang="en-US" sz="1800" dirty="0">
                <a:solidFill>
                  <a:srgbClr val="333333"/>
                </a:solidFill>
              </a:rPr>
            </a:br>
            <a:r>
              <a:rPr lang="en-US" sz="1100" dirty="0">
                <a:solidFill>
                  <a:srgbClr val="333333"/>
                </a:solidFill>
              </a:rPr>
              <a:t>Custom in-house apps,</a:t>
            </a:r>
            <a:br>
              <a:rPr lang="en-US" sz="1100" dirty="0">
                <a:solidFill>
                  <a:srgbClr val="333333"/>
                </a:solidFill>
              </a:rPr>
            </a:br>
            <a:r>
              <a:rPr lang="en-US" sz="1100" dirty="0">
                <a:solidFill>
                  <a:srgbClr val="333333"/>
                </a:solidFill>
              </a:rPr>
              <a:t>3</a:t>
            </a:r>
            <a:r>
              <a:rPr lang="en-US" sz="1100" baseline="30000" dirty="0">
                <a:solidFill>
                  <a:srgbClr val="333333"/>
                </a:solidFill>
              </a:rPr>
              <a:t>rd</a:t>
            </a:r>
            <a:r>
              <a:rPr lang="en-US" sz="1100" dirty="0">
                <a:solidFill>
                  <a:srgbClr val="333333"/>
                </a:solidFill>
              </a:rPr>
              <a:t>-party/vertical solutions</a:t>
            </a:r>
            <a:br>
              <a:rPr lang="en-US" sz="1100" dirty="0">
                <a:solidFill>
                  <a:srgbClr val="333333"/>
                </a:solidFill>
              </a:rPr>
            </a:br>
            <a:r>
              <a:rPr lang="en-US" sz="1100" dirty="0">
                <a:solidFill>
                  <a:srgbClr val="333333"/>
                </a:solidFill>
              </a:rPr>
              <a:t>and commercial apps</a:t>
            </a:r>
            <a:r>
              <a:rPr lang="en-US" sz="1200" dirty="0">
                <a:solidFill>
                  <a:srgbClr val="333333"/>
                </a:solidFill>
              </a:rPr>
              <a:t>.</a:t>
            </a:r>
          </a:p>
        </p:txBody>
      </p:sp>
      <p:sp>
        <p:nvSpPr>
          <p:cNvPr id="28" name="Rounded Rectangle 27"/>
          <p:cNvSpPr/>
          <p:nvPr/>
        </p:nvSpPr>
        <p:spPr>
          <a:xfrm>
            <a:off x="6733426" y="2743201"/>
            <a:ext cx="1648574" cy="990599"/>
          </a:xfrm>
          <a:prstGeom prst="roundRect">
            <a:avLst>
              <a:gd name="adj" fmla="val 3840"/>
            </a:avLst>
          </a:prstGeom>
          <a:gradFill>
            <a:gsLst>
              <a:gs pos="0">
                <a:schemeClr val="tx1">
                  <a:lumMod val="40000"/>
                  <a:lumOff val="60000"/>
                </a:schemeClr>
              </a:gs>
              <a:gs pos="100000">
                <a:schemeClr val="tx1">
                  <a:lumMod val="20000"/>
                  <a:lumOff val="80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dirty="0">
              <a:solidFill>
                <a:srgbClr val="FFFFFF"/>
              </a:solidFill>
            </a:endParaRPr>
          </a:p>
        </p:txBody>
      </p:sp>
      <p:sp>
        <p:nvSpPr>
          <p:cNvPr id="20" name="TextBox 19"/>
          <p:cNvSpPr txBox="1"/>
          <p:nvPr/>
        </p:nvSpPr>
        <p:spPr>
          <a:xfrm>
            <a:off x="6785364" y="2819400"/>
            <a:ext cx="1977636" cy="815608"/>
          </a:xfrm>
          <a:prstGeom prst="rect">
            <a:avLst/>
          </a:prstGeom>
          <a:noFill/>
        </p:spPr>
        <p:txBody>
          <a:bodyPr wrap="square" rtlCol="0">
            <a:spAutoFit/>
          </a:bodyPr>
          <a:lstStyle/>
          <a:p>
            <a:pPr fontAlgn="base">
              <a:spcBef>
                <a:spcPct val="0"/>
              </a:spcBef>
              <a:spcAft>
                <a:spcPct val="40000"/>
              </a:spcAft>
            </a:pPr>
            <a:r>
              <a:rPr lang="en-US" sz="1400" b="1" dirty="0">
                <a:solidFill>
                  <a:srgbClr val="00B050"/>
                </a:solidFill>
              </a:rPr>
              <a:t>Package</a:t>
            </a:r>
            <a:r>
              <a:rPr lang="en-US" sz="1800" dirty="0">
                <a:solidFill>
                  <a:srgbClr val="333333"/>
                </a:solidFill>
              </a:rPr>
              <a:t/>
            </a:r>
            <a:br>
              <a:rPr lang="en-US" sz="1800" dirty="0">
                <a:solidFill>
                  <a:srgbClr val="333333"/>
                </a:solidFill>
              </a:rPr>
            </a:br>
            <a:r>
              <a:rPr lang="en-US" sz="1100" dirty="0">
                <a:solidFill>
                  <a:srgbClr val="333333"/>
                </a:solidFill>
              </a:rPr>
              <a:t>Apps inside EXE and</a:t>
            </a:r>
            <a:br>
              <a:rPr lang="en-US" sz="1100" dirty="0">
                <a:solidFill>
                  <a:srgbClr val="333333"/>
                </a:solidFill>
              </a:rPr>
            </a:br>
            <a:r>
              <a:rPr lang="en-US" sz="1100" dirty="0">
                <a:solidFill>
                  <a:srgbClr val="333333"/>
                </a:solidFill>
              </a:rPr>
              <a:t>MSI files with no</a:t>
            </a:r>
            <a:br>
              <a:rPr lang="en-US" sz="1100" dirty="0">
                <a:solidFill>
                  <a:srgbClr val="333333"/>
                </a:solidFill>
              </a:rPr>
            </a:br>
            <a:r>
              <a:rPr lang="en-US" sz="1100" dirty="0">
                <a:solidFill>
                  <a:srgbClr val="333333"/>
                </a:solidFill>
              </a:rPr>
              <a:t>source changes.</a:t>
            </a:r>
          </a:p>
        </p:txBody>
      </p:sp>
      <p:pic>
        <p:nvPicPr>
          <p:cNvPr id="35" name="Picture 212" descr="ICON_CheckMark_Q308"/>
          <p:cNvPicPr>
            <a:picLocks noChangeAspect="1" noChangeArrowheads="1"/>
          </p:cNvPicPr>
          <p:nvPr/>
        </p:nvPicPr>
        <p:blipFill>
          <a:blip r:embed="rId4"/>
          <a:srcRect/>
          <a:stretch>
            <a:fillRect/>
          </a:stretch>
        </p:blipFill>
        <p:spPr bwMode="auto">
          <a:xfrm>
            <a:off x="5181600" y="4090987"/>
            <a:ext cx="720226" cy="633413"/>
          </a:xfrm>
          <a:prstGeom prst="rect">
            <a:avLst/>
          </a:prstGeom>
          <a:noFill/>
          <a:ln w="9525">
            <a:noFill/>
            <a:miter lim="800000"/>
            <a:headEnd/>
            <a:tailEnd/>
          </a:ln>
        </p:spPr>
      </p:pic>
      <p:pic>
        <p:nvPicPr>
          <p:cNvPr id="37" name="Picture 158" descr="ICON_VM_ThinApp_only_R2_condensed_Q308"/>
          <p:cNvPicPr>
            <a:picLocks noChangeAspect="1" noChangeArrowheads="1"/>
          </p:cNvPicPr>
          <p:nvPr/>
        </p:nvPicPr>
        <p:blipFill>
          <a:blip r:embed="rId5"/>
          <a:srcRect/>
          <a:stretch>
            <a:fillRect/>
          </a:stretch>
        </p:blipFill>
        <p:spPr bwMode="auto">
          <a:xfrm>
            <a:off x="5562600" y="3127864"/>
            <a:ext cx="685800" cy="529736"/>
          </a:xfrm>
          <a:prstGeom prst="rect">
            <a:avLst/>
          </a:prstGeom>
          <a:noFill/>
          <a:ln w="9525">
            <a:noFill/>
            <a:miter lim="800000"/>
            <a:headEnd/>
            <a:tailEnd/>
          </a:ln>
        </p:spPr>
      </p:pic>
      <p:pic>
        <p:nvPicPr>
          <p:cNvPr id="40" name="Picture 2" descr="C:\Users\testuser\AppData\Local\Temp\VMwareDnD\555dc0ff\ICON_App_3D_Q408.png"/>
          <p:cNvPicPr>
            <a:picLocks noChangeAspect="1" noChangeArrowheads="1"/>
          </p:cNvPicPr>
          <p:nvPr/>
        </p:nvPicPr>
        <p:blipFill>
          <a:blip r:embed="rId6"/>
          <a:srcRect/>
          <a:stretch>
            <a:fillRect/>
          </a:stretch>
        </p:blipFill>
        <p:spPr bwMode="auto">
          <a:xfrm>
            <a:off x="4994758" y="2209800"/>
            <a:ext cx="720242" cy="609600"/>
          </a:xfrm>
          <a:prstGeom prst="rect">
            <a:avLst/>
          </a:prstGeom>
          <a:noFill/>
        </p:spPr>
      </p:pic>
      <p:pic>
        <p:nvPicPr>
          <p:cNvPr id="41" name="Picture 158" descr="ICON_VM_ThinApp_only_R2_condensed_Q308"/>
          <p:cNvPicPr>
            <a:picLocks noChangeAspect="1" noChangeArrowheads="1"/>
          </p:cNvPicPr>
          <p:nvPr/>
        </p:nvPicPr>
        <p:blipFill>
          <a:blip r:embed="rId5"/>
          <a:srcRect/>
          <a:stretch>
            <a:fillRect/>
          </a:stretch>
        </p:blipFill>
        <p:spPr bwMode="auto">
          <a:xfrm>
            <a:off x="3429000" y="4419600"/>
            <a:ext cx="609600" cy="470876"/>
          </a:xfrm>
          <a:prstGeom prst="rect">
            <a:avLst/>
          </a:prstGeom>
          <a:noFill/>
          <a:ln w="9525">
            <a:noFill/>
            <a:miter lim="800000"/>
            <a:headEnd/>
            <a:tailEnd/>
          </a:ln>
        </p:spPr>
      </p:pic>
      <p:pic>
        <p:nvPicPr>
          <p:cNvPr id="43" name="Picture 158" descr="ICON_VM_ThinApp_only_R2_condensed_Q308"/>
          <p:cNvPicPr>
            <a:picLocks noChangeAspect="1" noChangeArrowheads="1"/>
          </p:cNvPicPr>
          <p:nvPr/>
        </p:nvPicPr>
        <p:blipFill>
          <a:blip r:embed="rId5"/>
          <a:srcRect/>
          <a:stretch>
            <a:fillRect/>
          </a:stretch>
        </p:blipFill>
        <p:spPr bwMode="auto">
          <a:xfrm>
            <a:off x="3429000" y="4267200"/>
            <a:ext cx="609600" cy="470876"/>
          </a:xfrm>
          <a:prstGeom prst="rect">
            <a:avLst/>
          </a:prstGeom>
          <a:noFill/>
          <a:ln w="9525">
            <a:noFill/>
            <a:miter lim="800000"/>
            <a:headEnd/>
            <a:tailEnd/>
          </a:ln>
        </p:spPr>
      </p:pic>
      <p:pic>
        <p:nvPicPr>
          <p:cNvPr id="44" name="Picture 158" descr="ICON_VM_ThinApp_only_R2_condensed_Q308"/>
          <p:cNvPicPr>
            <a:picLocks noChangeAspect="1" noChangeArrowheads="1"/>
          </p:cNvPicPr>
          <p:nvPr/>
        </p:nvPicPr>
        <p:blipFill>
          <a:blip r:embed="rId5"/>
          <a:srcRect/>
          <a:stretch>
            <a:fillRect/>
          </a:stretch>
        </p:blipFill>
        <p:spPr bwMode="auto">
          <a:xfrm>
            <a:off x="3429000" y="4114800"/>
            <a:ext cx="609600" cy="470876"/>
          </a:xfrm>
          <a:prstGeom prst="rect">
            <a:avLst/>
          </a:prstGeom>
          <a:noFill/>
          <a:ln w="9525">
            <a:noFill/>
            <a:miter lim="800000"/>
            <a:headEnd/>
            <a:tailEnd/>
          </a:ln>
        </p:spPr>
      </p:pic>
      <p:pic>
        <p:nvPicPr>
          <p:cNvPr id="45" name="Picture 4" descr="ICON_Datacenter_1_R2_Q308"/>
          <p:cNvPicPr>
            <a:picLocks noChangeAspect="1" noChangeArrowheads="1"/>
          </p:cNvPicPr>
          <p:nvPr/>
        </p:nvPicPr>
        <p:blipFill>
          <a:blip r:embed="rId7"/>
          <a:srcRect/>
          <a:stretch>
            <a:fillRect/>
          </a:stretch>
        </p:blipFill>
        <p:spPr bwMode="auto">
          <a:xfrm>
            <a:off x="3787167" y="4155384"/>
            <a:ext cx="496599" cy="950016"/>
          </a:xfrm>
          <a:prstGeom prst="rect">
            <a:avLst/>
          </a:prstGeom>
          <a:noFill/>
          <a:ln w="9525">
            <a:noFill/>
            <a:miter lim="800000"/>
            <a:headEnd/>
            <a:tailEnd/>
          </a:ln>
        </p:spPr>
      </p:pic>
      <p:pic>
        <p:nvPicPr>
          <p:cNvPr id="46" name="Picture 9" descr="C:\Users\Abject-3D\Desktop\VMWare Files\FINAL diagrams\Basic Virtualization\3D PNGs\DGRM_ThinApp_Deployment_R4_Q408_3.png"/>
          <p:cNvPicPr>
            <a:picLocks noChangeAspect="1" noChangeArrowheads="1"/>
          </p:cNvPicPr>
          <p:nvPr/>
        </p:nvPicPr>
        <p:blipFill>
          <a:blip r:embed="rId8"/>
          <a:srcRect/>
          <a:stretch>
            <a:fillRect/>
          </a:stretch>
        </p:blipFill>
        <p:spPr bwMode="auto">
          <a:xfrm>
            <a:off x="2971800" y="2895600"/>
            <a:ext cx="771525" cy="848040"/>
          </a:xfrm>
          <a:prstGeom prst="rect">
            <a:avLst/>
          </a:prstGeom>
          <a:noFill/>
        </p:spPr>
      </p:pic>
      <p:sp>
        <p:nvSpPr>
          <p:cNvPr id="48" name="TextBox 47"/>
          <p:cNvSpPr txBox="1">
            <a:spLocks noChangeArrowheads="1"/>
          </p:cNvSpPr>
          <p:nvPr/>
        </p:nvSpPr>
        <p:spPr bwMode="auto">
          <a:xfrm>
            <a:off x="7533290" y="762000"/>
            <a:ext cx="1449436" cy="338554"/>
          </a:xfrm>
          <a:prstGeom prst="rect">
            <a:avLst/>
          </a:prstGeom>
          <a:noFill/>
          <a:ln w="9525">
            <a:noFill/>
            <a:miter lim="800000"/>
            <a:headEnd/>
            <a:tailEnd/>
          </a:ln>
        </p:spPr>
        <p:txBody>
          <a:bodyPr wrap="none">
            <a:prstTxWarp prst="textNoShape">
              <a:avLst/>
            </a:prstTxWarp>
            <a:spAutoFit/>
          </a:bodyPr>
          <a:lstStyle/>
          <a:p>
            <a:r>
              <a:rPr lang="en-US" dirty="0" smtClean="0">
                <a:solidFill>
                  <a:schemeClr val="tx1">
                    <a:lumMod val="50000"/>
                  </a:schemeClr>
                </a:solidFill>
              </a:rPr>
              <a:t>App Migration</a:t>
            </a:r>
            <a:endParaRPr lang="en-US" dirty="0">
              <a:solidFill>
                <a:schemeClr val="tx1">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up)">
                                      <p:cBhvr>
                                        <p:cTn id="12" dur="500"/>
                                        <p:tgtEl>
                                          <p:spTgt spid="36"/>
                                        </p:tgtEl>
                                      </p:cBhvr>
                                    </p:animEffect>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1+#ppt_w/2"/>
                                          </p:val>
                                        </p:tav>
                                        <p:tav tm="100000">
                                          <p:val>
                                            <p:strVal val="#ppt_x"/>
                                          </p:val>
                                        </p:tav>
                                      </p:tavLst>
                                    </p:anim>
                                    <p:anim calcmode="lin" valueType="num">
                                      <p:cBhvr additive="base">
                                        <p:cTn id="17" dur="500" fill="hold"/>
                                        <p:tgtEl>
                                          <p:spTgt spid="2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up)">
                                      <p:cBhvr>
                                        <p:cTn id="27" dur="500"/>
                                        <p:tgtEl>
                                          <p:spTgt spid="38"/>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1000" fill="hold"/>
                                        <p:tgtEl>
                                          <p:spTgt spid="22"/>
                                        </p:tgtEl>
                                        <p:attrNameLst>
                                          <p:attrName>ppt_x</p:attrName>
                                        </p:attrNameLst>
                                      </p:cBhvr>
                                      <p:tavLst>
                                        <p:tav tm="0">
                                          <p:val>
                                            <p:strVal val="#ppt_x"/>
                                          </p:val>
                                        </p:tav>
                                        <p:tav tm="100000">
                                          <p:val>
                                            <p:strVal val="#ppt_x"/>
                                          </p:val>
                                        </p:tav>
                                      </p:tavLst>
                                    </p:anim>
                                    <p:anim calcmode="lin" valueType="num">
                                      <p:cBhvr additive="base">
                                        <p:cTn id="31" dur="1000" fill="hold"/>
                                        <p:tgtEl>
                                          <p:spTgt spid="2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1000" fill="hold"/>
                                        <p:tgtEl>
                                          <p:spTgt spid="13"/>
                                        </p:tgtEl>
                                        <p:attrNameLst>
                                          <p:attrName>ppt_x</p:attrName>
                                        </p:attrNameLst>
                                      </p:cBhvr>
                                      <p:tavLst>
                                        <p:tav tm="0">
                                          <p:val>
                                            <p:strVal val="#ppt_x"/>
                                          </p:val>
                                        </p:tav>
                                        <p:tav tm="100000">
                                          <p:val>
                                            <p:strVal val="#ppt_x"/>
                                          </p:val>
                                        </p:tav>
                                      </p:tavLst>
                                    </p:anim>
                                    <p:anim calcmode="lin" valueType="num">
                                      <p:cBhvr additive="base">
                                        <p:cTn id="35"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right)">
                                      <p:cBhvr>
                                        <p:cTn id="40" dur="500"/>
                                        <p:tgtEl>
                                          <p:spTgt spid="39"/>
                                        </p:tgtEl>
                                      </p:cBhvr>
                                    </p:animEffect>
                                  </p:childTnLst>
                                </p:cTn>
                              </p:par>
                              <p:par>
                                <p:cTn id="41" presetID="2" presetClass="entr" presetSubtype="8"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up)">
                                      <p:cBhvr>
                                        <p:cTn id="5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6" grpId="0" animBg="1"/>
      <p:bldP spid="38" grpId="0" animBg="1"/>
      <p:bldP spid="39" grpId="0" animBg="1"/>
      <p:bldP spid="31" grpId="0" animBg="1"/>
      <p:bldP spid="11" grpId="0" animBg="1"/>
      <p:bldP spid="15" grpId="0" animBg="1"/>
      <p:bldP spid="13" grpId="0" animBg="1"/>
      <p:bldP spid="23" grpId="0"/>
      <p:bldP spid="22"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a:spLocks noGrp="1"/>
          </p:cNvSpPr>
          <p:nvPr>
            <p:ph type="title"/>
          </p:nvPr>
        </p:nvSpPr>
        <p:spPr>
          <a:xfrm>
            <a:off x="374904" y="171450"/>
            <a:ext cx="8473821" cy="333375"/>
          </a:xfrm>
        </p:spPr>
        <p:txBody>
          <a:bodyPr/>
          <a:lstStyle/>
          <a:p>
            <a:r>
              <a:rPr lang="en-US" dirty="0" smtClean="0"/>
              <a:t>Desktop Solutions</a:t>
            </a:r>
            <a:endParaRPr lang="en-US" dirty="0"/>
          </a:p>
        </p:txBody>
      </p:sp>
      <p:sp>
        <p:nvSpPr>
          <p:cNvPr id="34" name="TextBox 33"/>
          <p:cNvSpPr txBox="1">
            <a:spLocks noChangeArrowheads="1"/>
          </p:cNvSpPr>
          <p:nvPr/>
        </p:nvSpPr>
        <p:spPr bwMode="auto">
          <a:xfrm>
            <a:off x="7086600" y="914400"/>
            <a:ext cx="2008883" cy="338554"/>
          </a:xfrm>
          <a:prstGeom prst="rect">
            <a:avLst/>
          </a:prstGeom>
          <a:noFill/>
          <a:ln w="9525">
            <a:noFill/>
            <a:miter lim="800000"/>
            <a:headEnd/>
            <a:tailEnd/>
          </a:ln>
        </p:spPr>
        <p:txBody>
          <a:bodyPr wrap="none">
            <a:prstTxWarp prst="textNoShape">
              <a:avLst/>
            </a:prstTxWarp>
            <a:spAutoFit/>
          </a:bodyPr>
          <a:lstStyle/>
          <a:p>
            <a:r>
              <a:rPr lang="en-US" dirty="0" smtClean="0">
                <a:solidFill>
                  <a:schemeClr val="tx1">
                    <a:lumMod val="50000"/>
                  </a:schemeClr>
                </a:solidFill>
              </a:rPr>
              <a:t>ROBO - Centralized</a:t>
            </a:r>
            <a:endParaRPr lang="en-US" dirty="0">
              <a:solidFill>
                <a:schemeClr val="tx1">
                  <a:lumMod val="50000"/>
                </a:schemeClr>
              </a:solidFill>
            </a:endParaRPr>
          </a:p>
        </p:txBody>
      </p:sp>
      <p:pic>
        <p:nvPicPr>
          <p:cNvPr id="7170" name="Picture 2" descr="C:\Users\Abject-3D\Desktop\VMWare Files\FINAL diagrams\Basic Virtualization\3D PNGs\VMW_09Q3_DGRM_DataCntr_ROBO_Cent_6.png"/>
          <p:cNvPicPr>
            <a:picLocks noChangeAspect="1" noChangeArrowheads="1"/>
          </p:cNvPicPr>
          <p:nvPr/>
        </p:nvPicPr>
        <p:blipFill>
          <a:blip r:embed="rId2"/>
          <a:srcRect/>
          <a:stretch>
            <a:fillRect/>
          </a:stretch>
        </p:blipFill>
        <p:spPr bwMode="auto">
          <a:xfrm>
            <a:off x="3633788" y="3914775"/>
            <a:ext cx="1914525" cy="1181100"/>
          </a:xfrm>
          <a:prstGeom prst="rect">
            <a:avLst/>
          </a:prstGeom>
          <a:noFill/>
        </p:spPr>
      </p:pic>
      <p:pic>
        <p:nvPicPr>
          <p:cNvPr id="7175" name="Picture 7" descr="C:\Users\Abject-3D\Desktop\VMWare Files\FINAL diagrams\Basic Virtualization\3D PNGs\VMW_09Q3_DGRM_DataCntr_ROBO_Cent_4.png"/>
          <p:cNvPicPr>
            <a:picLocks noChangeAspect="1" noChangeArrowheads="1"/>
          </p:cNvPicPr>
          <p:nvPr/>
        </p:nvPicPr>
        <p:blipFill>
          <a:blip r:embed="rId3"/>
          <a:srcRect/>
          <a:stretch>
            <a:fillRect/>
          </a:stretch>
        </p:blipFill>
        <p:spPr bwMode="auto">
          <a:xfrm>
            <a:off x="4595813" y="1971675"/>
            <a:ext cx="2085975" cy="2571750"/>
          </a:xfrm>
          <a:prstGeom prst="rect">
            <a:avLst/>
          </a:prstGeom>
          <a:noFill/>
        </p:spPr>
      </p:pic>
      <p:pic>
        <p:nvPicPr>
          <p:cNvPr id="7174" name="Picture 6" descr="C:\Users\Abject-3D\Desktop\VMWare Files\FINAL diagrams\Basic Virtualization\3D PNGs\VMW_09Q3_DGRM_DataCntr_ROBO_Cent_3.png"/>
          <p:cNvPicPr>
            <a:picLocks noChangeAspect="1" noChangeArrowheads="1"/>
          </p:cNvPicPr>
          <p:nvPr/>
        </p:nvPicPr>
        <p:blipFill>
          <a:blip r:embed="rId4"/>
          <a:srcRect/>
          <a:stretch>
            <a:fillRect/>
          </a:stretch>
        </p:blipFill>
        <p:spPr bwMode="auto">
          <a:xfrm>
            <a:off x="4605338" y="1509713"/>
            <a:ext cx="2066925" cy="1590675"/>
          </a:xfrm>
          <a:prstGeom prst="rect">
            <a:avLst/>
          </a:prstGeom>
          <a:noFill/>
        </p:spPr>
      </p:pic>
      <p:pic>
        <p:nvPicPr>
          <p:cNvPr id="7173" name="Picture 5" descr="C:\Users\Abject-3D\Desktop\VMWare Files\FINAL diagrams\Basic Virtualization\3D PNGs\VMW_09Q3_DGRM_DataCntr_ROBO_Cent_2.png"/>
          <p:cNvPicPr>
            <a:picLocks noChangeAspect="1" noChangeArrowheads="1"/>
          </p:cNvPicPr>
          <p:nvPr/>
        </p:nvPicPr>
        <p:blipFill>
          <a:blip r:embed="rId5"/>
          <a:srcRect/>
          <a:stretch>
            <a:fillRect/>
          </a:stretch>
        </p:blipFill>
        <p:spPr bwMode="auto">
          <a:xfrm>
            <a:off x="4619625" y="1323975"/>
            <a:ext cx="1828800" cy="1314450"/>
          </a:xfrm>
          <a:prstGeom prst="rect">
            <a:avLst/>
          </a:prstGeom>
          <a:noFill/>
        </p:spPr>
      </p:pic>
      <p:pic>
        <p:nvPicPr>
          <p:cNvPr id="7171" name="Picture 3" descr="C:\Users\Abject-3D\Desktop\VMWare Files\FINAL diagrams\Basic Virtualization\3D PNGs\VMW_09Q3_DGRM_DataCntr_ROBO_Cent_0.png"/>
          <p:cNvPicPr>
            <a:picLocks noChangeAspect="1" noChangeArrowheads="1"/>
          </p:cNvPicPr>
          <p:nvPr/>
        </p:nvPicPr>
        <p:blipFill>
          <a:blip r:embed="rId6"/>
          <a:srcRect t="23558"/>
          <a:stretch>
            <a:fillRect/>
          </a:stretch>
        </p:blipFill>
        <p:spPr bwMode="auto">
          <a:xfrm>
            <a:off x="2452688" y="4332919"/>
            <a:ext cx="1457325" cy="1186819"/>
          </a:xfrm>
          <a:prstGeom prst="rect">
            <a:avLst/>
          </a:prstGeom>
          <a:noFill/>
        </p:spPr>
      </p:pic>
      <p:sp>
        <p:nvSpPr>
          <p:cNvPr id="12" name="TextBox 11"/>
          <p:cNvSpPr txBox="1"/>
          <p:nvPr/>
        </p:nvSpPr>
        <p:spPr>
          <a:xfrm>
            <a:off x="3086100" y="1543050"/>
            <a:ext cx="1338828" cy="523220"/>
          </a:xfrm>
          <a:prstGeom prst="rect">
            <a:avLst/>
          </a:prstGeom>
          <a:noFill/>
        </p:spPr>
        <p:txBody>
          <a:bodyPr wrap="none" rtlCol="0">
            <a:spAutoFit/>
          </a:bodyPr>
          <a:lstStyle/>
          <a:p>
            <a:pPr algn="ctr"/>
            <a:r>
              <a:rPr lang="en-US" sz="1400" b="1" dirty="0" smtClean="0">
                <a:solidFill>
                  <a:srgbClr val="333333"/>
                </a:solidFill>
                <a:latin typeface="+mn-lt"/>
                <a:ea typeface="+mn-ea"/>
              </a:rPr>
              <a:t>Datacenter</a:t>
            </a:r>
          </a:p>
          <a:p>
            <a:pPr algn="ctr"/>
            <a:r>
              <a:rPr lang="en-US" sz="1400" b="1" dirty="0" smtClean="0">
                <a:solidFill>
                  <a:srgbClr val="333333"/>
                </a:solidFill>
                <a:latin typeface="+mn-lt"/>
                <a:ea typeface="+mn-ea"/>
              </a:rPr>
              <a:t>Headquarters</a:t>
            </a:r>
          </a:p>
        </p:txBody>
      </p:sp>
      <p:sp>
        <p:nvSpPr>
          <p:cNvPr id="14" name="TextBox 13"/>
          <p:cNvSpPr txBox="1"/>
          <p:nvPr/>
        </p:nvSpPr>
        <p:spPr>
          <a:xfrm>
            <a:off x="2381250" y="3924300"/>
            <a:ext cx="747320" cy="461665"/>
          </a:xfrm>
          <a:prstGeom prst="rect">
            <a:avLst/>
          </a:prstGeom>
          <a:noFill/>
        </p:spPr>
        <p:txBody>
          <a:bodyPr wrap="none" rtlCol="0">
            <a:spAutoFit/>
          </a:bodyPr>
          <a:lstStyle/>
          <a:p>
            <a:pPr algn="ctr"/>
            <a:r>
              <a:rPr lang="en-US" sz="1200" b="1" dirty="0" smtClean="0">
                <a:solidFill>
                  <a:srgbClr val="333333"/>
                </a:solidFill>
                <a:latin typeface="+mn-lt"/>
                <a:ea typeface="+mn-ea"/>
              </a:rPr>
              <a:t>Remote</a:t>
            </a:r>
          </a:p>
          <a:p>
            <a:pPr algn="ctr"/>
            <a:r>
              <a:rPr lang="en-US" sz="1200" b="1" dirty="0" smtClean="0">
                <a:solidFill>
                  <a:srgbClr val="333333"/>
                </a:solidFill>
                <a:latin typeface="+mn-lt"/>
                <a:ea typeface="+mn-ea"/>
              </a:rPr>
              <a:t>Office</a:t>
            </a:r>
          </a:p>
        </p:txBody>
      </p:sp>
      <p:grpSp>
        <p:nvGrpSpPr>
          <p:cNvPr id="2" name="Group 17"/>
          <p:cNvGrpSpPr/>
          <p:nvPr/>
        </p:nvGrpSpPr>
        <p:grpSpPr>
          <a:xfrm>
            <a:off x="4152900" y="4057650"/>
            <a:ext cx="1068388" cy="679786"/>
            <a:chOff x="6400800" y="4191000"/>
            <a:chExt cx="1068388" cy="679786"/>
          </a:xfrm>
        </p:grpSpPr>
        <p:pic>
          <p:nvPicPr>
            <p:cNvPr id="19" name="Picture 27" descr="ICON_Cloud_Q308"/>
            <p:cNvPicPr>
              <a:picLocks noChangeAspect="1" noChangeArrowheads="1"/>
            </p:cNvPicPr>
            <p:nvPr/>
          </p:nvPicPr>
          <p:blipFill>
            <a:blip r:embed="rId7"/>
            <a:srcRect/>
            <a:stretch>
              <a:fillRect/>
            </a:stretch>
          </p:blipFill>
          <p:spPr bwMode="auto">
            <a:xfrm>
              <a:off x="6400800" y="4191000"/>
              <a:ext cx="1068388" cy="679786"/>
            </a:xfrm>
            <a:prstGeom prst="rect">
              <a:avLst/>
            </a:prstGeom>
            <a:noFill/>
            <a:ln w="9525">
              <a:noFill/>
              <a:miter lim="800000"/>
              <a:headEnd/>
              <a:tailEnd/>
            </a:ln>
          </p:spPr>
        </p:pic>
        <p:sp>
          <p:nvSpPr>
            <p:cNvPr id="20" name="TextBox 19"/>
            <p:cNvSpPr txBox="1"/>
            <p:nvPr/>
          </p:nvSpPr>
          <p:spPr>
            <a:xfrm>
              <a:off x="6667500" y="4419600"/>
              <a:ext cx="543290" cy="276999"/>
            </a:xfrm>
            <a:prstGeom prst="rect">
              <a:avLst/>
            </a:prstGeom>
            <a:noFill/>
          </p:spPr>
          <p:txBody>
            <a:bodyPr wrap="none" rtlCol="0">
              <a:spAutoFit/>
            </a:bodyPr>
            <a:lstStyle/>
            <a:p>
              <a:pPr algn="l"/>
              <a:r>
                <a:rPr lang="en-US" sz="1200" b="1" dirty="0" smtClean="0">
                  <a:solidFill>
                    <a:srgbClr val="333333"/>
                  </a:solidFill>
                  <a:latin typeface="+mn-lt"/>
                  <a:ea typeface="+mn-ea"/>
                </a:rPr>
                <a:t>WAN</a:t>
              </a:r>
            </a:p>
          </p:txBody>
        </p:sp>
      </p:gr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74904" y="171450"/>
            <a:ext cx="8473821" cy="333375"/>
          </a:xfrm>
        </p:spPr>
        <p:txBody>
          <a:bodyPr/>
          <a:lstStyle/>
          <a:p>
            <a:r>
              <a:rPr lang="en-US" dirty="0" smtClean="0"/>
              <a:t>Desktop Solutions</a:t>
            </a:r>
            <a:endParaRPr lang="en-US" dirty="0"/>
          </a:p>
        </p:txBody>
      </p:sp>
      <p:sp>
        <p:nvSpPr>
          <p:cNvPr id="13" name="TextBox 12"/>
          <p:cNvSpPr txBox="1">
            <a:spLocks noChangeArrowheads="1"/>
          </p:cNvSpPr>
          <p:nvPr/>
        </p:nvSpPr>
        <p:spPr bwMode="auto">
          <a:xfrm>
            <a:off x="7162800" y="914400"/>
            <a:ext cx="1952779" cy="338554"/>
          </a:xfrm>
          <a:prstGeom prst="rect">
            <a:avLst/>
          </a:prstGeom>
          <a:noFill/>
          <a:ln w="9525">
            <a:noFill/>
            <a:miter lim="800000"/>
            <a:headEnd/>
            <a:tailEnd/>
          </a:ln>
        </p:spPr>
        <p:txBody>
          <a:bodyPr wrap="none">
            <a:prstTxWarp prst="textNoShape">
              <a:avLst/>
            </a:prstTxWarp>
            <a:spAutoFit/>
          </a:bodyPr>
          <a:lstStyle/>
          <a:p>
            <a:r>
              <a:rPr lang="en-US" dirty="0" smtClean="0">
                <a:solidFill>
                  <a:schemeClr val="tx1">
                    <a:lumMod val="50000"/>
                  </a:schemeClr>
                </a:solidFill>
              </a:rPr>
              <a:t>ROBO - Distributed</a:t>
            </a:r>
            <a:endParaRPr lang="en-US" dirty="0">
              <a:solidFill>
                <a:schemeClr val="tx1">
                  <a:lumMod val="50000"/>
                </a:schemeClr>
              </a:solidFill>
            </a:endParaRPr>
          </a:p>
        </p:txBody>
      </p:sp>
      <p:pic>
        <p:nvPicPr>
          <p:cNvPr id="8194" name="Picture 2" descr="C:\Users\Abject-3D\Desktop\VMWare Files\FINAL diagrams\Basic Virtualization\3D PNGs\DataCntr_ROBO_Disti_5.png"/>
          <p:cNvPicPr>
            <a:picLocks noChangeAspect="1" noChangeArrowheads="1"/>
          </p:cNvPicPr>
          <p:nvPr/>
        </p:nvPicPr>
        <p:blipFill>
          <a:blip r:embed="rId2"/>
          <a:srcRect/>
          <a:stretch>
            <a:fillRect/>
          </a:stretch>
        </p:blipFill>
        <p:spPr bwMode="auto">
          <a:xfrm>
            <a:off x="4195763" y="3257550"/>
            <a:ext cx="1914525" cy="1181100"/>
          </a:xfrm>
          <a:prstGeom prst="rect">
            <a:avLst/>
          </a:prstGeom>
          <a:noFill/>
        </p:spPr>
      </p:pic>
      <p:pic>
        <p:nvPicPr>
          <p:cNvPr id="8195" name="Picture 3" descr="C:\Users\Abject-3D\Desktop\VMWare Files\FINAL diagrams\Basic Virtualization\3D PNGs\DataCntr_ROBO_Disti_0.png"/>
          <p:cNvPicPr>
            <a:picLocks noChangeAspect="1" noChangeArrowheads="1"/>
          </p:cNvPicPr>
          <p:nvPr/>
        </p:nvPicPr>
        <p:blipFill>
          <a:blip r:embed="rId3"/>
          <a:srcRect t="27119"/>
          <a:stretch>
            <a:fillRect/>
          </a:stretch>
        </p:blipFill>
        <p:spPr bwMode="auto">
          <a:xfrm>
            <a:off x="2028825" y="3490924"/>
            <a:ext cx="971550" cy="1228714"/>
          </a:xfrm>
          <a:prstGeom prst="rect">
            <a:avLst/>
          </a:prstGeom>
          <a:noFill/>
        </p:spPr>
      </p:pic>
      <p:pic>
        <p:nvPicPr>
          <p:cNvPr id="8199" name="Picture 7" descr="C:\Users\Abject-3D\Desktop\VMWare Files\FINAL diagrams\Basic Virtualization\3D PNGs\DataCntr_ROBO_Disti_4.png"/>
          <p:cNvPicPr>
            <a:picLocks noChangeAspect="1" noChangeArrowheads="1"/>
          </p:cNvPicPr>
          <p:nvPr/>
        </p:nvPicPr>
        <p:blipFill>
          <a:blip r:embed="rId4"/>
          <a:srcRect l="38621"/>
          <a:stretch>
            <a:fillRect/>
          </a:stretch>
        </p:blipFill>
        <p:spPr bwMode="auto">
          <a:xfrm>
            <a:off x="5080685" y="1524000"/>
            <a:ext cx="2034490" cy="2266950"/>
          </a:xfrm>
          <a:prstGeom prst="rect">
            <a:avLst/>
          </a:prstGeom>
          <a:noFill/>
        </p:spPr>
      </p:pic>
      <p:pic>
        <p:nvPicPr>
          <p:cNvPr id="24" name="Picture 9" descr="C:\Users\Abject-3D\Desktop\VMWare Files\FINAL diagrams\Basic Virtualization\3D PNGs\DataCntr_ROBO_Disti_1.png"/>
          <p:cNvPicPr>
            <a:picLocks noChangeAspect="1" noChangeArrowheads="1"/>
          </p:cNvPicPr>
          <p:nvPr/>
        </p:nvPicPr>
        <p:blipFill>
          <a:blip r:embed="rId5"/>
          <a:srcRect/>
          <a:stretch>
            <a:fillRect/>
          </a:stretch>
        </p:blipFill>
        <p:spPr bwMode="auto">
          <a:xfrm>
            <a:off x="3190875" y="3748088"/>
            <a:ext cx="1066800" cy="1019175"/>
          </a:xfrm>
          <a:prstGeom prst="rect">
            <a:avLst/>
          </a:prstGeom>
          <a:noFill/>
        </p:spPr>
      </p:pic>
      <p:pic>
        <p:nvPicPr>
          <p:cNvPr id="8201" name="Picture 9" descr="C:\Users\Abject-3D\Desktop\VMWare Files\FINAL diagrams\Basic Virtualization\3D PNGs\DataCntr_ROBO_Disti_1.png"/>
          <p:cNvPicPr>
            <a:picLocks noChangeAspect="1" noChangeArrowheads="1"/>
          </p:cNvPicPr>
          <p:nvPr/>
        </p:nvPicPr>
        <p:blipFill>
          <a:blip r:embed="rId5"/>
          <a:srcRect/>
          <a:stretch>
            <a:fillRect/>
          </a:stretch>
        </p:blipFill>
        <p:spPr bwMode="auto">
          <a:xfrm>
            <a:off x="4057650" y="4310063"/>
            <a:ext cx="1066800" cy="1019175"/>
          </a:xfrm>
          <a:prstGeom prst="rect">
            <a:avLst/>
          </a:prstGeom>
          <a:noFill/>
        </p:spPr>
      </p:pic>
      <p:sp>
        <p:nvSpPr>
          <p:cNvPr id="10" name="TextBox 9"/>
          <p:cNvSpPr txBox="1"/>
          <p:nvPr/>
        </p:nvSpPr>
        <p:spPr>
          <a:xfrm>
            <a:off x="3724275" y="1657350"/>
            <a:ext cx="1338828" cy="523220"/>
          </a:xfrm>
          <a:prstGeom prst="rect">
            <a:avLst/>
          </a:prstGeom>
          <a:noFill/>
        </p:spPr>
        <p:txBody>
          <a:bodyPr wrap="none" rtlCol="0">
            <a:spAutoFit/>
          </a:bodyPr>
          <a:lstStyle/>
          <a:p>
            <a:pPr algn="ctr"/>
            <a:r>
              <a:rPr lang="en-US" sz="1400" b="1" dirty="0" smtClean="0">
                <a:solidFill>
                  <a:srgbClr val="333333"/>
                </a:solidFill>
                <a:latin typeface="+mn-lt"/>
                <a:ea typeface="+mn-ea"/>
              </a:rPr>
              <a:t>Datacenter</a:t>
            </a:r>
          </a:p>
          <a:p>
            <a:pPr algn="ctr"/>
            <a:r>
              <a:rPr lang="en-US" sz="1400" b="1" dirty="0" smtClean="0">
                <a:solidFill>
                  <a:srgbClr val="333333"/>
                </a:solidFill>
                <a:latin typeface="+mn-lt"/>
                <a:ea typeface="+mn-ea"/>
              </a:rPr>
              <a:t>Headquarters</a:t>
            </a:r>
          </a:p>
        </p:txBody>
      </p:sp>
      <p:sp>
        <p:nvSpPr>
          <p:cNvPr id="11" name="TextBox 10"/>
          <p:cNvSpPr txBox="1"/>
          <p:nvPr/>
        </p:nvSpPr>
        <p:spPr>
          <a:xfrm>
            <a:off x="2143125" y="2981325"/>
            <a:ext cx="747320" cy="461665"/>
          </a:xfrm>
          <a:prstGeom prst="rect">
            <a:avLst/>
          </a:prstGeom>
          <a:noFill/>
        </p:spPr>
        <p:txBody>
          <a:bodyPr wrap="none" rtlCol="0">
            <a:spAutoFit/>
          </a:bodyPr>
          <a:lstStyle/>
          <a:p>
            <a:pPr algn="ctr"/>
            <a:r>
              <a:rPr lang="en-US" sz="1200" b="1" dirty="0" smtClean="0">
                <a:solidFill>
                  <a:srgbClr val="333333"/>
                </a:solidFill>
                <a:latin typeface="+mn-lt"/>
                <a:ea typeface="+mn-ea"/>
              </a:rPr>
              <a:t>Remote</a:t>
            </a:r>
          </a:p>
          <a:p>
            <a:pPr algn="ctr"/>
            <a:r>
              <a:rPr lang="en-US" sz="1200" b="1" dirty="0" smtClean="0">
                <a:solidFill>
                  <a:srgbClr val="333333"/>
                </a:solidFill>
                <a:latin typeface="+mn-lt"/>
                <a:ea typeface="+mn-ea"/>
              </a:rPr>
              <a:t>Office</a:t>
            </a:r>
          </a:p>
        </p:txBody>
      </p:sp>
      <p:grpSp>
        <p:nvGrpSpPr>
          <p:cNvPr id="2" name="Group 16"/>
          <p:cNvGrpSpPr/>
          <p:nvPr/>
        </p:nvGrpSpPr>
        <p:grpSpPr>
          <a:xfrm>
            <a:off x="4762500" y="3390900"/>
            <a:ext cx="1068388" cy="679786"/>
            <a:chOff x="6400800" y="4191000"/>
            <a:chExt cx="1068388" cy="679786"/>
          </a:xfrm>
        </p:grpSpPr>
        <p:pic>
          <p:nvPicPr>
            <p:cNvPr id="18" name="Picture 27" descr="ICON_Cloud_Q308"/>
            <p:cNvPicPr>
              <a:picLocks noChangeAspect="1" noChangeArrowheads="1"/>
            </p:cNvPicPr>
            <p:nvPr/>
          </p:nvPicPr>
          <p:blipFill>
            <a:blip r:embed="rId6"/>
            <a:srcRect/>
            <a:stretch>
              <a:fillRect/>
            </a:stretch>
          </p:blipFill>
          <p:spPr bwMode="auto">
            <a:xfrm>
              <a:off x="6400800" y="4191000"/>
              <a:ext cx="1068388" cy="679786"/>
            </a:xfrm>
            <a:prstGeom prst="rect">
              <a:avLst/>
            </a:prstGeom>
            <a:noFill/>
            <a:ln w="9525">
              <a:noFill/>
              <a:miter lim="800000"/>
              <a:headEnd/>
              <a:tailEnd/>
            </a:ln>
          </p:spPr>
        </p:pic>
        <p:sp>
          <p:nvSpPr>
            <p:cNvPr id="19" name="TextBox 18"/>
            <p:cNvSpPr txBox="1"/>
            <p:nvPr/>
          </p:nvSpPr>
          <p:spPr>
            <a:xfrm>
              <a:off x="6667500" y="4419600"/>
              <a:ext cx="543290" cy="276999"/>
            </a:xfrm>
            <a:prstGeom prst="rect">
              <a:avLst/>
            </a:prstGeom>
            <a:noFill/>
          </p:spPr>
          <p:txBody>
            <a:bodyPr wrap="none" rtlCol="0">
              <a:spAutoFit/>
            </a:bodyPr>
            <a:lstStyle/>
            <a:p>
              <a:pPr algn="l"/>
              <a:r>
                <a:rPr lang="en-US" sz="1200" b="1" dirty="0" smtClean="0">
                  <a:solidFill>
                    <a:srgbClr val="333333"/>
                  </a:solidFill>
                  <a:latin typeface="+mn-lt"/>
                  <a:ea typeface="+mn-ea"/>
                </a:rPr>
                <a:t>WAN</a:t>
              </a:r>
            </a:p>
          </p:txBody>
        </p:sp>
      </p:gr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74904" y="171450"/>
            <a:ext cx="8473821" cy="333375"/>
          </a:xfrm>
        </p:spPr>
        <p:txBody>
          <a:bodyPr/>
          <a:lstStyle/>
          <a:p>
            <a:r>
              <a:rPr lang="en-US" dirty="0" smtClean="0"/>
              <a:t>Desktop Solutions</a:t>
            </a:r>
            <a:endParaRPr lang="en-US" dirty="0"/>
          </a:p>
        </p:txBody>
      </p:sp>
      <p:sp>
        <p:nvSpPr>
          <p:cNvPr id="17" name="TextBox 16"/>
          <p:cNvSpPr txBox="1">
            <a:spLocks noChangeArrowheads="1"/>
          </p:cNvSpPr>
          <p:nvPr/>
        </p:nvSpPr>
        <p:spPr bwMode="auto">
          <a:xfrm>
            <a:off x="6781800" y="914400"/>
            <a:ext cx="2257349" cy="338554"/>
          </a:xfrm>
          <a:prstGeom prst="rect">
            <a:avLst/>
          </a:prstGeom>
          <a:noFill/>
          <a:ln w="9525">
            <a:noFill/>
            <a:miter lim="800000"/>
            <a:headEnd/>
            <a:tailEnd/>
          </a:ln>
        </p:spPr>
        <p:txBody>
          <a:bodyPr wrap="none">
            <a:prstTxWarp prst="textNoShape">
              <a:avLst/>
            </a:prstTxWarp>
            <a:spAutoFit/>
          </a:bodyPr>
          <a:lstStyle/>
          <a:p>
            <a:r>
              <a:rPr lang="en-US" dirty="0" smtClean="0"/>
              <a:t>Security &amp; Compliance</a:t>
            </a:r>
            <a:endParaRPr lang="en-US" dirty="0"/>
          </a:p>
        </p:txBody>
      </p:sp>
      <p:pic>
        <p:nvPicPr>
          <p:cNvPr id="9232" name="Picture 16" descr="C:\Users\Abject-3D\Desktop\VMWare Files\FINAL diagrams\Basic Virtualization\3D PNGs\OfflineSync_Q109_14.png"/>
          <p:cNvPicPr>
            <a:picLocks noChangeAspect="1" noChangeArrowheads="1"/>
          </p:cNvPicPr>
          <p:nvPr/>
        </p:nvPicPr>
        <p:blipFill>
          <a:blip r:embed="rId2"/>
          <a:srcRect/>
          <a:stretch>
            <a:fillRect/>
          </a:stretch>
        </p:blipFill>
        <p:spPr bwMode="auto">
          <a:xfrm>
            <a:off x="4248150" y="1966913"/>
            <a:ext cx="1866900" cy="2257425"/>
          </a:xfrm>
          <a:prstGeom prst="rect">
            <a:avLst/>
          </a:prstGeom>
          <a:noFill/>
        </p:spPr>
      </p:pic>
      <p:pic>
        <p:nvPicPr>
          <p:cNvPr id="9231" name="Picture 15" descr="C:\Users\Abject-3D\Desktop\VMWare Files\FINAL diagrams\Basic Virtualization\3D PNGs\OfflineSync_Q109_13.png"/>
          <p:cNvPicPr>
            <a:picLocks noChangeAspect="1" noChangeArrowheads="1"/>
          </p:cNvPicPr>
          <p:nvPr/>
        </p:nvPicPr>
        <p:blipFill>
          <a:blip r:embed="rId3"/>
          <a:srcRect/>
          <a:stretch>
            <a:fillRect/>
          </a:stretch>
        </p:blipFill>
        <p:spPr bwMode="auto">
          <a:xfrm>
            <a:off x="4286250" y="1590675"/>
            <a:ext cx="1828800" cy="1409700"/>
          </a:xfrm>
          <a:prstGeom prst="rect">
            <a:avLst/>
          </a:prstGeom>
          <a:noFill/>
        </p:spPr>
      </p:pic>
      <p:pic>
        <p:nvPicPr>
          <p:cNvPr id="9228" name="Picture 12" descr="C:\Users\Abject-3D\Desktop\VMWare Files\FINAL diagrams\Basic Virtualization\3D PNGs\OfflineSync_Q109_10.png"/>
          <p:cNvPicPr>
            <a:picLocks noChangeAspect="1" noChangeArrowheads="1"/>
          </p:cNvPicPr>
          <p:nvPr/>
        </p:nvPicPr>
        <p:blipFill>
          <a:blip r:embed="rId4"/>
          <a:srcRect/>
          <a:stretch>
            <a:fillRect/>
          </a:stretch>
        </p:blipFill>
        <p:spPr bwMode="auto">
          <a:xfrm>
            <a:off x="4076700" y="1204913"/>
            <a:ext cx="990600" cy="981075"/>
          </a:xfrm>
          <a:prstGeom prst="rect">
            <a:avLst/>
          </a:prstGeom>
          <a:noFill/>
        </p:spPr>
      </p:pic>
      <p:pic>
        <p:nvPicPr>
          <p:cNvPr id="9229" name="Picture 13" descr="C:\Users\Abject-3D\Desktop\VMWare Files\FINAL diagrams\Basic Virtualization\3D PNGs\OfflineSync_Q109_11.png"/>
          <p:cNvPicPr>
            <a:picLocks noChangeAspect="1" noChangeArrowheads="1"/>
          </p:cNvPicPr>
          <p:nvPr/>
        </p:nvPicPr>
        <p:blipFill>
          <a:blip r:embed="rId5"/>
          <a:srcRect/>
          <a:stretch>
            <a:fillRect/>
          </a:stretch>
        </p:blipFill>
        <p:spPr bwMode="auto">
          <a:xfrm>
            <a:off x="4576763" y="1528763"/>
            <a:ext cx="1000125" cy="981075"/>
          </a:xfrm>
          <a:prstGeom prst="rect">
            <a:avLst/>
          </a:prstGeom>
          <a:noFill/>
        </p:spPr>
      </p:pic>
      <p:pic>
        <p:nvPicPr>
          <p:cNvPr id="9230" name="Picture 14" descr="C:\Users\Abject-3D\Desktop\VMWare Files\FINAL diagrams\Basic Virtualization\3D PNGs\OfflineSync_Q109_12.png"/>
          <p:cNvPicPr>
            <a:picLocks noChangeAspect="1" noChangeArrowheads="1"/>
          </p:cNvPicPr>
          <p:nvPr/>
        </p:nvPicPr>
        <p:blipFill>
          <a:blip r:embed="rId6"/>
          <a:srcRect/>
          <a:stretch>
            <a:fillRect/>
          </a:stretch>
        </p:blipFill>
        <p:spPr bwMode="auto">
          <a:xfrm>
            <a:off x="5143500" y="1828800"/>
            <a:ext cx="990600" cy="990600"/>
          </a:xfrm>
          <a:prstGeom prst="rect">
            <a:avLst/>
          </a:prstGeom>
          <a:noFill/>
        </p:spPr>
      </p:pic>
      <p:pic>
        <p:nvPicPr>
          <p:cNvPr id="9227" name="Picture 11" descr="C:\Users\Abject-3D\Desktop\VMWare Files\FINAL diagrams\Basic Virtualization\3D PNGs\OfflineSync_Q109_9.png"/>
          <p:cNvPicPr>
            <a:picLocks noChangeAspect="1" noChangeArrowheads="1"/>
          </p:cNvPicPr>
          <p:nvPr/>
        </p:nvPicPr>
        <p:blipFill>
          <a:blip r:embed="rId7"/>
          <a:srcRect/>
          <a:stretch>
            <a:fillRect/>
          </a:stretch>
        </p:blipFill>
        <p:spPr bwMode="auto">
          <a:xfrm>
            <a:off x="3733800" y="2286000"/>
            <a:ext cx="2076450" cy="2819400"/>
          </a:xfrm>
          <a:prstGeom prst="rect">
            <a:avLst/>
          </a:prstGeom>
          <a:noFill/>
        </p:spPr>
      </p:pic>
      <p:pic>
        <p:nvPicPr>
          <p:cNvPr id="9226" name="Picture 10" descr="C:\Users\Abject-3D\Desktop\VMWare Files\FINAL diagrams\Basic Virtualization\3D PNGs\OfflineSync_Q109_8.png"/>
          <p:cNvPicPr>
            <a:picLocks noChangeAspect="1" noChangeArrowheads="1"/>
          </p:cNvPicPr>
          <p:nvPr/>
        </p:nvPicPr>
        <p:blipFill>
          <a:blip r:embed="rId8"/>
          <a:srcRect/>
          <a:stretch>
            <a:fillRect/>
          </a:stretch>
        </p:blipFill>
        <p:spPr bwMode="auto">
          <a:xfrm>
            <a:off x="3038475" y="1976438"/>
            <a:ext cx="2190750" cy="2733675"/>
          </a:xfrm>
          <a:prstGeom prst="rect">
            <a:avLst/>
          </a:prstGeom>
          <a:noFill/>
        </p:spPr>
      </p:pic>
      <p:pic>
        <p:nvPicPr>
          <p:cNvPr id="9225" name="Picture 9" descr="C:\Users\Abject-3D\Desktop\VMWare Files\FINAL diagrams\Basic Virtualization\3D PNGs\OfflineSync_Q109_7.png"/>
          <p:cNvPicPr>
            <a:picLocks noChangeAspect="1" noChangeArrowheads="1"/>
          </p:cNvPicPr>
          <p:nvPr/>
        </p:nvPicPr>
        <p:blipFill>
          <a:blip r:embed="rId9"/>
          <a:srcRect/>
          <a:stretch>
            <a:fillRect/>
          </a:stretch>
        </p:blipFill>
        <p:spPr bwMode="auto">
          <a:xfrm>
            <a:off x="2414588" y="1662113"/>
            <a:ext cx="2295525" cy="2657475"/>
          </a:xfrm>
          <a:prstGeom prst="rect">
            <a:avLst/>
          </a:prstGeom>
          <a:noFill/>
        </p:spPr>
      </p:pic>
      <p:pic>
        <p:nvPicPr>
          <p:cNvPr id="9224" name="Picture 8" descr="C:\Users\Abject-3D\Desktop\VMWare Files\FINAL diagrams\Basic Virtualization\3D PNGs\OfflineSync_Q109_6.png"/>
          <p:cNvPicPr>
            <a:picLocks noChangeAspect="1" noChangeArrowheads="1"/>
          </p:cNvPicPr>
          <p:nvPr/>
        </p:nvPicPr>
        <p:blipFill>
          <a:blip r:embed="rId10"/>
          <a:srcRect/>
          <a:stretch>
            <a:fillRect/>
          </a:stretch>
        </p:blipFill>
        <p:spPr bwMode="auto">
          <a:xfrm>
            <a:off x="3319463" y="4872038"/>
            <a:ext cx="771525" cy="847725"/>
          </a:xfrm>
          <a:prstGeom prst="rect">
            <a:avLst/>
          </a:prstGeom>
          <a:noFill/>
        </p:spPr>
      </p:pic>
      <p:pic>
        <p:nvPicPr>
          <p:cNvPr id="9223" name="Picture 7" descr="C:\Users\Abject-3D\Desktop\VMWare Files\FINAL diagrams\Basic Virtualization\3D PNGs\OfflineSync_Q109_5.png"/>
          <p:cNvPicPr>
            <a:picLocks noChangeAspect="1" noChangeArrowheads="1"/>
          </p:cNvPicPr>
          <p:nvPr/>
        </p:nvPicPr>
        <p:blipFill>
          <a:blip r:embed="rId11"/>
          <a:srcRect/>
          <a:stretch>
            <a:fillRect/>
          </a:stretch>
        </p:blipFill>
        <p:spPr bwMode="auto">
          <a:xfrm>
            <a:off x="2647950" y="4195763"/>
            <a:ext cx="1028700" cy="1400175"/>
          </a:xfrm>
          <a:prstGeom prst="rect">
            <a:avLst/>
          </a:prstGeom>
          <a:noFill/>
        </p:spPr>
      </p:pic>
      <p:pic>
        <p:nvPicPr>
          <p:cNvPr id="9222" name="Picture 6" descr="C:\Users\Abject-3D\Desktop\VMWare Files\FINAL diagrams\Basic Virtualization\3D PNGs\OfflineSync_Q109_4.png"/>
          <p:cNvPicPr>
            <a:picLocks noChangeAspect="1" noChangeArrowheads="1"/>
          </p:cNvPicPr>
          <p:nvPr/>
        </p:nvPicPr>
        <p:blipFill>
          <a:blip r:embed="rId12"/>
          <a:srcRect/>
          <a:stretch>
            <a:fillRect/>
          </a:stretch>
        </p:blipFill>
        <p:spPr bwMode="auto">
          <a:xfrm>
            <a:off x="1981200" y="4033838"/>
            <a:ext cx="781050" cy="904875"/>
          </a:xfrm>
          <a:prstGeom prst="rect">
            <a:avLst/>
          </a:prstGeom>
          <a:noFill/>
        </p:spPr>
      </p:pic>
      <p:pic>
        <p:nvPicPr>
          <p:cNvPr id="9221" name="Picture 5" descr="C:\Users\Abject-3D\Desktop\VMWare Files\FINAL diagrams\Basic Virtualization\3D PNGs\OfflineSync_Q109_3.png"/>
          <p:cNvPicPr>
            <a:picLocks noChangeAspect="1" noChangeArrowheads="1"/>
          </p:cNvPicPr>
          <p:nvPr/>
        </p:nvPicPr>
        <p:blipFill>
          <a:blip r:embed="rId13"/>
          <a:srcRect/>
          <a:stretch>
            <a:fillRect/>
          </a:stretch>
        </p:blipFill>
        <p:spPr bwMode="auto">
          <a:xfrm>
            <a:off x="2590800" y="3690938"/>
            <a:ext cx="247650" cy="428625"/>
          </a:xfrm>
          <a:prstGeom prst="rect">
            <a:avLst/>
          </a:prstGeom>
          <a:noFill/>
        </p:spPr>
      </p:pic>
      <p:pic>
        <p:nvPicPr>
          <p:cNvPr id="9220" name="Picture 4" descr="C:\Users\Abject-3D\Desktop\VMWare Files\FINAL diagrams\Basic Virtualization\3D PNGs\OfflineSync_Q109_2.png"/>
          <p:cNvPicPr>
            <a:picLocks noChangeAspect="1" noChangeArrowheads="1"/>
          </p:cNvPicPr>
          <p:nvPr/>
        </p:nvPicPr>
        <p:blipFill>
          <a:blip r:embed="rId14"/>
          <a:srcRect/>
          <a:stretch>
            <a:fillRect/>
          </a:stretch>
        </p:blipFill>
        <p:spPr bwMode="auto">
          <a:xfrm>
            <a:off x="3176588" y="4119563"/>
            <a:ext cx="238125" cy="428625"/>
          </a:xfrm>
          <a:prstGeom prst="rect">
            <a:avLst/>
          </a:prstGeom>
          <a:noFill/>
        </p:spPr>
      </p:pic>
      <p:pic>
        <p:nvPicPr>
          <p:cNvPr id="9219" name="Picture 3" descr="C:\Users\Abject-3D\Desktop\VMWare Files\FINAL diagrams\Basic Virtualization\3D PNGs\OfflineSync_Q109_1.png"/>
          <p:cNvPicPr>
            <a:picLocks noChangeAspect="1" noChangeArrowheads="1"/>
          </p:cNvPicPr>
          <p:nvPr/>
        </p:nvPicPr>
        <p:blipFill>
          <a:blip r:embed="rId15"/>
          <a:srcRect/>
          <a:stretch>
            <a:fillRect/>
          </a:stretch>
        </p:blipFill>
        <p:spPr bwMode="auto">
          <a:xfrm>
            <a:off x="3886200" y="4533900"/>
            <a:ext cx="247650" cy="419100"/>
          </a:xfrm>
          <a:prstGeom prst="rect">
            <a:avLst/>
          </a:prstGeom>
          <a:noFill/>
        </p:spPr>
      </p:pic>
      <p:pic>
        <p:nvPicPr>
          <p:cNvPr id="9218" name="Picture 2" descr="C:\Users\Abject-3D\Desktop\VMWare Files\FINAL diagrams\Basic Virtualization\3D PNGs\OfflineSync_Q109_0.png"/>
          <p:cNvPicPr>
            <a:picLocks noChangeAspect="1" noChangeArrowheads="1"/>
          </p:cNvPicPr>
          <p:nvPr/>
        </p:nvPicPr>
        <p:blipFill>
          <a:blip r:embed="rId16"/>
          <a:srcRect/>
          <a:stretch>
            <a:fillRect/>
          </a:stretch>
        </p:blipFill>
        <p:spPr bwMode="auto">
          <a:xfrm>
            <a:off x="2019300" y="3871913"/>
            <a:ext cx="457200" cy="447675"/>
          </a:xfrm>
          <a:prstGeom prst="rect">
            <a:avLst/>
          </a:prstGeom>
          <a:noFill/>
        </p:spPr>
      </p:pic>
      <p:sp>
        <p:nvSpPr>
          <p:cNvPr id="20" name="TextBox 19"/>
          <p:cNvSpPr txBox="1"/>
          <p:nvPr/>
        </p:nvSpPr>
        <p:spPr>
          <a:xfrm>
            <a:off x="5191125" y="1266825"/>
            <a:ext cx="1197764" cy="369332"/>
          </a:xfrm>
          <a:prstGeom prst="rect">
            <a:avLst/>
          </a:prstGeom>
          <a:noFill/>
        </p:spPr>
        <p:txBody>
          <a:bodyPr wrap="none" rtlCol="0">
            <a:spAutoFit/>
          </a:bodyPr>
          <a:lstStyle/>
          <a:p>
            <a:pPr algn="ctr"/>
            <a:r>
              <a:rPr lang="en-US" sz="900" b="1" dirty="0" smtClean="0">
                <a:solidFill>
                  <a:srgbClr val="333333"/>
                </a:solidFill>
                <a:latin typeface="+mn-lt"/>
                <a:ea typeface="+mn-ea"/>
              </a:rPr>
              <a:t>Centralized Virtual</a:t>
            </a:r>
          </a:p>
          <a:p>
            <a:pPr algn="ctr"/>
            <a:r>
              <a:rPr lang="en-US" sz="900" b="1" dirty="0" smtClean="0">
                <a:solidFill>
                  <a:srgbClr val="333333"/>
                </a:solidFill>
                <a:latin typeface="+mn-lt"/>
                <a:ea typeface="+mn-ea"/>
              </a:rPr>
              <a:t>Desktop</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Grp="1" noChangeArrowheads="1"/>
          </p:cNvSpPr>
          <p:nvPr>
            <p:ph type="title"/>
          </p:nvPr>
        </p:nvSpPr>
        <p:spPr>
          <a:xfrm>
            <a:off x="374904" y="171450"/>
            <a:ext cx="8473821" cy="333375"/>
          </a:xfrm>
        </p:spPr>
        <p:txBody>
          <a:bodyPr/>
          <a:lstStyle/>
          <a:p>
            <a:r>
              <a:rPr lang="en-US" dirty="0" smtClean="0"/>
              <a:t>VMware vCenter Server</a:t>
            </a:r>
          </a:p>
        </p:txBody>
      </p:sp>
      <p:pic>
        <p:nvPicPr>
          <p:cNvPr id="7170" name="Picture 2" descr="C:\Users\Abject-3D\Desktop\VMWare Files\FINAL diagrams\Basic Virtualization\3D PNGs\DGRM_vCenter_Overview_R3_Q109_1.png"/>
          <p:cNvPicPr>
            <a:picLocks noChangeAspect="1" noChangeArrowheads="1"/>
          </p:cNvPicPr>
          <p:nvPr/>
        </p:nvPicPr>
        <p:blipFill>
          <a:blip r:embed="rId3"/>
          <a:srcRect/>
          <a:stretch>
            <a:fillRect/>
          </a:stretch>
        </p:blipFill>
        <p:spPr bwMode="auto">
          <a:xfrm>
            <a:off x="3091103" y="2421267"/>
            <a:ext cx="771525" cy="609600"/>
          </a:xfrm>
          <a:prstGeom prst="rect">
            <a:avLst/>
          </a:prstGeom>
          <a:noFill/>
        </p:spPr>
      </p:pic>
      <p:pic>
        <p:nvPicPr>
          <p:cNvPr id="7171" name="Picture 3" descr="C:\Users\Abject-3D\Desktop\VMWare Files\FINAL diagrams\Basic Virtualization\3D PNGs\DGRM_vCenter_Overview_R3_Q109_2.png"/>
          <p:cNvPicPr>
            <a:picLocks noChangeAspect="1" noChangeArrowheads="1"/>
          </p:cNvPicPr>
          <p:nvPr/>
        </p:nvPicPr>
        <p:blipFill>
          <a:blip r:embed="rId4"/>
          <a:srcRect/>
          <a:stretch>
            <a:fillRect/>
          </a:stretch>
        </p:blipFill>
        <p:spPr bwMode="auto">
          <a:xfrm>
            <a:off x="4294637" y="2708694"/>
            <a:ext cx="295275" cy="914400"/>
          </a:xfrm>
          <a:prstGeom prst="rect">
            <a:avLst/>
          </a:prstGeom>
          <a:noFill/>
        </p:spPr>
      </p:pic>
      <p:pic>
        <p:nvPicPr>
          <p:cNvPr id="7172" name="Picture 4" descr="C:\Users\Abject-3D\Desktop\VMWare Files\FINAL diagrams\Basic Virtualization\3D PNGs\DGRM_vCenter_Overview_R3_Q109_3.png"/>
          <p:cNvPicPr>
            <a:picLocks noChangeAspect="1" noChangeArrowheads="1"/>
          </p:cNvPicPr>
          <p:nvPr/>
        </p:nvPicPr>
        <p:blipFill>
          <a:blip r:embed="rId5"/>
          <a:srcRect/>
          <a:stretch>
            <a:fillRect/>
          </a:stretch>
        </p:blipFill>
        <p:spPr bwMode="auto">
          <a:xfrm>
            <a:off x="5035969" y="2398863"/>
            <a:ext cx="762000" cy="619125"/>
          </a:xfrm>
          <a:prstGeom prst="rect">
            <a:avLst/>
          </a:prstGeom>
          <a:noFill/>
        </p:spPr>
      </p:pic>
      <p:pic>
        <p:nvPicPr>
          <p:cNvPr id="7173" name="Picture 5" descr="C:\Users\Abject-3D\Desktop\VMWare Files\FINAL diagrams\Basic Virtualization\3D PNGs\DGRM_vCenter_Overview_R3_Q109_0.png"/>
          <p:cNvPicPr>
            <a:picLocks noChangeAspect="1" noChangeArrowheads="1"/>
          </p:cNvPicPr>
          <p:nvPr/>
        </p:nvPicPr>
        <p:blipFill>
          <a:blip r:embed="rId6"/>
          <a:srcRect/>
          <a:stretch>
            <a:fillRect/>
          </a:stretch>
        </p:blipFill>
        <p:spPr bwMode="auto">
          <a:xfrm>
            <a:off x="3508136" y="1209107"/>
            <a:ext cx="1905000" cy="1895475"/>
          </a:xfrm>
          <a:prstGeom prst="rect">
            <a:avLst/>
          </a:prstGeom>
          <a:noFill/>
        </p:spPr>
      </p:pic>
      <p:sp>
        <p:nvSpPr>
          <p:cNvPr id="27" name="TextBox 26"/>
          <p:cNvSpPr txBox="1"/>
          <p:nvPr/>
        </p:nvSpPr>
        <p:spPr>
          <a:xfrm>
            <a:off x="3726608" y="1870496"/>
            <a:ext cx="1460656" cy="523220"/>
          </a:xfrm>
          <a:prstGeom prst="rect">
            <a:avLst/>
          </a:prstGeom>
          <a:noFill/>
        </p:spPr>
        <p:txBody>
          <a:bodyPr wrap="none" rtlCol="0">
            <a:spAutoFit/>
          </a:bodyPr>
          <a:lstStyle/>
          <a:p>
            <a:pPr algn="ctr"/>
            <a:r>
              <a:rPr lang="en-US" sz="1400" b="1" dirty="0" smtClean="0">
                <a:solidFill>
                  <a:schemeClr val="bg1"/>
                </a:solidFill>
                <a:latin typeface="+mn-lt"/>
                <a:ea typeface="+mn-ea"/>
              </a:rPr>
              <a:t>VMware</a:t>
            </a:r>
          </a:p>
          <a:p>
            <a:pPr algn="ctr"/>
            <a:r>
              <a:rPr lang="en-US" sz="1400" b="1" dirty="0" smtClean="0">
                <a:solidFill>
                  <a:schemeClr val="bg1"/>
                </a:solidFill>
                <a:latin typeface="+mn-lt"/>
                <a:ea typeface="+mn-ea"/>
              </a:rPr>
              <a:t>vCenter Server</a:t>
            </a:r>
          </a:p>
        </p:txBody>
      </p:sp>
      <p:pic>
        <p:nvPicPr>
          <p:cNvPr id="7174" name="Picture 6" descr="C:\Users\Abject-3D\Desktop\VMWare Files\FINAL diagrams\Basic Virtualization\3D PNGs\DGRM_vCenter_Overview_R3_Q109_4.png"/>
          <p:cNvPicPr>
            <a:picLocks noChangeAspect="1" noChangeArrowheads="1"/>
          </p:cNvPicPr>
          <p:nvPr/>
        </p:nvPicPr>
        <p:blipFill>
          <a:blip r:embed="rId7"/>
          <a:srcRect/>
          <a:stretch>
            <a:fillRect/>
          </a:stretch>
        </p:blipFill>
        <p:spPr bwMode="auto">
          <a:xfrm>
            <a:off x="1671668" y="3902825"/>
            <a:ext cx="847725" cy="923925"/>
          </a:xfrm>
          <a:prstGeom prst="rect">
            <a:avLst/>
          </a:prstGeom>
          <a:noFill/>
        </p:spPr>
      </p:pic>
      <p:pic>
        <p:nvPicPr>
          <p:cNvPr id="7175" name="Picture 7" descr="C:\Users\Abject-3D\Desktop\VMWare Files\FINAL diagrams\Basic Virtualization\3D PNGs\DGRM_vCenter_Overview_R3_Q109_5.png"/>
          <p:cNvPicPr>
            <a:picLocks noChangeAspect="1" noChangeArrowheads="1"/>
          </p:cNvPicPr>
          <p:nvPr/>
        </p:nvPicPr>
        <p:blipFill>
          <a:blip r:embed="rId8"/>
          <a:srcRect/>
          <a:stretch>
            <a:fillRect/>
          </a:stretch>
        </p:blipFill>
        <p:spPr bwMode="auto">
          <a:xfrm>
            <a:off x="3841780" y="4784217"/>
            <a:ext cx="1304925" cy="1095375"/>
          </a:xfrm>
          <a:prstGeom prst="rect">
            <a:avLst/>
          </a:prstGeom>
          <a:noFill/>
        </p:spPr>
      </p:pic>
      <p:pic>
        <p:nvPicPr>
          <p:cNvPr id="7176" name="Picture 8" descr="C:\Users\Abject-3D\Desktop\VMWare Files\FINAL diagrams\Basic Virtualization\3D PNGs\DGRM_vCenter_Overview_R3_Q109_6.png"/>
          <p:cNvPicPr>
            <a:picLocks noChangeAspect="1" noChangeArrowheads="1"/>
          </p:cNvPicPr>
          <p:nvPr/>
        </p:nvPicPr>
        <p:blipFill>
          <a:blip r:embed="rId9"/>
          <a:srcRect/>
          <a:stretch>
            <a:fillRect/>
          </a:stretch>
        </p:blipFill>
        <p:spPr bwMode="auto">
          <a:xfrm>
            <a:off x="5729797" y="3717236"/>
            <a:ext cx="1895475" cy="1381125"/>
          </a:xfrm>
          <a:prstGeom prst="rect">
            <a:avLst/>
          </a:prstGeom>
          <a:noFill/>
        </p:spPr>
      </p:pic>
      <p:sp>
        <p:nvSpPr>
          <p:cNvPr id="31" name="Rounded Rectangle 30"/>
          <p:cNvSpPr/>
          <p:nvPr/>
        </p:nvSpPr>
        <p:spPr bwMode="auto">
          <a:xfrm>
            <a:off x="1371600" y="2769079"/>
            <a:ext cx="1506748" cy="981973"/>
          </a:xfrm>
          <a:prstGeom prst="roundRect">
            <a:avLst/>
          </a:prstGeom>
          <a:gradFill>
            <a:gsLst>
              <a:gs pos="0">
                <a:srgbClr val="3D95D0"/>
              </a:gs>
              <a:gs pos="100000">
                <a:schemeClr val="accent2"/>
              </a:gs>
            </a:gsLst>
          </a:gradFill>
          <a:ln w="12700">
            <a:solidFill>
              <a:srgbClr val="39A5E5"/>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200" b="1" dirty="0" smtClean="0">
                <a:solidFill>
                  <a:schemeClr val="bg1"/>
                </a:solidFill>
              </a:rPr>
              <a:t>Automation</a:t>
            </a:r>
            <a:endParaRPr lang="en-US" sz="1400" b="1" dirty="0" smtClean="0">
              <a:solidFill>
                <a:schemeClr val="bg1"/>
              </a:solidFill>
            </a:endParaRPr>
          </a:p>
          <a:p>
            <a:pPr algn="ctr">
              <a:defRPr/>
            </a:pPr>
            <a:r>
              <a:rPr lang="en-US" sz="1050" dirty="0" smtClean="0">
                <a:solidFill>
                  <a:srgbClr val="FFFFFF"/>
                </a:solidFill>
              </a:rPr>
              <a:t>Unlocks the power of VMware vSphere</a:t>
            </a:r>
          </a:p>
          <a:p>
            <a:pPr algn="ctr">
              <a:defRPr/>
            </a:pPr>
            <a:r>
              <a:rPr lang="en-US" sz="1050" dirty="0" smtClean="0">
                <a:solidFill>
                  <a:srgbClr val="FFFFFF"/>
                </a:solidFill>
              </a:rPr>
              <a:t> through proactive </a:t>
            </a:r>
          </a:p>
          <a:p>
            <a:pPr algn="ctr">
              <a:defRPr/>
            </a:pPr>
            <a:r>
              <a:rPr lang="en-US" sz="1050" dirty="0" smtClean="0">
                <a:solidFill>
                  <a:srgbClr val="FFFFFF"/>
                </a:solidFill>
              </a:rPr>
              <a:t>management</a:t>
            </a:r>
          </a:p>
        </p:txBody>
      </p:sp>
      <p:sp>
        <p:nvSpPr>
          <p:cNvPr id="32" name="Rounded Rectangle 31"/>
          <p:cNvSpPr/>
          <p:nvPr/>
        </p:nvSpPr>
        <p:spPr bwMode="auto">
          <a:xfrm>
            <a:off x="3683479" y="3847382"/>
            <a:ext cx="1506748" cy="854014"/>
          </a:xfrm>
          <a:prstGeom prst="roundRect">
            <a:avLst/>
          </a:prstGeom>
          <a:gradFill>
            <a:gsLst>
              <a:gs pos="0">
                <a:srgbClr val="3D95D0"/>
              </a:gs>
              <a:gs pos="100000">
                <a:schemeClr val="accent2"/>
              </a:gs>
            </a:gsLst>
          </a:gradFill>
          <a:ln w="12700">
            <a:solidFill>
              <a:srgbClr val="39A5E5"/>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Aft>
                <a:spcPct val="0"/>
              </a:spcAft>
              <a:defRPr/>
            </a:pPr>
            <a:r>
              <a:rPr lang="en-US" sz="1200" b="1" dirty="0" smtClean="0">
                <a:solidFill>
                  <a:srgbClr val="FFFFFF"/>
                </a:solidFill>
              </a:rPr>
              <a:t>Scalability</a:t>
            </a:r>
            <a:endParaRPr lang="en-US" sz="1400" b="1" dirty="0" smtClean="0">
              <a:solidFill>
                <a:srgbClr val="FFFFFF"/>
              </a:solidFill>
            </a:endParaRPr>
          </a:p>
          <a:p>
            <a:pPr algn="ctr">
              <a:defRPr/>
            </a:pPr>
            <a:r>
              <a:rPr lang="en-US" sz="1050" dirty="0" smtClean="0">
                <a:solidFill>
                  <a:srgbClr val="FFFFFF"/>
                </a:solidFill>
              </a:rPr>
              <a:t>Scalable &amp; Extensible management platform</a:t>
            </a:r>
          </a:p>
        </p:txBody>
      </p:sp>
      <p:sp>
        <p:nvSpPr>
          <p:cNvPr id="33" name="Rounded Rectangle 32"/>
          <p:cNvSpPr/>
          <p:nvPr/>
        </p:nvSpPr>
        <p:spPr bwMode="auto">
          <a:xfrm>
            <a:off x="6022675" y="2779144"/>
            <a:ext cx="1506748" cy="835324"/>
          </a:xfrm>
          <a:prstGeom prst="roundRect">
            <a:avLst/>
          </a:prstGeom>
          <a:gradFill>
            <a:gsLst>
              <a:gs pos="0">
                <a:srgbClr val="3D95D0"/>
              </a:gs>
              <a:gs pos="100000">
                <a:schemeClr val="accent2"/>
              </a:gs>
            </a:gsLst>
          </a:gradFill>
          <a:ln w="12700">
            <a:solidFill>
              <a:srgbClr val="39A5E5"/>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Aft>
                <a:spcPct val="0"/>
              </a:spcAft>
              <a:defRPr/>
            </a:pPr>
            <a:r>
              <a:rPr lang="en-US" sz="1200" b="1" dirty="0" smtClean="0">
                <a:solidFill>
                  <a:srgbClr val="FFFFFF"/>
                </a:solidFill>
              </a:rPr>
              <a:t>Visibility</a:t>
            </a:r>
            <a:endParaRPr lang="en-US" sz="1400" b="1" dirty="0" smtClean="0">
              <a:solidFill>
                <a:srgbClr val="FFFFFF"/>
              </a:solidFill>
            </a:endParaRPr>
          </a:p>
          <a:p>
            <a:pPr algn="ctr">
              <a:defRPr/>
            </a:pPr>
            <a:r>
              <a:rPr lang="en-US" sz="1050" dirty="0" smtClean="0">
                <a:solidFill>
                  <a:srgbClr val="FFFFFF"/>
                </a:solidFill>
              </a:rPr>
              <a:t>Deep visibility into every level of the</a:t>
            </a:r>
            <a:br>
              <a:rPr lang="en-US" sz="1050" dirty="0" smtClean="0">
                <a:solidFill>
                  <a:srgbClr val="FFFFFF"/>
                </a:solidFill>
              </a:rPr>
            </a:br>
            <a:r>
              <a:rPr lang="en-US" sz="1050" dirty="0" smtClean="0">
                <a:solidFill>
                  <a:srgbClr val="FFFFFF"/>
                </a:solidFill>
              </a:rPr>
              <a:t>virtual infrastructure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Grp="1" noChangeArrowheads="1"/>
          </p:cNvSpPr>
          <p:nvPr>
            <p:ph type="title"/>
          </p:nvPr>
        </p:nvSpPr>
        <p:spPr>
          <a:xfrm>
            <a:off x="374904" y="171450"/>
            <a:ext cx="8473821" cy="333375"/>
          </a:xfrm>
        </p:spPr>
        <p:txBody>
          <a:bodyPr/>
          <a:lstStyle/>
          <a:p>
            <a:r>
              <a:rPr lang="en-US" smtClean="0"/>
              <a:t>VMware vCenter Orchestrator</a:t>
            </a:r>
          </a:p>
        </p:txBody>
      </p:sp>
      <p:grpSp>
        <p:nvGrpSpPr>
          <p:cNvPr id="46" name="Group 88"/>
          <p:cNvGrpSpPr/>
          <p:nvPr/>
        </p:nvGrpSpPr>
        <p:grpSpPr>
          <a:xfrm>
            <a:off x="1380229" y="2119223"/>
            <a:ext cx="6616460" cy="2573547"/>
            <a:chOff x="1380229" y="2119223"/>
            <a:chExt cx="6616460" cy="2573547"/>
          </a:xfrm>
        </p:grpSpPr>
        <p:cxnSp>
          <p:nvCxnSpPr>
            <p:cNvPr id="47" name="Elbow Connector 46"/>
            <p:cNvCxnSpPr/>
            <p:nvPr/>
          </p:nvCxnSpPr>
          <p:spPr bwMode="auto">
            <a:xfrm rot="5400000" flipH="1" flipV="1">
              <a:off x="944594" y="3523893"/>
              <a:ext cx="1604512" cy="733242"/>
            </a:xfrm>
            <a:prstGeom prst="bentConnector3">
              <a:avLst>
                <a:gd name="adj1" fmla="val 100000"/>
              </a:avLst>
            </a:prstGeom>
            <a:solidFill>
              <a:srgbClr val="0095D3"/>
            </a:solidFill>
            <a:ln w="19050" cap="flat" cmpd="sng" algn="ctr">
              <a:solidFill>
                <a:schemeClr val="bg2">
                  <a:lumMod val="50000"/>
                </a:schemeClr>
              </a:solidFill>
              <a:prstDash val="solid"/>
              <a:round/>
              <a:headEnd type="none" w="med" len="med"/>
              <a:tailEnd type="none" w="med" len="med"/>
            </a:ln>
            <a:effectLst/>
          </p:spPr>
        </p:cxnSp>
        <p:cxnSp>
          <p:nvCxnSpPr>
            <p:cNvPr id="49" name="Elbow Connector 48"/>
            <p:cNvCxnSpPr/>
            <p:nvPr/>
          </p:nvCxnSpPr>
          <p:spPr bwMode="auto">
            <a:xfrm rot="16200000" flipV="1">
              <a:off x="7024060" y="3720140"/>
              <a:ext cx="1568570" cy="376689"/>
            </a:xfrm>
            <a:prstGeom prst="bentConnector3">
              <a:avLst>
                <a:gd name="adj1" fmla="val 102246"/>
              </a:avLst>
            </a:prstGeom>
            <a:solidFill>
              <a:srgbClr val="0095D3"/>
            </a:solidFill>
            <a:ln w="19050" cap="flat" cmpd="sng" algn="ctr">
              <a:solidFill>
                <a:schemeClr val="bg2">
                  <a:lumMod val="50000"/>
                </a:schemeClr>
              </a:solidFill>
              <a:prstDash val="solid"/>
              <a:round/>
              <a:headEnd type="none" w="med" len="med"/>
              <a:tailEnd type="none" w="med" len="med"/>
            </a:ln>
            <a:effectLst/>
          </p:spPr>
        </p:cxnSp>
        <p:cxnSp>
          <p:nvCxnSpPr>
            <p:cNvPr id="53" name="Straight Connector 52"/>
            <p:cNvCxnSpPr/>
            <p:nvPr/>
          </p:nvCxnSpPr>
          <p:spPr bwMode="auto">
            <a:xfrm rot="5400000">
              <a:off x="6546011" y="2500223"/>
              <a:ext cx="762000" cy="0"/>
            </a:xfrm>
            <a:prstGeom prst="line">
              <a:avLst/>
            </a:prstGeom>
            <a:solidFill>
              <a:srgbClr val="0095D3"/>
            </a:solidFill>
            <a:ln w="19050" cap="flat" cmpd="sng" algn="ctr">
              <a:solidFill>
                <a:schemeClr val="bg2">
                  <a:lumMod val="50000"/>
                </a:schemeClr>
              </a:solidFill>
              <a:prstDash val="solid"/>
              <a:round/>
              <a:headEnd type="none" w="med" len="med"/>
              <a:tailEnd type="none" w="med" len="med"/>
            </a:ln>
            <a:effectLst/>
          </p:spPr>
        </p:cxnSp>
        <p:cxnSp>
          <p:nvCxnSpPr>
            <p:cNvPr id="59" name="Straight Connector 58"/>
            <p:cNvCxnSpPr/>
            <p:nvPr/>
          </p:nvCxnSpPr>
          <p:spPr bwMode="auto">
            <a:xfrm rot="5400000">
              <a:off x="4528868" y="2528978"/>
              <a:ext cx="762000" cy="0"/>
            </a:xfrm>
            <a:prstGeom prst="line">
              <a:avLst/>
            </a:prstGeom>
            <a:solidFill>
              <a:srgbClr val="0095D3"/>
            </a:solidFill>
            <a:ln w="19050" cap="flat" cmpd="sng" algn="ctr">
              <a:solidFill>
                <a:schemeClr val="bg2">
                  <a:lumMod val="50000"/>
                </a:schemeClr>
              </a:solidFill>
              <a:prstDash val="solid"/>
              <a:round/>
              <a:headEnd type="none" w="med" len="med"/>
              <a:tailEnd type="none" w="med" len="med"/>
            </a:ln>
            <a:effectLst/>
          </p:spPr>
        </p:cxnSp>
        <p:cxnSp>
          <p:nvCxnSpPr>
            <p:cNvPr id="60" name="Straight Connector 59"/>
            <p:cNvCxnSpPr/>
            <p:nvPr/>
          </p:nvCxnSpPr>
          <p:spPr bwMode="auto">
            <a:xfrm rot="5400000">
              <a:off x="2553419" y="2528978"/>
              <a:ext cx="762000" cy="0"/>
            </a:xfrm>
            <a:prstGeom prst="line">
              <a:avLst/>
            </a:prstGeom>
            <a:solidFill>
              <a:srgbClr val="0095D3"/>
            </a:solidFill>
            <a:ln w="19050" cap="flat" cmpd="sng" algn="ctr">
              <a:solidFill>
                <a:schemeClr val="bg2">
                  <a:lumMod val="50000"/>
                </a:schemeClr>
              </a:solidFill>
              <a:prstDash val="solid"/>
              <a:round/>
              <a:headEnd type="none" w="med" len="med"/>
              <a:tailEnd type="none" w="med" len="med"/>
            </a:ln>
            <a:effectLst/>
          </p:spPr>
        </p:cxnSp>
        <p:cxnSp>
          <p:nvCxnSpPr>
            <p:cNvPr id="61" name="Straight Connector 60"/>
            <p:cNvCxnSpPr/>
            <p:nvPr/>
          </p:nvCxnSpPr>
          <p:spPr bwMode="auto">
            <a:xfrm rot="5400000">
              <a:off x="2113471" y="4262887"/>
              <a:ext cx="762000" cy="0"/>
            </a:xfrm>
            <a:prstGeom prst="line">
              <a:avLst/>
            </a:prstGeom>
            <a:solidFill>
              <a:srgbClr val="0095D3"/>
            </a:solidFill>
            <a:ln w="19050" cap="flat" cmpd="sng" algn="ctr">
              <a:solidFill>
                <a:schemeClr val="bg2">
                  <a:lumMod val="50000"/>
                </a:schemeClr>
              </a:solidFill>
              <a:prstDash val="solid"/>
              <a:round/>
              <a:headEnd type="none" w="med" len="med"/>
              <a:tailEnd type="none" w="med" len="med"/>
            </a:ln>
            <a:effectLst/>
          </p:spPr>
        </p:cxnSp>
      </p:grpSp>
      <p:sp>
        <p:nvSpPr>
          <p:cNvPr id="62" name="Rounded Rectangle 61"/>
          <p:cNvSpPr/>
          <p:nvPr/>
        </p:nvSpPr>
        <p:spPr bwMode="auto">
          <a:xfrm>
            <a:off x="2126410" y="2664127"/>
            <a:ext cx="5568351" cy="800818"/>
          </a:xfrm>
          <a:prstGeom prst="roundRect">
            <a:avLst/>
          </a:prstGeom>
          <a:gradFill>
            <a:gsLst>
              <a:gs pos="0">
                <a:srgbClr val="666666">
                  <a:alpha val="89000"/>
                </a:srgbClr>
              </a:gs>
              <a:gs pos="100000">
                <a:srgbClr val="ADADAD"/>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defRPr/>
            </a:pPr>
            <a:endParaRPr lang="en-US" dirty="0" smtClean="0">
              <a:solidFill>
                <a:srgbClr val="FFFFFF"/>
              </a:solidFill>
            </a:endParaRPr>
          </a:p>
        </p:txBody>
      </p:sp>
      <p:grpSp>
        <p:nvGrpSpPr>
          <p:cNvPr id="63" name="Group 25"/>
          <p:cNvGrpSpPr/>
          <p:nvPr/>
        </p:nvGrpSpPr>
        <p:grpSpPr>
          <a:xfrm>
            <a:off x="3531079" y="3214777"/>
            <a:ext cx="685800" cy="857250"/>
            <a:chOff x="609600" y="1295400"/>
            <a:chExt cx="685800" cy="857250"/>
          </a:xfrm>
        </p:grpSpPr>
        <p:pic>
          <p:nvPicPr>
            <p:cNvPr id="64" name="Picture 2" descr="C:\Users\Abject-3D\Desktop\VMWare Files\FINAL diagrams\Basic Virtualization\3D PNGs\DGRM_Orchestrator_Arch_A_R2_Q109_0.png"/>
            <p:cNvPicPr>
              <a:picLocks noChangeAspect="1" noChangeArrowheads="1"/>
            </p:cNvPicPr>
            <p:nvPr/>
          </p:nvPicPr>
          <p:blipFill>
            <a:blip r:embed="rId3"/>
            <a:srcRect/>
            <a:stretch>
              <a:fillRect/>
            </a:stretch>
          </p:blipFill>
          <p:spPr bwMode="auto">
            <a:xfrm>
              <a:off x="609600" y="1295400"/>
              <a:ext cx="685800" cy="857250"/>
            </a:xfrm>
            <a:prstGeom prst="rect">
              <a:avLst/>
            </a:prstGeom>
            <a:noFill/>
          </p:spPr>
        </p:pic>
        <p:sp>
          <p:nvSpPr>
            <p:cNvPr id="65" name="TextBox 64"/>
            <p:cNvSpPr txBox="1"/>
            <p:nvPr/>
          </p:nvSpPr>
          <p:spPr>
            <a:xfrm>
              <a:off x="728340" y="1725284"/>
              <a:ext cx="444352" cy="276999"/>
            </a:xfrm>
            <a:prstGeom prst="rect">
              <a:avLst/>
            </a:prstGeom>
            <a:noFill/>
          </p:spPr>
          <p:txBody>
            <a:bodyPr wrap="none" rtlCol="0">
              <a:spAutoFit/>
            </a:bodyPr>
            <a:lstStyle/>
            <a:p>
              <a:pPr algn="ctr"/>
              <a:r>
                <a:rPr lang="en-US" sz="1200" b="1" dirty="0" smtClean="0">
                  <a:solidFill>
                    <a:schemeClr val="bg1"/>
                  </a:solidFill>
                  <a:latin typeface="Arial Narrow" pitchFamily="34" charset="0"/>
                  <a:ea typeface="+mn-ea"/>
                </a:rPr>
                <a:t>WMI</a:t>
              </a:r>
            </a:p>
          </p:txBody>
        </p:sp>
      </p:grpSp>
      <p:grpSp>
        <p:nvGrpSpPr>
          <p:cNvPr id="66" name="Group 29"/>
          <p:cNvGrpSpPr/>
          <p:nvPr/>
        </p:nvGrpSpPr>
        <p:grpSpPr>
          <a:xfrm>
            <a:off x="4221193" y="3217653"/>
            <a:ext cx="685800" cy="857250"/>
            <a:chOff x="609600" y="1295400"/>
            <a:chExt cx="685800" cy="857250"/>
          </a:xfrm>
        </p:grpSpPr>
        <p:pic>
          <p:nvPicPr>
            <p:cNvPr id="67" name="Picture 2" descr="C:\Users\Abject-3D\Desktop\VMWare Files\FINAL diagrams\Basic Virtualization\3D PNGs\DGRM_Orchestrator_Arch_A_R2_Q109_0.png"/>
            <p:cNvPicPr>
              <a:picLocks noChangeAspect="1" noChangeArrowheads="1"/>
            </p:cNvPicPr>
            <p:nvPr/>
          </p:nvPicPr>
          <p:blipFill>
            <a:blip r:embed="rId3"/>
            <a:srcRect/>
            <a:stretch>
              <a:fillRect/>
            </a:stretch>
          </p:blipFill>
          <p:spPr bwMode="auto">
            <a:xfrm>
              <a:off x="609600" y="1295400"/>
              <a:ext cx="685800" cy="857250"/>
            </a:xfrm>
            <a:prstGeom prst="rect">
              <a:avLst/>
            </a:prstGeom>
            <a:noFill/>
          </p:spPr>
        </p:pic>
        <p:sp>
          <p:nvSpPr>
            <p:cNvPr id="68" name="TextBox 67"/>
            <p:cNvSpPr txBox="1"/>
            <p:nvPr/>
          </p:nvSpPr>
          <p:spPr>
            <a:xfrm>
              <a:off x="724332" y="1725284"/>
              <a:ext cx="452368" cy="276999"/>
            </a:xfrm>
            <a:prstGeom prst="rect">
              <a:avLst/>
            </a:prstGeom>
            <a:noFill/>
          </p:spPr>
          <p:txBody>
            <a:bodyPr wrap="none" rtlCol="0">
              <a:spAutoFit/>
            </a:bodyPr>
            <a:lstStyle/>
            <a:p>
              <a:pPr algn="ctr"/>
              <a:r>
                <a:rPr lang="en-US" sz="1200" b="1" dirty="0" smtClean="0">
                  <a:solidFill>
                    <a:schemeClr val="bg1"/>
                  </a:solidFill>
                  <a:latin typeface="Arial Narrow" pitchFamily="34" charset="0"/>
                  <a:ea typeface="+mn-ea"/>
                </a:rPr>
                <a:t>XML</a:t>
              </a:r>
            </a:p>
          </p:txBody>
        </p:sp>
      </p:grpSp>
      <p:grpSp>
        <p:nvGrpSpPr>
          <p:cNvPr id="69" name="Group 35"/>
          <p:cNvGrpSpPr/>
          <p:nvPr/>
        </p:nvGrpSpPr>
        <p:grpSpPr>
          <a:xfrm>
            <a:off x="4918494" y="3223404"/>
            <a:ext cx="685800" cy="857250"/>
            <a:chOff x="609600" y="1295400"/>
            <a:chExt cx="685800" cy="857250"/>
          </a:xfrm>
        </p:grpSpPr>
        <p:pic>
          <p:nvPicPr>
            <p:cNvPr id="71" name="Picture 2" descr="C:\Users\Abject-3D\Desktop\VMWare Files\FINAL diagrams\Basic Virtualization\3D PNGs\DGRM_Orchestrator_Arch_A_R2_Q109_0.png"/>
            <p:cNvPicPr>
              <a:picLocks noChangeAspect="1" noChangeArrowheads="1"/>
            </p:cNvPicPr>
            <p:nvPr/>
          </p:nvPicPr>
          <p:blipFill>
            <a:blip r:embed="rId3"/>
            <a:srcRect/>
            <a:stretch>
              <a:fillRect/>
            </a:stretch>
          </p:blipFill>
          <p:spPr bwMode="auto">
            <a:xfrm>
              <a:off x="609600" y="1295400"/>
              <a:ext cx="685800" cy="857250"/>
            </a:xfrm>
            <a:prstGeom prst="rect">
              <a:avLst/>
            </a:prstGeom>
            <a:noFill/>
          </p:spPr>
        </p:pic>
        <p:sp>
          <p:nvSpPr>
            <p:cNvPr id="72" name="TextBox 71"/>
            <p:cNvSpPr txBox="1"/>
            <p:nvPr/>
          </p:nvSpPr>
          <p:spPr>
            <a:xfrm>
              <a:off x="727538" y="1725284"/>
              <a:ext cx="445956" cy="276999"/>
            </a:xfrm>
            <a:prstGeom prst="rect">
              <a:avLst/>
            </a:prstGeom>
            <a:noFill/>
          </p:spPr>
          <p:txBody>
            <a:bodyPr wrap="none" rtlCol="0">
              <a:spAutoFit/>
            </a:bodyPr>
            <a:lstStyle/>
            <a:p>
              <a:pPr algn="ctr"/>
              <a:r>
                <a:rPr lang="en-US" sz="1200" b="1" dirty="0" smtClean="0">
                  <a:solidFill>
                    <a:schemeClr val="bg1"/>
                  </a:solidFill>
                  <a:latin typeface="Arial Narrow" pitchFamily="34" charset="0"/>
                  <a:ea typeface="+mn-ea"/>
                </a:rPr>
                <a:t>SSH</a:t>
              </a:r>
            </a:p>
          </p:txBody>
        </p:sp>
      </p:grpSp>
      <p:grpSp>
        <p:nvGrpSpPr>
          <p:cNvPr id="73" name="Group 38"/>
          <p:cNvGrpSpPr/>
          <p:nvPr/>
        </p:nvGrpSpPr>
        <p:grpSpPr>
          <a:xfrm>
            <a:off x="5612921" y="3223403"/>
            <a:ext cx="685800" cy="857250"/>
            <a:chOff x="609600" y="1295400"/>
            <a:chExt cx="685800" cy="857250"/>
          </a:xfrm>
        </p:grpSpPr>
        <p:pic>
          <p:nvPicPr>
            <p:cNvPr id="74" name="Picture 2" descr="C:\Users\Abject-3D\Desktop\VMWare Files\FINAL diagrams\Basic Virtualization\3D PNGs\DGRM_Orchestrator_Arch_A_R2_Q109_0.png"/>
            <p:cNvPicPr>
              <a:picLocks noChangeAspect="1" noChangeArrowheads="1"/>
            </p:cNvPicPr>
            <p:nvPr/>
          </p:nvPicPr>
          <p:blipFill>
            <a:blip r:embed="rId3"/>
            <a:srcRect/>
            <a:stretch>
              <a:fillRect/>
            </a:stretch>
          </p:blipFill>
          <p:spPr bwMode="auto">
            <a:xfrm>
              <a:off x="609600" y="1295400"/>
              <a:ext cx="685800" cy="857250"/>
            </a:xfrm>
            <a:prstGeom prst="rect">
              <a:avLst/>
            </a:prstGeom>
            <a:noFill/>
          </p:spPr>
        </p:pic>
        <p:sp>
          <p:nvSpPr>
            <p:cNvPr id="75" name="TextBox 74"/>
            <p:cNvSpPr txBox="1"/>
            <p:nvPr/>
          </p:nvSpPr>
          <p:spPr>
            <a:xfrm>
              <a:off x="685861" y="1725284"/>
              <a:ext cx="529312" cy="276999"/>
            </a:xfrm>
            <a:prstGeom prst="rect">
              <a:avLst/>
            </a:prstGeom>
            <a:noFill/>
          </p:spPr>
          <p:txBody>
            <a:bodyPr wrap="none" rtlCol="0">
              <a:spAutoFit/>
            </a:bodyPr>
            <a:lstStyle/>
            <a:p>
              <a:pPr algn="ctr"/>
              <a:r>
                <a:rPr lang="en-US" sz="1200" b="1" dirty="0" smtClean="0">
                  <a:solidFill>
                    <a:schemeClr val="bg1"/>
                  </a:solidFill>
                  <a:latin typeface="Arial Narrow" pitchFamily="34" charset="0"/>
                  <a:ea typeface="+mn-ea"/>
                </a:rPr>
                <a:t>JDBC</a:t>
              </a:r>
            </a:p>
          </p:txBody>
        </p:sp>
      </p:grpSp>
      <p:grpSp>
        <p:nvGrpSpPr>
          <p:cNvPr id="77" name="Group 41"/>
          <p:cNvGrpSpPr/>
          <p:nvPr/>
        </p:nvGrpSpPr>
        <p:grpSpPr>
          <a:xfrm>
            <a:off x="6308785" y="3214777"/>
            <a:ext cx="685800" cy="857250"/>
            <a:chOff x="609600" y="1295400"/>
            <a:chExt cx="685800" cy="857250"/>
          </a:xfrm>
        </p:grpSpPr>
        <p:pic>
          <p:nvPicPr>
            <p:cNvPr id="78" name="Picture 2" descr="C:\Users\Abject-3D\Desktop\VMWare Files\FINAL diagrams\Basic Virtualization\3D PNGs\DGRM_Orchestrator_Arch_A_R2_Q109_0.png"/>
            <p:cNvPicPr>
              <a:picLocks noChangeAspect="1" noChangeArrowheads="1"/>
            </p:cNvPicPr>
            <p:nvPr/>
          </p:nvPicPr>
          <p:blipFill>
            <a:blip r:embed="rId3"/>
            <a:srcRect/>
            <a:stretch>
              <a:fillRect/>
            </a:stretch>
          </p:blipFill>
          <p:spPr bwMode="auto">
            <a:xfrm>
              <a:off x="609600" y="1295400"/>
              <a:ext cx="685800" cy="857250"/>
            </a:xfrm>
            <a:prstGeom prst="rect">
              <a:avLst/>
            </a:prstGeom>
            <a:noFill/>
          </p:spPr>
        </p:pic>
        <p:sp>
          <p:nvSpPr>
            <p:cNvPr id="79" name="TextBox 78"/>
            <p:cNvSpPr txBox="1"/>
            <p:nvPr/>
          </p:nvSpPr>
          <p:spPr>
            <a:xfrm>
              <a:off x="681852" y="1725284"/>
              <a:ext cx="537328" cy="276999"/>
            </a:xfrm>
            <a:prstGeom prst="rect">
              <a:avLst/>
            </a:prstGeom>
            <a:noFill/>
          </p:spPr>
          <p:txBody>
            <a:bodyPr wrap="none" rtlCol="0">
              <a:spAutoFit/>
            </a:bodyPr>
            <a:lstStyle/>
            <a:p>
              <a:pPr algn="ctr"/>
              <a:r>
                <a:rPr lang="en-US" sz="1200" b="1" dirty="0" smtClean="0">
                  <a:solidFill>
                    <a:schemeClr val="bg1"/>
                  </a:solidFill>
                  <a:latin typeface="Arial Narrow" pitchFamily="34" charset="0"/>
                  <a:ea typeface="+mn-ea"/>
                </a:rPr>
                <a:t>SMTP</a:t>
              </a:r>
            </a:p>
          </p:txBody>
        </p:sp>
      </p:grpSp>
      <p:grpSp>
        <p:nvGrpSpPr>
          <p:cNvPr id="81" name="Group 45"/>
          <p:cNvGrpSpPr/>
          <p:nvPr/>
        </p:nvGrpSpPr>
        <p:grpSpPr>
          <a:xfrm>
            <a:off x="6996083" y="3225771"/>
            <a:ext cx="685800" cy="857250"/>
            <a:chOff x="5273675" y="5160963"/>
            <a:chExt cx="685800" cy="857250"/>
          </a:xfrm>
        </p:grpSpPr>
        <p:pic>
          <p:nvPicPr>
            <p:cNvPr id="82" name="Picture 3" descr="C:\Users\Abject-3D\Desktop\VMWare Files\FINAL diagrams\Basic Virtualization\3D PNGs\DGRM_Orchestrator_Arch_A_R2_Q109_1.png"/>
            <p:cNvPicPr>
              <a:picLocks noChangeAspect="1" noChangeArrowheads="1"/>
            </p:cNvPicPr>
            <p:nvPr/>
          </p:nvPicPr>
          <p:blipFill>
            <a:blip r:embed="rId4"/>
            <a:srcRect/>
            <a:stretch>
              <a:fillRect/>
            </a:stretch>
          </p:blipFill>
          <p:spPr bwMode="auto">
            <a:xfrm>
              <a:off x="5273675" y="5160963"/>
              <a:ext cx="685800" cy="857250"/>
            </a:xfrm>
            <a:prstGeom prst="rect">
              <a:avLst/>
            </a:prstGeom>
            <a:noFill/>
          </p:spPr>
        </p:pic>
        <p:sp>
          <p:nvSpPr>
            <p:cNvPr id="83" name="TextBox 82"/>
            <p:cNvSpPr txBox="1"/>
            <p:nvPr/>
          </p:nvSpPr>
          <p:spPr>
            <a:xfrm>
              <a:off x="5313582" y="5543914"/>
              <a:ext cx="604653" cy="400110"/>
            </a:xfrm>
            <a:prstGeom prst="rect">
              <a:avLst/>
            </a:prstGeom>
            <a:noFill/>
          </p:spPr>
          <p:txBody>
            <a:bodyPr wrap="none" rtlCol="0">
              <a:spAutoFit/>
            </a:bodyPr>
            <a:lstStyle/>
            <a:p>
              <a:pPr algn="ctr"/>
              <a:r>
                <a:rPr lang="en-US" sz="1000" b="1" dirty="0" smtClean="0">
                  <a:solidFill>
                    <a:schemeClr val="bg1"/>
                  </a:solidFill>
                  <a:latin typeface="Arial Narrow" pitchFamily="34" charset="0"/>
                  <a:ea typeface="+mn-ea"/>
                </a:rPr>
                <a:t>3</a:t>
              </a:r>
              <a:r>
                <a:rPr lang="en-US" sz="1000" b="1" baseline="30000" dirty="0" smtClean="0">
                  <a:solidFill>
                    <a:schemeClr val="bg1"/>
                  </a:solidFill>
                  <a:latin typeface="Arial Narrow" pitchFamily="34" charset="0"/>
                  <a:ea typeface="+mn-ea"/>
                </a:rPr>
                <a:t>rd</a:t>
              </a:r>
              <a:r>
                <a:rPr lang="en-US" sz="1000" b="1" dirty="0" smtClean="0">
                  <a:solidFill>
                    <a:schemeClr val="bg1"/>
                  </a:solidFill>
                  <a:latin typeface="Arial Narrow" pitchFamily="34" charset="0"/>
                  <a:ea typeface="+mn-ea"/>
                </a:rPr>
                <a:t> Party</a:t>
              </a:r>
            </a:p>
            <a:p>
              <a:pPr algn="ctr"/>
              <a:r>
                <a:rPr lang="en-US" sz="1000" b="1" dirty="0" smtClean="0">
                  <a:solidFill>
                    <a:schemeClr val="bg1"/>
                  </a:solidFill>
                  <a:latin typeface="Arial Narrow" pitchFamily="34" charset="0"/>
                  <a:ea typeface="+mn-ea"/>
                </a:rPr>
                <a:t>Plug-In</a:t>
              </a:r>
            </a:p>
          </p:txBody>
        </p:sp>
      </p:grpSp>
      <p:grpSp>
        <p:nvGrpSpPr>
          <p:cNvPr id="84" name="Group 21"/>
          <p:cNvGrpSpPr/>
          <p:nvPr/>
        </p:nvGrpSpPr>
        <p:grpSpPr>
          <a:xfrm>
            <a:off x="2130725" y="3229155"/>
            <a:ext cx="685800" cy="857250"/>
            <a:chOff x="609600" y="1295400"/>
            <a:chExt cx="685800" cy="857250"/>
          </a:xfrm>
        </p:grpSpPr>
        <p:pic>
          <p:nvPicPr>
            <p:cNvPr id="85" name="Picture 2" descr="C:\Users\Abject-3D\Desktop\VMWare Files\FINAL diagrams\Basic Virtualization\3D PNGs\DGRM_Orchestrator_Arch_A_R2_Q109_0.png"/>
            <p:cNvPicPr>
              <a:picLocks noChangeAspect="1" noChangeArrowheads="1"/>
            </p:cNvPicPr>
            <p:nvPr/>
          </p:nvPicPr>
          <p:blipFill>
            <a:blip r:embed="rId3"/>
            <a:srcRect/>
            <a:stretch>
              <a:fillRect/>
            </a:stretch>
          </p:blipFill>
          <p:spPr bwMode="auto">
            <a:xfrm>
              <a:off x="609600" y="1295400"/>
              <a:ext cx="685800" cy="857250"/>
            </a:xfrm>
            <a:prstGeom prst="rect">
              <a:avLst/>
            </a:prstGeom>
            <a:noFill/>
          </p:spPr>
        </p:pic>
        <p:sp>
          <p:nvSpPr>
            <p:cNvPr id="89" name="TextBox 88"/>
            <p:cNvSpPr txBox="1"/>
            <p:nvPr/>
          </p:nvSpPr>
          <p:spPr>
            <a:xfrm>
              <a:off x="622542" y="1725284"/>
              <a:ext cx="655949" cy="276999"/>
            </a:xfrm>
            <a:prstGeom prst="rect">
              <a:avLst/>
            </a:prstGeom>
            <a:noFill/>
          </p:spPr>
          <p:txBody>
            <a:bodyPr wrap="none" rtlCol="0">
              <a:spAutoFit/>
            </a:bodyPr>
            <a:lstStyle/>
            <a:p>
              <a:pPr algn="l"/>
              <a:r>
                <a:rPr lang="en-US" sz="1200" b="1" dirty="0" smtClean="0">
                  <a:solidFill>
                    <a:schemeClr val="bg1"/>
                  </a:solidFill>
                  <a:latin typeface="Arial Narrow" pitchFamily="34" charset="0"/>
                  <a:ea typeface="+mn-ea"/>
                </a:rPr>
                <a:t>vCenter</a:t>
              </a:r>
            </a:p>
          </p:txBody>
        </p:sp>
      </p:grpSp>
      <p:grpSp>
        <p:nvGrpSpPr>
          <p:cNvPr id="90" name="Group 22"/>
          <p:cNvGrpSpPr/>
          <p:nvPr/>
        </p:nvGrpSpPr>
        <p:grpSpPr>
          <a:xfrm>
            <a:off x="2830902" y="3232030"/>
            <a:ext cx="685800" cy="857250"/>
            <a:chOff x="609600" y="1295400"/>
            <a:chExt cx="685800" cy="857250"/>
          </a:xfrm>
        </p:grpSpPr>
        <p:pic>
          <p:nvPicPr>
            <p:cNvPr id="91" name="Picture 2" descr="C:\Users\Abject-3D\Desktop\VMWare Files\FINAL diagrams\Basic Virtualization\3D PNGs\DGRM_Orchestrator_Arch_A_R2_Q109_0.png"/>
            <p:cNvPicPr>
              <a:picLocks noChangeAspect="1" noChangeArrowheads="1"/>
            </p:cNvPicPr>
            <p:nvPr/>
          </p:nvPicPr>
          <p:blipFill>
            <a:blip r:embed="rId3"/>
            <a:srcRect/>
            <a:stretch>
              <a:fillRect/>
            </a:stretch>
          </p:blipFill>
          <p:spPr bwMode="auto">
            <a:xfrm>
              <a:off x="609600" y="1295400"/>
              <a:ext cx="685800" cy="857250"/>
            </a:xfrm>
            <a:prstGeom prst="rect">
              <a:avLst/>
            </a:prstGeom>
            <a:noFill/>
          </p:spPr>
        </p:pic>
        <p:sp>
          <p:nvSpPr>
            <p:cNvPr id="92" name="TextBox 91"/>
            <p:cNvSpPr txBox="1"/>
            <p:nvPr/>
          </p:nvSpPr>
          <p:spPr>
            <a:xfrm>
              <a:off x="762804" y="1725284"/>
              <a:ext cx="375424" cy="276999"/>
            </a:xfrm>
            <a:prstGeom prst="rect">
              <a:avLst/>
            </a:prstGeom>
            <a:noFill/>
          </p:spPr>
          <p:txBody>
            <a:bodyPr wrap="none" rtlCol="0">
              <a:spAutoFit/>
            </a:bodyPr>
            <a:lstStyle/>
            <a:p>
              <a:pPr algn="ctr"/>
              <a:r>
                <a:rPr lang="en-US" sz="1200" b="1" dirty="0" smtClean="0">
                  <a:solidFill>
                    <a:schemeClr val="bg1"/>
                  </a:solidFill>
                  <a:latin typeface="Arial Narrow" pitchFamily="34" charset="0"/>
                  <a:ea typeface="+mn-ea"/>
                </a:rPr>
                <a:t>VI3</a:t>
              </a:r>
            </a:p>
          </p:txBody>
        </p:sp>
      </p:grpSp>
      <p:sp>
        <p:nvSpPr>
          <p:cNvPr id="93" name="TextBox 92"/>
          <p:cNvSpPr txBox="1"/>
          <p:nvPr/>
        </p:nvSpPr>
        <p:spPr>
          <a:xfrm>
            <a:off x="4268634" y="2819400"/>
            <a:ext cx="1327608" cy="261610"/>
          </a:xfrm>
          <a:prstGeom prst="rect">
            <a:avLst/>
          </a:prstGeom>
          <a:noFill/>
        </p:spPr>
        <p:txBody>
          <a:bodyPr wrap="none" rtlCol="0">
            <a:spAutoFit/>
          </a:bodyPr>
          <a:lstStyle/>
          <a:p>
            <a:pPr algn="l"/>
            <a:r>
              <a:rPr lang="en-US" sz="1100" b="1" dirty="0" smtClean="0">
                <a:solidFill>
                  <a:schemeClr val="bg1"/>
                </a:solidFill>
                <a:latin typeface="+mn-lt"/>
                <a:ea typeface="+mn-ea"/>
              </a:rPr>
              <a:t>Workflow Engine</a:t>
            </a:r>
          </a:p>
        </p:txBody>
      </p:sp>
      <p:sp>
        <p:nvSpPr>
          <p:cNvPr id="94" name="Rounded Rectangle 93"/>
          <p:cNvSpPr/>
          <p:nvPr/>
        </p:nvSpPr>
        <p:spPr bwMode="auto">
          <a:xfrm>
            <a:off x="848264" y="4436852"/>
            <a:ext cx="1051560" cy="914400"/>
          </a:xfrm>
          <a:prstGeom prst="roundRect">
            <a:avLst/>
          </a:prstGeom>
          <a:gradFill>
            <a:gsLst>
              <a:gs pos="0">
                <a:schemeClr val="tx1">
                  <a:lumMod val="40000"/>
                  <a:lumOff val="60000"/>
                </a:schemeClr>
              </a:gs>
              <a:gs pos="100000">
                <a:schemeClr val="bg1">
                  <a:lumMod val="8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000" b="1" dirty="0" smtClean="0">
                <a:solidFill>
                  <a:schemeClr val="bg2">
                    <a:lumMod val="50000"/>
                  </a:schemeClr>
                </a:solidFill>
              </a:rPr>
              <a:t>Directory</a:t>
            </a:r>
          </a:p>
          <a:p>
            <a:pPr algn="ctr">
              <a:spcAft>
                <a:spcPct val="0"/>
              </a:spcAft>
              <a:defRPr/>
            </a:pPr>
            <a:r>
              <a:rPr lang="en-US" sz="1000" b="1" dirty="0" smtClean="0">
                <a:solidFill>
                  <a:schemeClr val="bg2">
                    <a:lumMod val="50000"/>
                  </a:schemeClr>
                </a:solidFill>
              </a:rPr>
              <a:t>Services</a:t>
            </a:r>
            <a:endParaRPr lang="en-US" sz="1000" b="1" dirty="0">
              <a:solidFill>
                <a:schemeClr val="bg2">
                  <a:lumMod val="50000"/>
                </a:schemeClr>
              </a:solidFill>
            </a:endParaRPr>
          </a:p>
        </p:txBody>
      </p:sp>
      <p:sp>
        <p:nvSpPr>
          <p:cNvPr id="95" name="Rounded Rectangle 94"/>
          <p:cNvSpPr/>
          <p:nvPr/>
        </p:nvSpPr>
        <p:spPr bwMode="auto">
          <a:xfrm>
            <a:off x="1959634" y="4435415"/>
            <a:ext cx="1051560" cy="91440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000" b="1" dirty="0" smtClean="0">
                <a:solidFill>
                  <a:srgbClr val="FFFFFF"/>
                </a:solidFill>
              </a:rPr>
              <a:t>vCenter</a:t>
            </a:r>
          </a:p>
          <a:p>
            <a:pPr algn="ctr">
              <a:spcAft>
                <a:spcPct val="0"/>
              </a:spcAft>
              <a:defRPr/>
            </a:pPr>
            <a:r>
              <a:rPr lang="en-US" sz="1000" b="1" dirty="0" smtClean="0">
                <a:solidFill>
                  <a:srgbClr val="FFFFFF"/>
                </a:solidFill>
              </a:rPr>
              <a:t>Server</a:t>
            </a:r>
            <a:endParaRPr lang="en-US" sz="1000" b="1" dirty="0">
              <a:solidFill>
                <a:srgbClr val="FFFFFF"/>
              </a:solidFill>
            </a:endParaRPr>
          </a:p>
        </p:txBody>
      </p:sp>
      <p:sp>
        <p:nvSpPr>
          <p:cNvPr id="96" name="Rounded Rectangle 95"/>
          <p:cNvSpPr/>
          <p:nvPr/>
        </p:nvSpPr>
        <p:spPr bwMode="auto">
          <a:xfrm>
            <a:off x="7421217" y="4704522"/>
            <a:ext cx="1143000" cy="914400"/>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buClr>
                <a:srgbClr val="000000"/>
              </a:buClr>
              <a:defRPr/>
            </a:pPr>
            <a:r>
              <a:rPr lang="en-US" sz="1050" b="1" dirty="0" smtClean="0">
                <a:solidFill>
                  <a:schemeClr val="bg1"/>
                </a:solidFill>
              </a:rPr>
              <a:t>Orchestrator</a:t>
            </a:r>
          </a:p>
          <a:p>
            <a:pPr algn="ctr">
              <a:buClr>
                <a:srgbClr val="000000"/>
              </a:buClr>
              <a:defRPr/>
            </a:pPr>
            <a:r>
              <a:rPr lang="en-US" sz="1050" b="1" dirty="0" smtClean="0">
                <a:solidFill>
                  <a:schemeClr val="bg1"/>
                </a:solidFill>
              </a:rPr>
              <a:t>Database</a:t>
            </a:r>
          </a:p>
        </p:txBody>
      </p:sp>
      <p:sp>
        <p:nvSpPr>
          <p:cNvPr id="97" name="Rounded Rectangle 96"/>
          <p:cNvSpPr/>
          <p:nvPr/>
        </p:nvSpPr>
        <p:spPr bwMode="auto">
          <a:xfrm>
            <a:off x="2150852" y="1682151"/>
            <a:ext cx="1558505" cy="549215"/>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buClr>
                <a:srgbClr val="000000"/>
              </a:buClr>
              <a:defRPr/>
            </a:pPr>
            <a:r>
              <a:rPr lang="en-US" sz="1050" b="1" dirty="0" smtClean="0">
                <a:solidFill>
                  <a:schemeClr val="bg1"/>
                </a:solidFill>
              </a:rPr>
              <a:t>vCenter Orchestrator</a:t>
            </a:r>
          </a:p>
          <a:p>
            <a:pPr algn="ctr">
              <a:buClr>
                <a:srgbClr val="000000"/>
              </a:buClr>
              <a:defRPr/>
            </a:pPr>
            <a:r>
              <a:rPr lang="en-US" sz="1050" b="1" dirty="0" smtClean="0">
                <a:solidFill>
                  <a:schemeClr val="bg1"/>
                </a:solidFill>
              </a:rPr>
              <a:t>Client Application</a:t>
            </a:r>
          </a:p>
        </p:txBody>
      </p:sp>
      <p:sp>
        <p:nvSpPr>
          <p:cNvPr id="98" name="Rounded Rectangle 97"/>
          <p:cNvSpPr/>
          <p:nvPr/>
        </p:nvSpPr>
        <p:spPr bwMode="auto">
          <a:xfrm>
            <a:off x="4137803" y="1673525"/>
            <a:ext cx="1572883" cy="566467"/>
          </a:xfrm>
          <a:prstGeom prst="roundRect">
            <a:avLst/>
          </a:prstGeom>
          <a:gradFill>
            <a:gsLst>
              <a:gs pos="0">
                <a:schemeClr val="tx1">
                  <a:lumMod val="40000"/>
                  <a:lumOff val="60000"/>
                </a:schemeClr>
              </a:gs>
              <a:gs pos="100000">
                <a:schemeClr val="bg1">
                  <a:lumMod val="8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000" b="1" dirty="0" smtClean="0">
                <a:solidFill>
                  <a:schemeClr val="bg2">
                    <a:lumMod val="50000"/>
                  </a:schemeClr>
                </a:solidFill>
              </a:rPr>
              <a:t>Browse Access</a:t>
            </a:r>
            <a:endParaRPr lang="en-US" sz="1000" b="1" dirty="0">
              <a:solidFill>
                <a:schemeClr val="bg2">
                  <a:lumMod val="50000"/>
                </a:schemeClr>
              </a:solidFill>
            </a:endParaRPr>
          </a:p>
        </p:txBody>
      </p:sp>
      <p:sp>
        <p:nvSpPr>
          <p:cNvPr id="99" name="Rounded Rectangle 98"/>
          <p:cNvSpPr/>
          <p:nvPr/>
        </p:nvSpPr>
        <p:spPr bwMode="auto">
          <a:xfrm>
            <a:off x="6119003" y="1673525"/>
            <a:ext cx="1572883" cy="566467"/>
          </a:xfrm>
          <a:prstGeom prst="roundRect">
            <a:avLst/>
          </a:prstGeom>
          <a:gradFill>
            <a:gsLst>
              <a:gs pos="0">
                <a:schemeClr val="tx1">
                  <a:lumMod val="40000"/>
                  <a:lumOff val="60000"/>
                </a:schemeClr>
              </a:gs>
              <a:gs pos="100000">
                <a:schemeClr val="bg1">
                  <a:lumMod val="8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000" b="1" dirty="0" smtClean="0">
                <a:solidFill>
                  <a:schemeClr val="bg2">
                    <a:lumMod val="50000"/>
                  </a:schemeClr>
                </a:solidFill>
              </a:rPr>
              <a:t>Web Service</a:t>
            </a:r>
            <a:endParaRPr lang="en-US" sz="1000" b="1" dirty="0">
              <a:solidFill>
                <a:schemeClr val="bg2">
                  <a:lumMod val="50000"/>
                </a:schemeClr>
              </a:solidFill>
            </a:endParaRPr>
          </a:p>
        </p:txBody>
      </p:sp>
      <p:sp>
        <p:nvSpPr>
          <p:cNvPr id="100" name="Rounded Rectangle 99"/>
          <p:cNvSpPr/>
          <p:nvPr/>
        </p:nvSpPr>
        <p:spPr bwMode="auto">
          <a:xfrm>
            <a:off x="6396487" y="2838091"/>
            <a:ext cx="1117121" cy="247290"/>
          </a:xfrm>
          <a:prstGeom prst="roundRect">
            <a:avLst/>
          </a:prstGeom>
          <a:noFill/>
          <a:ln w="12700">
            <a:solidFill>
              <a:schemeClr val="bg1"/>
            </a:solidFill>
            <a:headEnd type="none" w="med" len="med"/>
            <a:tailEnd type="none" w="med" len="med"/>
          </a:ln>
          <a:effectLst/>
          <a:scene3d>
            <a:camera prst="orthographicFront"/>
            <a:lightRig rig="threePt" dir="t"/>
          </a:scene3d>
          <a:sp3d>
            <a:contourClr>
              <a:schemeClr val="bg1"/>
            </a:contourClr>
          </a:sp3d>
        </p:spPr>
        <p:style>
          <a:lnRef idx="1">
            <a:schemeClr val="accent4"/>
          </a:lnRef>
          <a:fillRef idx="3">
            <a:schemeClr val="accent4"/>
          </a:fillRef>
          <a:effectRef idx="2">
            <a:schemeClr val="accent4"/>
          </a:effectRef>
          <a:fontRef idx="minor">
            <a:schemeClr val="lt1"/>
          </a:fontRef>
        </p:style>
        <p:txBody>
          <a:bodyPr rtlCol="0" anchor="ctr"/>
          <a:lstStyle/>
          <a:p>
            <a:pPr algn="ctr">
              <a:spcAft>
                <a:spcPct val="0"/>
              </a:spcAft>
            </a:pPr>
            <a:r>
              <a:rPr lang="en-US" sz="800" b="1" dirty="0" smtClean="0">
                <a:solidFill>
                  <a:schemeClr val="bg1"/>
                </a:solidFill>
              </a:rPr>
              <a:t>Workflow Library</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noChangeArrowheads="1"/>
          </p:cNvSpPr>
          <p:nvPr>
            <p:ph type="title"/>
          </p:nvPr>
        </p:nvSpPr>
        <p:spPr>
          <a:xfrm>
            <a:off x="374904" y="171450"/>
            <a:ext cx="8473821" cy="333375"/>
          </a:xfrm>
        </p:spPr>
        <p:txBody>
          <a:bodyPr/>
          <a:lstStyle/>
          <a:p>
            <a:r>
              <a:rPr lang="en-US" smtClean="0"/>
              <a:t>VMware vCenter Orchestrator</a:t>
            </a:r>
          </a:p>
        </p:txBody>
      </p:sp>
      <p:sp>
        <p:nvSpPr>
          <p:cNvPr id="20" name="Rounded Rectangle 19"/>
          <p:cNvSpPr/>
          <p:nvPr/>
        </p:nvSpPr>
        <p:spPr bwMode="auto">
          <a:xfrm>
            <a:off x="862463" y="2696473"/>
            <a:ext cx="1091240" cy="642668"/>
          </a:xfrm>
          <a:prstGeom prst="roundRect">
            <a:avLst>
              <a:gd name="adj" fmla="val 12825"/>
            </a:avLst>
          </a:prstGeom>
          <a:gradFill>
            <a:gsLst>
              <a:gs pos="0">
                <a:schemeClr val="accent3">
                  <a:lumMod val="75000"/>
                </a:schemeClr>
              </a:gs>
              <a:gs pos="100000">
                <a:srgbClr val="55729A"/>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lIns="45720" rIns="45720" anchor="ctr"/>
          <a:lstStyle/>
          <a:p>
            <a:pPr algn="ctr">
              <a:spcAft>
                <a:spcPct val="0"/>
              </a:spcAft>
              <a:buClr>
                <a:srgbClr val="000000"/>
              </a:buClr>
              <a:defRPr/>
            </a:pPr>
            <a:r>
              <a:rPr lang="en-US" sz="1400" b="1" dirty="0" smtClean="0">
                <a:solidFill>
                  <a:schemeClr val="bg1"/>
                </a:solidFill>
                <a:latin typeface="Arial Narrow" pitchFamily="34" charset="0"/>
              </a:rPr>
              <a:t>Task Management</a:t>
            </a:r>
            <a:endParaRPr lang="en-US" sz="1400" b="1" dirty="0">
              <a:solidFill>
                <a:schemeClr val="bg1"/>
              </a:solidFill>
              <a:latin typeface="Arial Narrow" pitchFamily="34" charset="0"/>
            </a:endParaRPr>
          </a:p>
        </p:txBody>
      </p:sp>
      <p:sp>
        <p:nvSpPr>
          <p:cNvPr id="21" name="Rounded Rectangle 20"/>
          <p:cNvSpPr/>
          <p:nvPr/>
        </p:nvSpPr>
        <p:spPr bwMode="auto">
          <a:xfrm>
            <a:off x="2390775" y="2703662"/>
            <a:ext cx="1164566" cy="635479"/>
          </a:xfrm>
          <a:prstGeom prst="roundRect">
            <a:avLst>
              <a:gd name="adj" fmla="val 7456"/>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buClr>
                <a:srgbClr val="000000"/>
              </a:buClr>
              <a:defRPr/>
            </a:pPr>
            <a:r>
              <a:rPr lang="en-US" sz="1200" b="1" dirty="0" smtClean="0">
                <a:solidFill>
                  <a:schemeClr val="bg1"/>
                </a:solidFill>
              </a:rPr>
              <a:t>Automated</a:t>
            </a:r>
          </a:p>
          <a:p>
            <a:pPr algn="ctr">
              <a:buClr>
                <a:srgbClr val="000000"/>
              </a:buClr>
              <a:defRPr/>
            </a:pPr>
            <a:r>
              <a:rPr lang="en-US" sz="1200" b="1" dirty="0" smtClean="0">
                <a:solidFill>
                  <a:schemeClr val="bg1"/>
                </a:solidFill>
              </a:rPr>
              <a:t>Provisioning</a:t>
            </a:r>
            <a:endParaRPr lang="en-US" sz="1200" b="1" dirty="0">
              <a:solidFill>
                <a:schemeClr val="bg1"/>
              </a:solidFill>
            </a:endParaRPr>
          </a:p>
        </p:txBody>
      </p:sp>
      <p:sp>
        <p:nvSpPr>
          <p:cNvPr id="22" name="Rounded Rectangle 21"/>
          <p:cNvSpPr/>
          <p:nvPr/>
        </p:nvSpPr>
        <p:spPr bwMode="auto">
          <a:xfrm>
            <a:off x="3969409" y="2703662"/>
            <a:ext cx="1164566" cy="635479"/>
          </a:xfrm>
          <a:prstGeom prst="roundRect">
            <a:avLst>
              <a:gd name="adj" fmla="val 7456"/>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buClr>
                <a:srgbClr val="000000"/>
              </a:buClr>
              <a:defRPr/>
            </a:pPr>
            <a:r>
              <a:rPr lang="en-US" sz="1200" b="1" dirty="0" smtClean="0">
                <a:solidFill>
                  <a:schemeClr val="bg1"/>
                </a:solidFill>
              </a:rPr>
              <a:t>Intelligent</a:t>
            </a:r>
          </a:p>
          <a:p>
            <a:pPr algn="ctr">
              <a:buClr>
                <a:srgbClr val="000000"/>
              </a:buClr>
              <a:defRPr/>
            </a:pPr>
            <a:r>
              <a:rPr lang="en-US" sz="1200" b="1" dirty="0" smtClean="0">
                <a:solidFill>
                  <a:schemeClr val="bg1"/>
                </a:solidFill>
              </a:rPr>
              <a:t>Deployment</a:t>
            </a:r>
            <a:endParaRPr lang="en-US" sz="1200" b="1" dirty="0">
              <a:solidFill>
                <a:schemeClr val="bg1"/>
              </a:solidFill>
            </a:endParaRPr>
          </a:p>
        </p:txBody>
      </p:sp>
      <p:sp>
        <p:nvSpPr>
          <p:cNvPr id="23" name="Rounded Rectangle 22"/>
          <p:cNvSpPr/>
          <p:nvPr/>
        </p:nvSpPr>
        <p:spPr bwMode="auto">
          <a:xfrm>
            <a:off x="5537979" y="2703662"/>
            <a:ext cx="1164566" cy="635479"/>
          </a:xfrm>
          <a:prstGeom prst="roundRect">
            <a:avLst>
              <a:gd name="adj" fmla="val 7456"/>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buClr>
                <a:srgbClr val="000000"/>
              </a:buClr>
              <a:defRPr/>
            </a:pPr>
            <a:r>
              <a:rPr lang="en-US" sz="1200" b="1" dirty="0" smtClean="0">
                <a:solidFill>
                  <a:schemeClr val="bg1"/>
                </a:solidFill>
              </a:rPr>
              <a:t>VM Tracking</a:t>
            </a:r>
            <a:endParaRPr lang="en-US" sz="1200" b="1" dirty="0">
              <a:solidFill>
                <a:schemeClr val="bg1"/>
              </a:solidFill>
            </a:endParaRPr>
          </a:p>
        </p:txBody>
      </p:sp>
      <p:sp>
        <p:nvSpPr>
          <p:cNvPr id="24" name="Rounded Rectangle 23"/>
          <p:cNvSpPr/>
          <p:nvPr/>
        </p:nvSpPr>
        <p:spPr bwMode="auto">
          <a:xfrm>
            <a:off x="7086600" y="2703662"/>
            <a:ext cx="1248134" cy="635479"/>
          </a:xfrm>
          <a:prstGeom prst="roundRect">
            <a:avLst>
              <a:gd name="adj" fmla="val 7456"/>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buClr>
                <a:srgbClr val="000000"/>
              </a:buClr>
              <a:defRPr/>
            </a:pPr>
            <a:r>
              <a:rPr lang="en-US" sz="900" b="1" dirty="0" smtClean="0">
                <a:solidFill>
                  <a:schemeClr val="bg1"/>
                </a:solidFill>
              </a:rPr>
              <a:t>Decommissioning</a:t>
            </a:r>
            <a:endParaRPr lang="en-US" sz="900" b="1" dirty="0">
              <a:solidFill>
                <a:schemeClr val="bg1"/>
              </a:solidFill>
            </a:endParaRPr>
          </a:p>
        </p:txBody>
      </p:sp>
      <p:sp>
        <p:nvSpPr>
          <p:cNvPr id="25" name="Rounded Rectangle 24"/>
          <p:cNvSpPr/>
          <p:nvPr/>
        </p:nvSpPr>
        <p:spPr bwMode="auto">
          <a:xfrm>
            <a:off x="723900" y="2514600"/>
            <a:ext cx="7704107" cy="942795"/>
          </a:xfrm>
          <a:prstGeom prst="roundRect">
            <a:avLst>
              <a:gd name="adj" fmla="val 8151"/>
            </a:avLst>
          </a:prstGeom>
          <a:noFill/>
          <a:ln w="50800">
            <a:solidFill>
              <a:schemeClr val="bg2"/>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
        <p:nvSpPr>
          <p:cNvPr id="26" name="Right Arrow 25"/>
          <p:cNvSpPr/>
          <p:nvPr/>
        </p:nvSpPr>
        <p:spPr bwMode="auto">
          <a:xfrm>
            <a:off x="1978059" y="2922631"/>
            <a:ext cx="381000" cy="195943"/>
          </a:xfrm>
          <a:prstGeom prst="rightArrow">
            <a:avLst>
              <a:gd name="adj1" fmla="val 50000"/>
              <a:gd name="adj2" fmla="val 87359"/>
            </a:avLst>
          </a:prstGeom>
          <a:gradFill>
            <a:gsLst>
              <a:gs pos="0">
                <a:schemeClr val="bg1"/>
              </a:gs>
              <a:gs pos="100000">
                <a:srgbClr val="30A0E6"/>
              </a:gs>
            </a:gsLst>
            <a:lin ang="0" scaled="0"/>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u="sng" dirty="0">
              <a:solidFill>
                <a:srgbClr val="FFFFFF"/>
              </a:solidFill>
            </a:endParaRPr>
          </a:p>
        </p:txBody>
      </p:sp>
      <p:sp>
        <p:nvSpPr>
          <p:cNvPr id="27" name="Right Arrow 26"/>
          <p:cNvSpPr/>
          <p:nvPr/>
        </p:nvSpPr>
        <p:spPr bwMode="auto">
          <a:xfrm>
            <a:off x="3609975" y="2922631"/>
            <a:ext cx="302604" cy="195943"/>
          </a:xfrm>
          <a:prstGeom prst="rightArrow">
            <a:avLst>
              <a:gd name="adj1" fmla="val 50000"/>
              <a:gd name="adj2" fmla="val 87359"/>
            </a:avLst>
          </a:prstGeom>
          <a:gradFill>
            <a:gsLst>
              <a:gs pos="0">
                <a:schemeClr val="bg1"/>
              </a:gs>
              <a:gs pos="100000">
                <a:srgbClr val="30A0E6"/>
              </a:gs>
            </a:gsLst>
            <a:lin ang="0" scaled="0"/>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u="sng" dirty="0">
              <a:solidFill>
                <a:srgbClr val="FFFFFF"/>
              </a:solidFill>
            </a:endParaRPr>
          </a:p>
        </p:txBody>
      </p:sp>
      <p:sp>
        <p:nvSpPr>
          <p:cNvPr id="28" name="Right Arrow 27"/>
          <p:cNvSpPr/>
          <p:nvPr/>
        </p:nvSpPr>
        <p:spPr bwMode="auto">
          <a:xfrm>
            <a:off x="5175378" y="2922631"/>
            <a:ext cx="302604" cy="195943"/>
          </a:xfrm>
          <a:prstGeom prst="rightArrow">
            <a:avLst>
              <a:gd name="adj1" fmla="val 50000"/>
              <a:gd name="adj2" fmla="val 87359"/>
            </a:avLst>
          </a:prstGeom>
          <a:gradFill>
            <a:gsLst>
              <a:gs pos="0">
                <a:schemeClr val="bg1"/>
              </a:gs>
              <a:gs pos="100000">
                <a:srgbClr val="30A0E6"/>
              </a:gs>
            </a:gsLst>
            <a:lin ang="0" scaled="0"/>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u="sng" dirty="0">
              <a:solidFill>
                <a:srgbClr val="FFFFFF"/>
              </a:solidFill>
            </a:endParaRPr>
          </a:p>
        </p:txBody>
      </p:sp>
      <p:sp>
        <p:nvSpPr>
          <p:cNvPr id="29" name="Right Arrow 28"/>
          <p:cNvSpPr/>
          <p:nvPr/>
        </p:nvSpPr>
        <p:spPr bwMode="auto">
          <a:xfrm>
            <a:off x="6705600" y="2922631"/>
            <a:ext cx="302604" cy="195943"/>
          </a:xfrm>
          <a:prstGeom prst="rightArrow">
            <a:avLst>
              <a:gd name="adj1" fmla="val 50000"/>
              <a:gd name="adj2" fmla="val 87359"/>
            </a:avLst>
          </a:prstGeom>
          <a:gradFill>
            <a:gsLst>
              <a:gs pos="0">
                <a:schemeClr val="bg1"/>
              </a:gs>
              <a:gs pos="100000">
                <a:srgbClr val="30A0E6"/>
              </a:gs>
            </a:gsLst>
            <a:lin ang="0" scaled="0"/>
          </a:gradFill>
          <a:ln>
            <a:noFill/>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anchor="ctr"/>
          <a:lstStyle/>
          <a:p>
            <a:pPr algn="l">
              <a:spcAft>
                <a:spcPct val="0"/>
              </a:spcAft>
              <a:defRPr/>
            </a:pPr>
            <a:endParaRPr lang="en-US" sz="1600" u="sng" dirty="0">
              <a:solidFill>
                <a:srgbClr val="FFFFFF"/>
              </a:solidFill>
            </a:endParaRPr>
          </a:p>
        </p:txBody>
      </p:sp>
      <p:sp>
        <p:nvSpPr>
          <p:cNvPr id="30" name="Rounded Rectangle 29"/>
          <p:cNvSpPr/>
          <p:nvPr/>
        </p:nvSpPr>
        <p:spPr bwMode="auto">
          <a:xfrm>
            <a:off x="704850" y="3552825"/>
            <a:ext cx="7753350" cy="635479"/>
          </a:xfrm>
          <a:prstGeom prst="roundRect">
            <a:avLst>
              <a:gd name="adj" fmla="val 16449"/>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buClr>
                <a:srgbClr val="000000"/>
              </a:buClr>
              <a:defRPr/>
            </a:pPr>
            <a:r>
              <a:rPr lang="en-US" sz="1400" b="1" dirty="0" smtClean="0">
                <a:solidFill>
                  <a:schemeClr val="bg1"/>
                </a:solidFill>
              </a:rPr>
              <a:t>VMware </a:t>
            </a:r>
            <a:r>
              <a:rPr lang="en-US" sz="1400" b="1" dirty="0" err="1" smtClean="0">
                <a:solidFill>
                  <a:schemeClr val="bg1"/>
                </a:solidFill>
              </a:rPr>
              <a:t>vCenter</a:t>
            </a:r>
            <a:r>
              <a:rPr lang="en-US" sz="1400" b="1" dirty="0" smtClean="0">
                <a:solidFill>
                  <a:schemeClr val="bg1"/>
                </a:solidFill>
              </a:rPr>
              <a:t> Orchestrator</a:t>
            </a:r>
            <a:endParaRPr lang="en-US" sz="1400" b="1" dirty="0">
              <a:solidFill>
                <a:schemeClr val="bg1"/>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bject-3D\Desktop\VMWare Files\FINAL diagrams\Basic Virtualization\3D PNGs\DGRM_HB_R3_Q109_Comm_14.png"/>
          <p:cNvPicPr>
            <a:picLocks noChangeAspect="1" noChangeArrowheads="1"/>
          </p:cNvPicPr>
          <p:nvPr/>
        </p:nvPicPr>
        <p:blipFill>
          <a:blip r:embed="rId3"/>
          <a:srcRect/>
          <a:stretch>
            <a:fillRect/>
          </a:stretch>
        </p:blipFill>
        <p:spPr bwMode="auto">
          <a:xfrm>
            <a:off x="3335547" y="1224951"/>
            <a:ext cx="2390775" cy="4381500"/>
          </a:xfrm>
          <a:prstGeom prst="rect">
            <a:avLst/>
          </a:prstGeom>
          <a:noFill/>
        </p:spPr>
      </p:pic>
      <p:pic>
        <p:nvPicPr>
          <p:cNvPr id="9219" name="Picture 3" descr="C:\Users\Abject-3D\Desktop\VMWare Files\FINAL diagrams\Basic Virtualization\3D PNGs\DGRM_HB_R3_Q109_Comm_13.png"/>
          <p:cNvPicPr>
            <a:picLocks noChangeAspect="1" noChangeArrowheads="1"/>
          </p:cNvPicPr>
          <p:nvPr/>
        </p:nvPicPr>
        <p:blipFill>
          <a:blip r:embed="rId4"/>
          <a:srcRect/>
          <a:stretch>
            <a:fillRect/>
          </a:stretch>
        </p:blipFill>
        <p:spPr bwMode="auto">
          <a:xfrm>
            <a:off x="2937294" y="1567132"/>
            <a:ext cx="3733800" cy="3133725"/>
          </a:xfrm>
          <a:prstGeom prst="rect">
            <a:avLst/>
          </a:prstGeom>
          <a:noFill/>
        </p:spPr>
      </p:pic>
      <p:sp>
        <p:nvSpPr>
          <p:cNvPr id="77" name="Rounded Rectangle 76"/>
          <p:cNvSpPr/>
          <p:nvPr/>
        </p:nvSpPr>
        <p:spPr bwMode="auto">
          <a:xfrm>
            <a:off x="3010620" y="2196860"/>
            <a:ext cx="1268082" cy="1754038"/>
          </a:xfrm>
          <a:prstGeom prst="roundRect">
            <a:avLst>
              <a:gd name="adj" fmla="val 8902"/>
            </a:avLst>
          </a:prstGeom>
          <a:solidFill>
            <a:schemeClr val="bg1"/>
          </a:solidFill>
          <a:ln w="19050">
            <a:solidFill>
              <a:srgbClr val="A6A6A6"/>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lstStyle/>
          <a:p>
            <a:pPr algn="ctr">
              <a:spcAft>
                <a:spcPct val="0"/>
              </a:spcAft>
            </a:pPr>
            <a:endParaRPr lang="en-US" sz="1000" b="1" dirty="0" smtClean="0">
              <a:solidFill>
                <a:schemeClr val="bg2">
                  <a:lumMod val="50000"/>
                </a:schemeClr>
              </a:solidFill>
            </a:endParaRPr>
          </a:p>
        </p:txBody>
      </p:sp>
      <p:sp>
        <p:nvSpPr>
          <p:cNvPr id="78" name="Rounded Rectangle 77"/>
          <p:cNvSpPr/>
          <p:nvPr/>
        </p:nvSpPr>
        <p:spPr bwMode="auto">
          <a:xfrm>
            <a:off x="5329688" y="2196860"/>
            <a:ext cx="1268082" cy="1754038"/>
          </a:xfrm>
          <a:prstGeom prst="roundRect">
            <a:avLst>
              <a:gd name="adj" fmla="val 8902"/>
            </a:avLst>
          </a:prstGeom>
          <a:solidFill>
            <a:schemeClr val="bg1"/>
          </a:solidFill>
          <a:ln w="19050">
            <a:solidFill>
              <a:srgbClr val="A6A6A6"/>
            </a:solid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lstStyle/>
          <a:p>
            <a:pPr algn="ctr">
              <a:spcAft>
                <a:spcPct val="0"/>
              </a:spcAft>
            </a:pPr>
            <a:endParaRPr lang="en-US" sz="1000" b="1" dirty="0" smtClean="0">
              <a:solidFill>
                <a:schemeClr val="bg2">
                  <a:lumMod val="50000"/>
                </a:schemeClr>
              </a:solidFill>
            </a:endParaRPr>
          </a:p>
        </p:txBody>
      </p:sp>
      <p:sp>
        <p:nvSpPr>
          <p:cNvPr id="53" name="Rectangle 2"/>
          <p:cNvSpPr>
            <a:spLocks noGrp="1" noChangeArrowheads="1"/>
          </p:cNvSpPr>
          <p:nvPr>
            <p:ph type="title"/>
          </p:nvPr>
        </p:nvSpPr>
        <p:spPr>
          <a:xfrm>
            <a:off x="374904" y="171450"/>
            <a:ext cx="8473821" cy="333375"/>
          </a:xfrm>
        </p:spPr>
        <p:txBody>
          <a:bodyPr/>
          <a:lstStyle/>
          <a:p>
            <a:r>
              <a:rPr lang="en-US" smtClean="0"/>
              <a:t>VMware vCenter HeartBeat</a:t>
            </a:r>
          </a:p>
        </p:txBody>
      </p:sp>
      <p:pic>
        <p:nvPicPr>
          <p:cNvPr id="9220" name="Picture 4" descr="C:\Users\Abject-3D\Desktop\VMWare Files\FINAL diagrams\Basic Virtualization\3D PNGs\DGRM_HB_R3_Q109_Comm_5.png"/>
          <p:cNvPicPr>
            <a:picLocks noChangeAspect="1" noChangeArrowheads="1"/>
          </p:cNvPicPr>
          <p:nvPr/>
        </p:nvPicPr>
        <p:blipFill>
          <a:blip r:embed="rId5"/>
          <a:srcRect/>
          <a:stretch>
            <a:fillRect/>
          </a:stretch>
        </p:blipFill>
        <p:spPr bwMode="auto">
          <a:xfrm>
            <a:off x="3515414" y="3951768"/>
            <a:ext cx="2571750" cy="628650"/>
          </a:xfrm>
          <a:prstGeom prst="rect">
            <a:avLst/>
          </a:prstGeom>
          <a:noFill/>
        </p:spPr>
      </p:pic>
      <p:pic>
        <p:nvPicPr>
          <p:cNvPr id="9221" name="Picture 5" descr="C:\Users\Abject-3D\Desktop\VMWare Files\FINAL diagrams\Basic Virtualization\3D PNGs\DGRM_HB_R3_Q109_Comm_4.png"/>
          <p:cNvPicPr>
            <a:picLocks noChangeAspect="1" noChangeArrowheads="1"/>
          </p:cNvPicPr>
          <p:nvPr/>
        </p:nvPicPr>
        <p:blipFill>
          <a:blip r:embed="rId6"/>
          <a:srcRect/>
          <a:stretch>
            <a:fillRect/>
          </a:stretch>
        </p:blipFill>
        <p:spPr bwMode="auto">
          <a:xfrm>
            <a:off x="3727809" y="3943110"/>
            <a:ext cx="2190750" cy="485775"/>
          </a:xfrm>
          <a:prstGeom prst="rect">
            <a:avLst/>
          </a:prstGeom>
          <a:noFill/>
        </p:spPr>
      </p:pic>
      <p:sp>
        <p:nvSpPr>
          <p:cNvPr id="60" name="Rounded Rectangle 59"/>
          <p:cNvSpPr/>
          <p:nvPr/>
        </p:nvSpPr>
        <p:spPr bwMode="auto">
          <a:xfrm rot="16200000">
            <a:off x="964721" y="2869720"/>
            <a:ext cx="3168769" cy="517585"/>
          </a:xfrm>
          <a:prstGeom prst="roundRect">
            <a:avLst/>
          </a:prstGeom>
          <a:gradFill>
            <a:gsLst>
              <a:gs pos="0">
                <a:schemeClr val="tx1">
                  <a:lumMod val="40000"/>
                  <a:lumOff val="60000"/>
                </a:schemeClr>
              </a:gs>
              <a:gs pos="100000">
                <a:schemeClr val="bg1">
                  <a:lumMod val="8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000" b="1" dirty="0" smtClean="0">
                <a:solidFill>
                  <a:schemeClr val="bg2">
                    <a:lumMod val="50000"/>
                  </a:schemeClr>
                </a:solidFill>
              </a:rPr>
              <a:t>Application</a:t>
            </a:r>
          </a:p>
          <a:p>
            <a:pPr algn="ctr">
              <a:spcAft>
                <a:spcPct val="0"/>
              </a:spcAft>
              <a:defRPr/>
            </a:pPr>
            <a:r>
              <a:rPr lang="en-US" sz="1000" b="1" dirty="0" smtClean="0">
                <a:solidFill>
                  <a:schemeClr val="bg2">
                    <a:lumMod val="50000"/>
                  </a:schemeClr>
                </a:solidFill>
              </a:rPr>
              <a:t>Management Framework</a:t>
            </a:r>
            <a:endParaRPr lang="en-US" sz="1000" b="1" dirty="0">
              <a:solidFill>
                <a:schemeClr val="bg2">
                  <a:lumMod val="50000"/>
                </a:schemeClr>
              </a:solidFill>
            </a:endParaRPr>
          </a:p>
        </p:txBody>
      </p:sp>
      <p:sp>
        <p:nvSpPr>
          <p:cNvPr id="61" name="Rounded Rectangle 60"/>
          <p:cNvSpPr/>
          <p:nvPr/>
        </p:nvSpPr>
        <p:spPr bwMode="auto">
          <a:xfrm>
            <a:off x="2301814" y="5287992"/>
            <a:ext cx="4392283" cy="655608"/>
          </a:xfrm>
          <a:prstGeom prst="roundRect">
            <a:avLst/>
          </a:prstGeom>
          <a:gradFill>
            <a:gsLst>
              <a:gs pos="0">
                <a:schemeClr val="tx1">
                  <a:lumMod val="40000"/>
                  <a:lumOff val="60000"/>
                </a:schemeClr>
              </a:gs>
              <a:gs pos="100000">
                <a:schemeClr val="bg1">
                  <a:lumMod val="8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lIns="0" tIns="0" rIns="0" bIns="0" anchor="ctr"/>
          <a:lstStyle/>
          <a:p>
            <a:pPr algn="ctr">
              <a:spcAft>
                <a:spcPct val="0"/>
              </a:spcAft>
              <a:defRPr/>
            </a:pPr>
            <a:r>
              <a:rPr lang="en-US" sz="1000" b="1" spc="90" dirty="0" smtClean="0">
                <a:solidFill>
                  <a:schemeClr val="tx1">
                    <a:lumMod val="50000"/>
                  </a:schemeClr>
                </a:solidFill>
              </a:rPr>
              <a:t>P2P, P2V, or V2V FAILOVER</a:t>
            </a:r>
            <a:endParaRPr lang="en-US" sz="1000" b="1" spc="90" dirty="0">
              <a:solidFill>
                <a:schemeClr val="tx1">
                  <a:lumMod val="50000"/>
                </a:schemeClr>
              </a:solidFill>
            </a:endParaRPr>
          </a:p>
        </p:txBody>
      </p:sp>
      <p:sp>
        <p:nvSpPr>
          <p:cNvPr id="68" name="Rounded Rectangle 67"/>
          <p:cNvSpPr/>
          <p:nvPr/>
        </p:nvSpPr>
        <p:spPr bwMode="auto">
          <a:xfrm>
            <a:off x="3108384" y="2481533"/>
            <a:ext cx="1086929" cy="1380227"/>
          </a:xfrm>
          <a:prstGeom prst="roundRect">
            <a:avLst>
              <a:gd name="adj" fmla="val 7937"/>
            </a:avLst>
          </a:prstGeom>
          <a:solidFill>
            <a:schemeClr val="tx1">
              <a:lumMod val="20000"/>
              <a:lumOff val="80000"/>
            </a:schemeClr>
          </a:solidFill>
          <a:ln w="12700">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lstStyle/>
          <a:p>
            <a:pPr algn="ctr">
              <a:spcAft>
                <a:spcPct val="0"/>
              </a:spcAft>
            </a:pPr>
            <a:endParaRPr lang="en-US" sz="1000" b="1" dirty="0" smtClean="0">
              <a:solidFill>
                <a:schemeClr val="bg2">
                  <a:lumMod val="50000"/>
                </a:schemeClr>
              </a:solidFill>
            </a:endParaRPr>
          </a:p>
        </p:txBody>
      </p:sp>
      <p:sp>
        <p:nvSpPr>
          <p:cNvPr id="62" name="Rounded Rectangle 61"/>
          <p:cNvSpPr/>
          <p:nvPr/>
        </p:nvSpPr>
        <p:spPr bwMode="auto">
          <a:xfrm>
            <a:off x="3165894" y="2560608"/>
            <a:ext cx="960120" cy="36576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800" b="1" dirty="0" smtClean="0">
                <a:solidFill>
                  <a:srgbClr val="FFFFFF"/>
                </a:solidFill>
              </a:rPr>
              <a:t>vCenter Server</a:t>
            </a:r>
            <a:endParaRPr lang="en-US" sz="800" b="1" dirty="0">
              <a:solidFill>
                <a:srgbClr val="FFFFFF"/>
              </a:solidFill>
            </a:endParaRPr>
          </a:p>
        </p:txBody>
      </p:sp>
      <p:sp>
        <p:nvSpPr>
          <p:cNvPr id="63" name="Rounded Rectangle 62"/>
          <p:cNvSpPr/>
          <p:nvPr/>
        </p:nvSpPr>
        <p:spPr bwMode="auto">
          <a:xfrm>
            <a:off x="3165894" y="3397371"/>
            <a:ext cx="960120" cy="365760"/>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buClr>
                <a:srgbClr val="000000"/>
              </a:buClr>
              <a:defRPr/>
            </a:pPr>
            <a:r>
              <a:rPr lang="en-US" sz="1200" b="1" dirty="0" smtClean="0">
                <a:solidFill>
                  <a:schemeClr val="bg1"/>
                </a:solidFill>
              </a:rPr>
              <a:t>OS</a:t>
            </a:r>
          </a:p>
        </p:txBody>
      </p:sp>
      <p:sp>
        <p:nvSpPr>
          <p:cNvPr id="64" name="Rounded Rectangle 63"/>
          <p:cNvSpPr/>
          <p:nvPr/>
        </p:nvSpPr>
        <p:spPr bwMode="auto">
          <a:xfrm>
            <a:off x="3165894" y="2978989"/>
            <a:ext cx="960120" cy="365760"/>
          </a:xfrm>
          <a:prstGeom prst="roundRect">
            <a:avLst/>
          </a:prstGeom>
          <a:gradFill>
            <a:gsLst>
              <a:gs pos="100000">
                <a:srgbClr val="525252"/>
              </a:gs>
              <a:gs pos="0">
                <a:srgbClr val="262626"/>
              </a:gs>
            </a:gsLst>
          </a:gradFill>
          <a:ln w="12700" cmpd="sng">
            <a:solidFill>
              <a:srgbClr val="666666">
                <a:alpha val="36000"/>
              </a:srgb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000" b="1" dirty="0" smtClean="0">
                <a:solidFill>
                  <a:srgbClr val="FFFFFF"/>
                </a:solidFill>
              </a:rPr>
              <a:t>Data</a:t>
            </a:r>
            <a:endParaRPr lang="en-US" sz="800" b="1" dirty="0">
              <a:solidFill>
                <a:srgbClr val="FFFFFF"/>
              </a:solidFill>
            </a:endParaRPr>
          </a:p>
        </p:txBody>
      </p:sp>
      <p:sp>
        <p:nvSpPr>
          <p:cNvPr id="71" name="Rounded Rectangle 70"/>
          <p:cNvSpPr/>
          <p:nvPr/>
        </p:nvSpPr>
        <p:spPr bwMode="auto">
          <a:xfrm>
            <a:off x="5420263" y="2481533"/>
            <a:ext cx="1086929" cy="1380227"/>
          </a:xfrm>
          <a:prstGeom prst="roundRect">
            <a:avLst>
              <a:gd name="adj" fmla="val 7937"/>
            </a:avLst>
          </a:prstGeom>
          <a:solidFill>
            <a:schemeClr val="tx1">
              <a:lumMod val="20000"/>
              <a:lumOff val="80000"/>
            </a:schemeClr>
          </a:solidFill>
          <a:ln w="12700">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rtlCol="0" anchor="ctr"/>
          <a:lstStyle/>
          <a:p>
            <a:pPr algn="ctr">
              <a:spcAft>
                <a:spcPct val="0"/>
              </a:spcAft>
            </a:pPr>
            <a:endParaRPr lang="en-US" sz="1000" b="1" dirty="0" smtClean="0">
              <a:solidFill>
                <a:schemeClr val="bg2">
                  <a:lumMod val="50000"/>
                </a:schemeClr>
              </a:solidFill>
            </a:endParaRPr>
          </a:p>
        </p:txBody>
      </p:sp>
      <p:sp>
        <p:nvSpPr>
          <p:cNvPr id="73" name="Rounded Rectangle 72"/>
          <p:cNvSpPr/>
          <p:nvPr/>
        </p:nvSpPr>
        <p:spPr bwMode="auto">
          <a:xfrm>
            <a:off x="5477773" y="2560608"/>
            <a:ext cx="960120" cy="365760"/>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800" b="1" dirty="0" smtClean="0">
                <a:solidFill>
                  <a:srgbClr val="FFFFFF"/>
                </a:solidFill>
              </a:rPr>
              <a:t>vCenter Server</a:t>
            </a:r>
            <a:endParaRPr lang="en-US" sz="800" b="1" dirty="0">
              <a:solidFill>
                <a:srgbClr val="FFFFFF"/>
              </a:solidFill>
            </a:endParaRPr>
          </a:p>
        </p:txBody>
      </p:sp>
      <p:sp>
        <p:nvSpPr>
          <p:cNvPr id="74" name="Rounded Rectangle 73"/>
          <p:cNvSpPr/>
          <p:nvPr/>
        </p:nvSpPr>
        <p:spPr bwMode="auto">
          <a:xfrm>
            <a:off x="5477773" y="3397371"/>
            <a:ext cx="960120" cy="365760"/>
          </a:xfrm>
          <a:prstGeom prst="roundRect">
            <a:avLst/>
          </a:prstGeom>
          <a:gradFill>
            <a:gsLst>
              <a:gs pos="0">
                <a:srgbClr val="0F388A"/>
              </a:gs>
              <a:gs pos="100000">
                <a:srgbClr val="1564AB">
                  <a:alpha val="98824"/>
                </a:srgbClr>
              </a:gs>
            </a:gsLst>
          </a:gradFill>
          <a:ln w="12700">
            <a:solidFill>
              <a:srgbClr val="1A448A"/>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8100" h="12700"/>
          </a:sp3d>
        </p:spPr>
        <p:style>
          <a:lnRef idx="1">
            <a:schemeClr val="accent4"/>
          </a:lnRef>
          <a:fillRef idx="3">
            <a:schemeClr val="accent4"/>
          </a:fillRef>
          <a:effectRef idx="2">
            <a:schemeClr val="accent4"/>
          </a:effectRef>
          <a:fontRef idx="minor">
            <a:schemeClr val="lt1"/>
          </a:fontRef>
        </p:style>
        <p:txBody>
          <a:bodyPr anchor="ctr"/>
          <a:lstStyle/>
          <a:p>
            <a:pPr algn="ctr">
              <a:buClr>
                <a:srgbClr val="000000"/>
              </a:buClr>
              <a:defRPr/>
            </a:pPr>
            <a:r>
              <a:rPr lang="en-US" sz="1200" b="1" dirty="0" smtClean="0">
                <a:solidFill>
                  <a:schemeClr val="bg1"/>
                </a:solidFill>
              </a:rPr>
              <a:t>OS</a:t>
            </a:r>
          </a:p>
        </p:txBody>
      </p:sp>
      <p:sp>
        <p:nvSpPr>
          <p:cNvPr id="75" name="Rounded Rectangle 74"/>
          <p:cNvSpPr/>
          <p:nvPr/>
        </p:nvSpPr>
        <p:spPr bwMode="auto">
          <a:xfrm>
            <a:off x="5477773" y="2978989"/>
            <a:ext cx="960120" cy="365760"/>
          </a:xfrm>
          <a:prstGeom prst="roundRect">
            <a:avLst/>
          </a:prstGeom>
          <a:gradFill>
            <a:gsLst>
              <a:gs pos="100000">
                <a:srgbClr val="525252"/>
              </a:gs>
              <a:gs pos="0">
                <a:srgbClr val="262626"/>
              </a:gs>
            </a:gsLst>
          </a:gradFill>
          <a:ln w="12700" cmpd="sng">
            <a:solidFill>
              <a:srgbClr val="666666">
                <a:alpha val="36000"/>
              </a:srgbClr>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contourW="12700">
            <a:bevelT w="31750" h="12700"/>
            <a:contourClr>
              <a:schemeClr val="tx1"/>
            </a:contourClr>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000" b="1" dirty="0" smtClean="0">
                <a:solidFill>
                  <a:srgbClr val="FFFFFF"/>
                </a:solidFill>
              </a:rPr>
              <a:t>Data</a:t>
            </a:r>
            <a:endParaRPr lang="en-US" sz="800" b="1" dirty="0">
              <a:solidFill>
                <a:srgbClr val="FFFFFF"/>
              </a:solidFill>
            </a:endParaRPr>
          </a:p>
        </p:txBody>
      </p:sp>
      <p:sp>
        <p:nvSpPr>
          <p:cNvPr id="65" name="Left-Right Arrow 64"/>
          <p:cNvSpPr/>
          <p:nvPr/>
        </p:nvSpPr>
        <p:spPr bwMode="auto">
          <a:xfrm>
            <a:off x="4117675" y="2838090"/>
            <a:ext cx="1374476" cy="641950"/>
          </a:xfrm>
          <a:prstGeom prst="leftRightArrow">
            <a:avLst>
              <a:gd name="adj1" fmla="val 73402"/>
              <a:gd name="adj2" fmla="val 51880"/>
            </a:avLst>
          </a:prstGeom>
          <a:gradFill>
            <a:gsLst>
              <a:gs pos="0">
                <a:srgbClr val="0A59D6"/>
              </a:gs>
              <a:gs pos="100000">
                <a:srgbClr val="1799EC"/>
              </a:gs>
            </a:gsLst>
          </a:gradFill>
          <a:ln>
            <a:solidFill>
              <a:srgbClr val="0070C0"/>
            </a:solidFill>
            <a:headEnd type="none" w="med" len="med"/>
            <a:tailEnd type="none" w="med" len="med"/>
          </a:ln>
          <a:effectLst>
            <a:outerShdw blurRad="50800" dist="38100" dir="5400000" algn="t" rotWithShape="0">
              <a:prstClr val="black">
                <a:alpha val="40000"/>
              </a:prstClr>
            </a:outerShdw>
          </a:effectLst>
          <a:scene3d>
            <a:camera prst="orthographicFront"/>
            <a:lightRig rig="threePt" dir="t"/>
          </a:scene3d>
          <a:sp3d>
            <a:bevelT w="25400" h="12700"/>
            <a:bevelB w="12700" h="12700"/>
          </a:sp3d>
        </p:spPr>
        <p:style>
          <a:lnRef idx="1">
            <a:schemeClr val="accent1"/>
          </a:lnRef>
          <a:fillRef idx="2">
            <a:schemeClr val="accent1"/>
          </a:fillRef>
          <a:effectRef idx="1">
            <a:schemeClr val="accent1"/>
          </a:effectRef>
          <a:fontRef idx="minor">
            <a:schemeClr val="dk1"/>
          </a:fontRef>
        </p:style>
        <p:txBody>
          <a:bodyPr anchor="ctr"/>
          <a:lstStyle/>
          <a:p>
            <a:pPr algn="ctr">
              <a:spcAft>
                <a:spcPct val="0"/>
              </a:spcAft>
              <a:defRPr/>
            </a:pPr>
            <a:r>
              <a:rPr lang="en-US" sz="600" dirty="0" smtClean="0">
                <a:solidFill>
                  <a:srgbClr val="FFFFFF"/>
                </a:solidFill>
              </a:rPr>
              <a:t>MONITORING</a:t>
            </a:r>
          </a:p>
          <a:p>
            <a:pPr algn="ctr">
              <a:spcAft>
                <a:spcPct val="0"/>
              </a:spcAft>
              <a:defRPr/>
            </a:pPr>
            <a:r>
              <a:rPr lang="en-US" sz="600" dirty="0" smtClean="0">
                <a:solidFill>
                  <a:srgbClr val="FFFFFF"/>
                </a:solidFill>
              </a:rPr>
              <a:t>REPLICATION</a:t>
            </a:r>
          </a:p>
          <a:p>
            <a:pPr algn="ctr">
              <a:spcAft>
                <a:spcPct val="0"/>
              </a:spcAft>
              <a:defRPr/>
            </a:pPr>
            <a:r>
              <a:rPr lang="en-US" sz="600" dirty="0" smtClean="0">
                <a:solidFill>
                  <a:srgbClr val="FFFFFF"/>
                </a:solidFill>
              </a:rPr>
              <a:t>FAILOVER</a:t>
            </a:r>
          </a:p>
          <a:p>
            <a:pPr algn="ctr">
              <a:spcAft>
                <a:spcPct val="0"/>
              </a:spcAft>
              <a:defRPr/>
            </a:pPr>
            <a:r>
              <a:rPr lang="en-US" sz="600" dirty="0" smtClean="0">
                <a:solidFill>
                  <a:srgbClr val="FFFFFF"/>
                </a:solidFill>
              </a:rPr>
              <a:t>SWITCHBACK</a:t>
            </a:r>
          </a:p>
          <a:p>
            <a:pPr algn="ctr">
              <a:spcAft>
                <a:spcPct val="0"/>
              </a:spcAft>
              <a:defRPr/>
            </a:pPr>
            <a:r>
              <a:rPr lang="en-US" sz="600" dirty="0" smtClean="0">
                <a:solidFill>
                  <a:srgbClr val="FFFFFF"/>
                </a:solidFill>
              </a:rPr>
              <a:t>ROLLBACK</a:t>
            </a:r>
            <a:endParaRPr lang="en-US" sz="600" dirty="0">
              <a:solidFill>
                <a:srgbClr val="FFFFFF"/>
              </a:solidFill>
            </a:endParaRPr>
          </a:p>
        </p:txBody>
      </p:sp>
      <p:sp>
        <p:nvSpPr>
          <p:cNvPr id="79" name="Rounded Rectangle 78"/>
          <p:cNvSpPr/>
          <p:nvPr/>
        </p:nvSpPr>
        <p:spPr bwMode="auto">
          <a:xfrm>
            <a:off x="2290313" y="4813540"/>
            <a:ext cx="4377906" cy="401128"/>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100" b="1" dirty="0" smtClean="0">
                <a:solidFill>
                  <a:srgbClr val="FFFFFF"/>
                </a:solidFill>
              </a:rPr>
              <a:t>Persistent Connection Layer</a:t>
            </a:r>
            <a:endParaRPr lang="en-US" sz="1100" b="1" dirty="0">
              <a:solidFill>
                <a:srgbClr val="FFFFFF"/>
              </a:solidFill>
            </a:endParaRPr>
          </a:p>
        </p:txBody>
      </p:sp>
      <p:pic>
        <p:nvPicPr>
          <p:cNvPr id="9222" name="Picture 6" descr="C:\Users\Abject-3D\Desktop\VMWare Files\FINAL diagrams\Basic Virtualization\3D PNGs\DGRM_HB_R3_Q109_Comm_10.png"/>
          <p:cNvPicPr>
            <a:picLocks noChangeAspect="1" noChangeArrowheads="1"/>
          </p:cNvPicPr>
          <p:nvPr/>
        </p:nvPicPr>
        <p:blipFill>
          <a:blip r:embed="rId7"/>
          <a:srcRect/>
          <a:stretch>
            <a:fillRect/>
          </a:stretch>
        </p:blipFill>
        <p:spPr bwMode="auto">
          <a:xfrm>
            <a:off x="2586847" y="5400765"/>
            <a:ext cx="571500" cy="447675"/>
          </a:xfrm>
          <a:prstGeom prst="rect">
            <a:avLst/>
          </a:prstGeom>
          <a:noFill/>
        </p:spPr>
      </p:pic>
      <p:pic>
        <p:nvPicPr>
          <p:cNvPr id="9223" name="Picture 7" descr="C:\Users\Abject-3D\Desktop\VMWare Files\FINAL diagrams\Basic Virtualization\3D PNGs\DGRM_HB_R3_Q109_Comm_11.png"/>
          <p:cNvPicPr>
            <a:picLocks noChangeAspect="1" noChangeArrowheads="1"/>
          </p:cNvPicPr>
          <p:nvPr/>
        </p:nvPicPr>
        <p:blipFill>
          <a:blip r:embed="rId8"/>
          <a:srcRect/>
          <a:stretch>
            <a:fillRect/>
          </a:stretch>
        </p:blipFill>
        <p:spPr bwMode="auto">
          <a:xfrm>
            <a:off x="5907147" y="5334809"/>
            <a:ext cx="590550" cy="561975"/>
          </a:xfrm>
          <a:prstGeom prst="rect">
            <a:avLst/>
          </a:prstGeom>
          <a:noFill/>
        </p:spPr>
      </p:pic>
      <p:sp>
        <p:nvSpPr>
          <p:cNvPr id="81" name="TextBox 80"/>
          <p:cNvSpPr txBox="1"/>
          <p:nvPr/>
        </p:nvSpPr>
        <p:spPr>
          <a:xfrm>
            <a:off x="5344064" y="1978324"/>
            <a:ext cx="1242648" cy="200055"/>
          </a:xfrm>
          <a:prstGeom prst="rect">
            <a:avLst/>
          </a:prstGeom>
          <a:noFill/>
        </p:spPr>
        <p:txBody>
          <a:bodyPr wrap="none" rtlCol="0">
            <a:spAutoFit/>
          </a:bodyPr>
          <a:lstStyle/>
          <a:p>
            <a:pPr algn="l"/>
            <a:r>
              <a:rPr lang="en-US" sz="700" b="1" spc="50" dirty="0" smtClean="0">
                <a:solidFill>
                  <a:srgbClr val="333333"/>
                </a:solidFill>
                <a:latin typeface="+mn-lt"/>
                <a:ea typeface="+mn-ea"/>
              </a:rPr>
              <a:t>SECONDARY SERVER</a:t>
            </a:r>
          </a:p>
        </p:txBody>
      </p:sp>
      <p:sp>
        <p:nvSpPr>
          <p:cNvPr id="82" name="TextBox 81"/>
          <p:cNvSpPr txBox="1"/>
          <p:nvPr/>
        </p:nvSpPr>
        <p:spPr>
          <a:xfrm>
            <a:off x="3106942" y="1978324"/>
            <a:ext cx="1072730" cy="200055"/>
          </a:xfrm>
          <a:prstGeom prst="rect">
            <a:avLst/>
          </a:prstGeom>
          <a:noFill/>
        </p:spPr>
        <p:txBody>
          <a:bodyPr wrap="none" rtlCol="0">
            <a:spAutoFit/>
          </a:bodyPr>
          <a:lstStyle/>
          <a:p>
            <a:pPr algn="l"/>
            <a:r>
              <a:rPr lang="en-US" sz="700" b="1" spc="50" dirty="0" smtClean="0">
                <a:solidFill>
                  <a:srgbClr val="333333"/>
                </a:solidFill>
                <a:latin typeface="+mn-lt"/>
                <a:ea typeface="+mn-ea"/>
              </a:rPr>
              <a:t>PRIMARY SERVER</a:t>
            </a:r>
          </a:p>
        </p:txBody>
      </p:sp>
      <p:sp>
        <p:nvSpPr>
          <p:cNvPr id="83" name="TextBox 82"/>
          <p:cNvSpPr txBox="1"/>
          <p:nvPr/>
        </p:nvSpPr>
        <p:spPr>
          <a:xfrm>
            <a:off x="3048000" y="1634704"/>
            <a:ext cx="3534942" cy="253916"/>
          </a:xfrm>
          <a:prstGeom prst="rect">
            <a:avLst/>
          </a:prstGeom>
          <a:noFill/>
        </p:spPr>
        <p:txBody>
          <a:bodyPr wrap="none" rtlCol="0">
            <a:spAutoFit/>
          </a:bodyPr>
          <a:lstStyle/>
          <a:p>
            <a:pPr algn="l"/>
            <a:r>
              <a:rPr lang="en-US" sz="1050" b="1" dirty="0" smtClean="0">
                <a:solidFill>
                  <a:srgbClr val="333333"/>
                </a:solidFill>
                <a:latin typeface="+mn-lt"/>
                <a:ea typeface="+mn-ea"/>
              </a:rPr>
              <a:t>Fully Monitored Redundancy Framework (Heartbeat)</a:t>
            </a:r>
          </a:p>
        </p:txBody>
      </p:sp>
      <p:sp>
        <p:nvSpPr>
          <p:cNvPr id="84" name="TextBox 83"/>
          <p:cNvSpPr txBox="1"/>
          <p:nvPr/>
        </p:nvSpPr>
        <p:spPr>
          <a:xfrm>
            <a:off x="4410974" y="3886200"/>
            <a:ext cx="816249" cy="338554"/>
          </a:xfrm>
          <a:prstGeom prst="rect">
            <a:avLst/>
          </a:prstGeom>
          <a:noFill/>
        </p:spPr>
        <p:txBody>
          <a:bodyPr wrap="none" rtlCol="0">
            <a:spAutoFit/>
          </a:bodyPr>
          <a:lstStyle/>
          <a:p>
            <a:pPr algn="ctr"/>
            <a:r>
              <a:rPr lang="en-US" sz="800" b="1" dirty="0" smtClean="0">
                <a:solidFill>
                  <a:srgbClr val="333333"/>
                </a:solidFill>
                <a:latin typeface="+mn-lt"/>
                <a:ea typeface="+mn-ea"/>
              </a:rPr>
              <a:t>HEARTBEAT</a:t>
            </a:r>
            <a:br>
              <a:rPr lang="en-US" sz="800" b="1" dirty="0" smtClean="0">
                <a:solidFill>
                  <a:srgbClr val="333333"/>
                </a:solidFill>
                <a:latin typeface="+mn-lt"/>
                <a:ea typeface="+mn-ea"/>
              </a:rPr>
            </a:br>
            <a:r>
              <a:rPr lang="en-US" sz="800" b="1" dirty="0" smtClean="0">
                <a:solidFill>
                  <a:srgbClr val="333333"/>
                </a:solidFill>
                <a:latin typeface="+mn-lt"/>
                <a:ea typeface="+mn-ea"/>
              </a:rPr>
              <a:t>CHANNEL</a:t>
            </a:r>
          </a:p>
        </p:txBody>
      </p:sp>
      <p:sp>
        <p:nvSpPr>
          <p:cNvPr id="85" name="Rounded Rectangle 84"/>
          <p:cNvSpPr/>
          <p:nvPr/>
        </p:nvSpPr>
        <p:spPr bwMode="auto">
          <a:xfrm>
            <a:off x="2941608" y="964722"/>
            <a:ext cx="3717984" cy="517585"/>
          </a:xfrm>
          <a:prstGeom prst="roundRect">
            <a:avLst/>
          </a:prstGeom>
          <a:gradFill>
            <a:gsLst>
              <a:gs pos="0">
                <a:schemeClr val="tx1">
                  <a:lumMod val="40000"/>
                  <a:lumOff val="60000"/>
                </a:schemeClr>
              </a:gs>
              <a:gs pos="100000">
                <a:schemeClr val="bg1">
                  <a:lumMod val="85000"/>
                </a:schemeClr>
              </a:gs>
            </a:gsLst>
          </a:gradFill>
          <a:ln w="12700">
            <a:solidFill>
              <a:srgbClr val="A6A6A6"/>
            </a:solidFill>
            <a:headEnd type="none" w="med" len="med"/>
            <a:tailEnd type="none" w="med" len="med"/>
          </a:ln>
          <a:effectLst>
            <a:outerShdw blurRad="50800" dist="25400" dir="5400000" sx="99000" sy="99000" algn="t" rotWithShape="0">
              <a:prstClr val="black">
                <a:alpha val="4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spcAft>
                <a:spcPct val="0"/>
              </a:spcAft>
              <a:defRPr/>
            </a:pPr>
            <a:r>
              <a:rPr lang="en-US" sz="1000" b="1" dirty="0" smtClean="0">
                <a:solidFill>
                  <a:schemeClr val="bg2">
                    <a:lumMod val="50000"/>
                  </a:schemeClr>
                </a:solidFill>
              </a:rPr>
              <a:t>Heartbeat Diagnostics</a:t>
            </a:r>
            <a:endParaRPr lang="en-US" sz="1000" b="1" dirty="0">
              <a:solidFill>
                <a:schemeClr val="bg2">
                  <a:lumMod val="50000"/>
                </a:schemeClr>
              </a:solidFill>
            </a:endParaRPr>
          </a:p>
        </p:txBody>
      </p:sp>
      <p:sp>
        <p:nvSpPr>
          <p:cNvPr id="89" name="TextBox 88"/>
          <p:cNvSpPr txBox="1"/>
          <p:nvPr/>
        </p:nvSpPr>
        <p:spPr>
          <a:xfrm>
            <a:off x="4579188" y="2690001"/>
            <a:ext cx="428322" cy="215444"/>
          </a:xfrm>
          <a:prstGeom prst="rect">
            <a:avLst/>
          </a:prstGeom>
          <a:noFill/>
        </p:spPr>
        <p:txBody>
          <a:bodyPr wrap="none" rtlCol="0">
            <a:spAutoFit/>
          </a:bodyPr>
          <a:lstStyle/>
          <a:p>
            <a:pPr algn="l"/>
            <a:r>
              <a:rPr lang="en-US" sz="800" b="1" dirty="0" smtClean="0">
                <a:solidFill>
                  <a:srgbClr val="0070C0"/>
                </a:solidFill>
                <a:latin typeface="+mn-lt"/>
                <a:ea typeface="+mn-ea"/>
              </a:rPr>
              <a:t>WAN</a:t>
            </a:r>
          </a:p>
        </p:txBody>
      </p:sp>
      <p:sp>
        <p:nvSpPr>
          <p:cNvPr id="90" name="TextBox 89"/>
          <p:cNvSpPr txBox="1"/>
          <p:nvPr/>
        </p:nvSpPr>
        <p:spPr>
          <a:xfrm>
            <a:off x="4579188" y="3420375"/>
            <a:ext cx="394660" cy="215444"/>
          </a:xfrm>
          <a:prstGeom prst="rect">
            <a:avLst/>
          </a:prstGeom>
          <a:noFill/>
        </p:spPr>
        <p:txBody>
          <a:bodyPr wrap="none" rtlCol="0">
            <a:spAutoFit/>
          </a:bodyPr>
          <a:lstStyle/>
          <a:p>
            <a:pPr algn="l"/>
            <a:r>
              <a:rPr lang="en-US" sz="800" b="1" dirty="0" smtClean="0">
                <a:solidFill>
                  <a:srgbClr val="0070C0"/>
                </a:solidFill>
                <a:latin typeface="+mn-lt"/>
                <a:ea typeface="+mn-ea"/>
              </a:rPr>
              <a:t>LAN</a:t>
            </a:r>
          </a:p>
        </p:txBody>
      </p:sp>
      <p:sp>
        <p:nvSpPr>
          <p:cNvPr id="91" name="TextBox 90"/>
          <p:cNvSpPr txBox="1"/>
          <p:nvPr/>
        </p:nvSpPr>
        <p:spPr>
          <a:xfrm rot="2700000">
            <a:off x="5859778" y="4230971"/>
            <a:ext cx="453970" cy="646331"/>
          </a:xfrm>
          <a:prstGeom prst="rect">
            <a:avLst/>
          </a:prstGeom>
          <a:noFill/>
        </p:spPr>
        <p:txBody>
          <a:bodyPr wrap="none" rtlCol="0">
            <a:spAutoFit/>
          </a:bodyPr>
          <a:lstStyle/>
          <a:p>
            <a:pPr algn="l"/>
            <a:r>
              <a:rPr lang="en-US" sz="3600" b="1" dirty="0" smtClean="0">
                <a:solidFill>
                  <a:srgbClr val="C00000"/>
                </a:solidFill>
                <a:latin typeface="+mn-lt"/>
                <a:ea typeface="+mn-ea"/>
              </a:rPr>
              <a:t>+</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
          <p:cNvSpPr>
            <a:spLocks noGrp="1" noChangeArrowheads="1"/>
          </p:cNvSpPr>
          <p:nvPr>
            <p:ph type="title"/>
          </p:nvPr>
        </p:nvSpPr>
        <p:spPr>
          <a:xfrm>
            <a:off x="374904" y="171450"/>
            <a:ext cx="8473821" cy="333375"/>
          </a:xfrm>
        </p:spPr>
        <p:txBody>
          <a:bodyPr/>
          <a:lstStyle/>
          <a:p>
            <a:r>
              <a:rPr lang="en-US" dirty="0" smtClean="0"/>
              <a:t>VMware </a:t>
            </a:r>
            <a:r>
              <a:rPr lang="en-US" dirty="0" err="1" smtClean="0"/>
              <a:t>vCenter</a:t>
            </a:r>
            <a:r>
              <a:rPr lang="en-US" dirty="0" smtClean="0"/>
              <a:t> </a:t>
            </a:r>
            <a:r>
              <a:rPr lang="en-US" dirty="0" err="1" smtClean="0"/>
              <a:t>CapacityIQ</a:t>
            </a:r>
            <a:r>
              <a:rPr lang="en-US" dirty="0" smtClean="0"/>
              <a:t> Overview</a:t>
            </a:r>
          </a:p>
        </p:txBody>
      </p:sp>
      <p:pic>
        <p:nvPicPr>
          <p:cNvPr id="1026" name="Picture 2" descr="C:\Users\Abject-3D\Desktop\VMWare Files\FINAL diagrams\Basic Virtualization\3D PNGs\VMW_09Q2_DGRM_CapacityIQ_R2_1.png"/>
          <p:cNvPicPr>
            <a:picLocks noChangeAspect="1" noChangeArrowheads="1"/>
          </p:cNvPicPr>
          <p:nvPr/>
        </p:nvPicPr>
        <p:blipFill>
          <a:blip r:embed="rId3"/>
          <a:srcRect/>
          <a:stretch>
            <a:fillRect/>
          </a:stretch>
        </p:blipFill>
        <p:spPr bwMode="auto">
          <a:xfrm>
            <a:off x="1733550" y="4286250"/>
            <a:ext cx="933450" cy="1143000"/>
          </a:xfrm>
          <a:prstGeom prst="rect">
            <a:avLst/>
          </a:prstGeom>
          <a:noFill/>
        </p:spPr>
      </p:pic>
      <p:pic>
        <p:nvPicPr>
          <p:cNvPr id="1027" name="Picture 3" descr="C:\Users\Abject-3D\Desktop\VMWare Files\FINAL diagrams\Basic Virtualization\3D PNGs\VMW_09Q2_DGRM_CapacityIQ_R2_2.png"/>
          <p:cNvPicPr>
            <a:picLocks noChangeAspect="1" noChangeArrowheads="1"/>
          </p:cNvPicPr>
          <p:nvPr/>
        </p:nvPicPr>
        <p:blipFill>
          <a:blip r:embed="rId4"/>
          <a:srcRect/>
          <a:stretch>
            <a:fillRect/>
          </a:stretch>
        </p:blipFill>
        <p:spPr bwMode="auto">
          <a:xfrm>
            <a:off x="2714625" y="4919663"/>
            <a:ext cx="647700" cy="161925"/>
          </a:xfrm>
          <a:prstGeom prst="rect">
            <a:avLst/>
          </a:prstGeom>
          <a:noFill/>
        </p:spPr>
      </p:pic>
      <p:pic>
        <p:nvPicPr>
          <p:cNvPr id="1028" name="Picture 4" descr="C:\Users\Abject-3D\Desktop\VMWare Files\FINAL diagrams\Basic Virtualization\3D PNGs\VMW_09Q2_DGRM_CapacityIQ_R2_3.png"/>
          <p:cNvPicPr>
            <a:picLocks noChangeAspect="1" noChangeArrowheads="1"/>
          </p:cNvPicPr>
          <p:nvPr/>
        </p:nvPicPr>
        <p:blipFill>
          <a:blip r:embed="rId5"/>
          <a:srcRect/>
          <a:stretch>
            <a:fillRect/>
          </a:stretch>
        </p:blipFill>
        <p:spPr bwMode="auto">
          <a:xfrm>
            <a:off x="3433763" y="4562475"/>
            <a:ext cx="695325" cy="857250"/>
          </a:xfrm>
          <a:prstGeom prst="rect">
            <a:avLst/>
          </a:prstGeom>
          <a:noFill/>
        </p:spPr>
      </p:pic>
      <p:pic>
        <p:nvPicPr>
          <p:cNvPr id="1029" name="Picture 5" descr="C:\Users\Abject-3D\Desktop\VMWare Files\FINAL diagrams\Basic Virtualization\3D PNGs\VMW_09Q2_DGRM_CapacityIQ_R2_4.png"/>
          <p:cNvPicPr>
            <a:picLocks noChangeAspect="1" noChangeArrowheads="1"/>
          </p:cNvPicPr>
          <p:nvPr/>
        </p:nvPicPr>
        <p:blipFill>
          <a:blip r:embed="rId6"/>
          <a:srcRect/>
          <a:stretch>
            <a:fillRect/>
          </a:stretch>
        </p:blipFill>
        <p:spPr bwMode="auto">
          <a:xfrm>
            <a:off x="3719513" y="4010025"/>
            <a:ext cx="161925" cy="514350"/>
          </a:xfrm>
          <a:prstGeom prst="rect">
            <a:avLst/>
          </a:prstGeom>
          <a:noFill/>
        </p:spPr>
      </p:pic>
      <p:pic>
        <p:nvPicPr>
          <p:cNvPr id="1030" name="Picture 6" descr="C:\Users\Abject-3D\Desktop\VMWare Files\FINAL diagrams\Basic Virtualization\3D PNGs\VMW_09Q2_DGRM_CapacityIQ_R2_5.png"/>
          <p:cNvPicPr>
            <a:picLocks noChangeAspect="1" noChangeArrowheads="1"/>
          </p:cNvPicPr>
          <p:nvPr/>
        </p:nvPicPr>
        <p:blipFill>
          <a:blip r:embed="rId7"/>
          <a:srcRect/>
          <a:stretch>
            <a:fillRect/>
          </a:stretch>
        </p:blipFill>
        <p:spPr bwMode="auto">
          <a:xfrm>
            <a:off x="6572250" y="5029200"/>
            <a:ext cx="647700" cy="647700"/>
          </a:xfrm>
          <a:prstGeom prst="rect">
            <a:avLst/>
          </a:prstGeom>
          <a:noFill/>
        </p:spPr>
      </p:pic>
      <p:pic>
        <p:nvPicPr>
          <p:cNvPr id="1031" name="Picture 7" descr="C:\Users\Abject-3D\Desktop\VMWare Files\FINAL diagrams\Basic Virtualization\3D PNGs\VMW_09Q2_DGRM_CapacityIQ_R2_6.png"/>
          <p:cNvPicPr>
            <a:picLocks noChangeAspect="1" noChangeArrowheads="1"/>
          </p:cNvPicPr>
          <p:nvPr/>
        </p:nvPicPr>
        <p:blipFill>
          <a:blip r:embed="rId8"/>
          <a:srcRect/>
          <a:stretch>
            <a:fillRect/>
          </a:stretch>
        </p:blipFill>
        <p:spPr bwMode="auto">
          <a:xfrm>
            <a:off x="6567488" y="3257550"/>
            <a:ext cx="600075" cy="704850"/>
          </a:xfrm>
          <a:prstGeom prst="rect">
            <a:avLst/>
          </a:prstGeom>
          <a:noFill/>
        </p:spPr>
      </p:pic>
      <p:pic>
        <p:nvPicPr>
          <p:cNvPr id="1032" name="Picture 8" descr="C:\Users\Abject-3D\Desktop\VMWare Files\FINAL diagrams\Basic Virtualization\3D PNGs\VMW_09Q2_DGRM_CapacityIQ_R2_7.png"/>
          <p:cNvPicPr>
            <a:picLocks noChangeAspect="1" noChangeArrowheads="1"/>
          </p:cNvPicPr>
          <p:nvPr/>
        </p:nvPicPr>
        <p:blipFill>
          <a:blip r:embed="rId9"/>
          <a:srcRect/>
          <a:stretch>
            <a:fillRect/>
          </a:stretch>
        </p:blipFill>
        <p:spPr bwMode="auto">
          <a:xfrm>
            <a:off x="6129338" y="1152525"/>
            <a:ext cx="1381125" cy="1066800"/>
          </a:xfrm>
          <a:prstGeom prst="rect">
            <a:avLst/>
          </a:prstGeom>
          <a:noFill/>
        </p:spPr>
      </p:pic>
      <p:pic>
        <p:nvPicPr>
          <p:cNvPr id="1033" name="Picture 9" descr="C:\Users\Abject-3D\Desktop\VMWare Files\FINAL diagrams\Basic Virtualization\3D PNGs\VMW_09Q2_DGRM_CapacityIQ_R2_8.png"/>
          <p:cNvPicPr>
            <a:picLocks noChangeAspect="1" noChangeArrowheads="1"/>
          </p:cNvPicPr>
          <p:nvPr/>
        </p:nvPicPr>
        <p:blipFill>
          <a:blip r:embed="rId10"/>
          <a:srcRect/>
          <a:stretch>
            <a:fillRect/>
          </a:stretch>
        </p:blipFill>
        <p:spPr bwMode="auto">
          <a:xfrm>
            <a:off x="5381625" y="3238500"/>
            <a:ext cx="628650" cy="323850"/>
          </a:xfrm>
          <a:prstGeom prst="rect">
            <a:avLst/>
          </a:prstGeom>
          <a:noFill/>
        </p:spPr>
      </p:pic>
      <p:pic>
        <p:nvPicPr>
          <p:cNvPr id="1034" name="Picture 10" descr="C:\Users\Abject-3D\Desktop\VMWare Files\FINAL diagrams\Basic Virtualization\3D PNGs\VMW_09Q2_DGRM_CapacityIQ_R2_9.png"/>
          <p:cNvPicPr>
            <a:picLocks noChangeAspect="1" noChangeArrowheads="1"/>
          </p:cNvPicPr>
          <p:nvPr/>
        </p:nvPicPr>
        <p:blipFill>
          <a:blip r:embed="rId11"/>
          <a:srcRect/>
          <a:stretch>
            <a:fillRect/>
          </a:stretch>
        </p:blipFill>
        <p:spPr bwMode="auto">
          <a:xfrm>
            <a:off x="5372100" y="1638300"/>
            <a:ext cx="628650" cy="323850"/>
          </a:xfrm>
          <a:prstGeom prst="rect">
            <a:avLst/>
          </a:prstGeom>
          <a:noFill/>
        </p:spPr>
      </p:pic>
      <p:pic>
        <p:nvPicPr>
          <p:cNvPr id="1035" name="Picture 11" descr="C:\Users\Abject-3D\Desktop\VMWare Files\FINAL diagrams\Basic Virtualization\3D PNGs\VMW_09Q2_DGRM_CapacityIQ_R2_10.png"/>
          <p:cNvPicPr>
            <a:picLocks noChangeAspect="1" noChangeArrowheads="1"/>
          </p:cNvPicPr>
          <p:nvPr/>
        </p:nvPicPr>
        <p:blipFill>
          <a:blip r:embed="rId12"/>
          <a:srcRect/>
          <a:stretch>
            <a:fillRect/>
          </a:stretch>
        </p:blipFill>
        <p:spPr bwMode="auto">
          <a:xfrm>
            <a:off x="2047875" y="2066925"/>
            <a:ext cx="1295400" cy="1219200"/>
          </a:xfrm>
          <a:prstGeom prst="rect">
            <a:avLst/>
          </a:prstGeom>
          <a:noFill/>
        </p:spPr>
      </p:pic>
      <p:pic>
        <p:nvPicPr>
          <p:cNvPr id="1036" name="Picture 12" descr="C:\Users\Abject-3D\Desktop\VMWare Files\FINAL diagrams\Basic Virtualization\3D PNGs\VMW_09Q2_DGRM_CapacityIQ_R2_11.png"/>
          <p:cNvPicPr>
            <a:picLocks noChangeAspect="1" noChangeArrowheads="1"/>
          </p:cNvPicPr>
          <p:nvPr/>
        </p:nvPicPr>
        <p:blipFill>
          <a:blip r:embed="rId13"/>
          <a:srcRect/>
          <a:stretch>
            <a:fillRect/>
          </a:stretch>
        </p:blipFill>
        <p:spPr bwMode="auto">
          <a:xfrm>
            <a:off x="3114675" y="2728913"/>
            <a:ext cx="666750" cy="200025"/>
          </a:xfrm>
          <a:prstGeom prst="rect">
            <a:avLst/>
          </a:prstGeom>
          <a:noFill/>
        </p:spPr>
      </p:pic>
      <p:pic>
        <p:nvPicPr>
          <p:cNvPr id="1037" name="Picture 13" descr="C:\Users\Abject-3D\Desktop\VMWare Files\FINAL diagrams\Basic Virtualization\3D PNGs\VMW_09Q2_DGRM_CapacityIQ_R2_12.png"/>
          <p:cNvPicPr>
            <a:picLocks noChangeAspect="1" noChangeArrowheads="1"/>
          </p:cNvPicPr>
          <p:nvPr/>
        </p:nvPicPr>
        <p:blipFill>
          <a:blip r:embed="rId14"/>
          <a:srcRect/>
          <a:stretch>
            <a:fillRect/>
          </a:stretch>
        </p:blipFill>
        <p:spPr bwMode="auto">
          <a:xfrm>
            <a:off x="3948113" y="1724025"/>
            <a:ext cx="1304925" cy="1581150"/>
          </a:xfrm>
          <a:prstGeom prst="rect">
            <a:avLst/>
          </a:prstGeom>
          <a:noFill/>
        </p:spPr>
      </p:pic>
      <p:pic>
        <p:nvPicPr>
          <p:cNvPr id="1038" name="Picture 14" descr="C:\Users\Abject-3D\Desktop\VMWare Files\FINAL diagrams\Basic Virtualization\3D PNGs\VMW_09Q2_DGRM_CapacityIQ_R2_13.png"/>
          <p:cNvPicPr>
            <a:picLocks noChangeAspect="1" noChangeArrowheads="1"/>
          </p:cNvPicPr>
          <p:nvPr/>
        </p:nvPicPr>
        <p:blipFill>
          <a:blip r:embed="rId15"/>
          <a:srcRect/>
          <a:stretch>
            <a:fillRect/>
          </a:stretch>
        </p:blipFill>
        <p:spPr bwMode="auto">
          <a:xfrm>
            <a:off x="1790700" y="1095375"/>
            <a:ext cx="3486150" cy="2838450"/>
          </a:xfrm>
          <a:prstGeom prst="rect">
            <a:avLst/>
          </a:prstGeom>
          <a:noFill/>
        </p:spPr>
      </p:pic>
      <p:sp>
        <p:nvSpPr>
          <p:cNvPr id="49" name="TextBox 48"/>
          <p:cNvSpPr txBox="1"/>
          <p:nvPr/>
        </p:nvSpPr>
        <p:spPr>
          <a:xfrm>
            <a:off x="1952625" y="3505200"/>
            <a:ext cx="1005403" cy="261610"/>
          </a:xfrm>
          <a:prstGeom prst="rect">
            <a:avLst/>
          </a:prstGeom>
          <a:noFill/>
        </p:spPr>
        <p:txBody>
          <a:bodyPr wrap="none" rtlCol="0">
            <a:spAutoFit/>
          </a:bodyPr>
          <a:lstStyle/>
          <a:p>
            <a:pPr algn="l"/>
            <a:r>
              <a:rPr lang="en-US" sz="1050" b="1" dirty="0" smtClean="0">
                <a:solidFill>
                  <a:srgbClr val="333333"/>
                </a:solidFill>
                <a:latin typeface="+mn-lt"/>
                <a:ea typeface="+mn-ea"/>
              </a:rPr>
              <a:t>VM Profiling</a:t>
            </a:r>
          </a:p>
        </p:txBody>
      </p:sp>
      <p:sp>
        <p:nvSpPr>
          <p:cNvPr id="50" name="TextBox 49"/>
          <p:cNvSpPr txBox="1"/>
          <p:nvPr/>
        </p:nvSpPr>
        <p:spPr>
          <a:xfrm>
            <a:off x="6086475" y="2114550"/>
            <a:ext cx="1487908" cy="253916"/>
          </a:xfrm>
          <a:prstGeom prst="rect">
            <a:avLst/>
          </a:prstGeom>
          <a:noFill/>
        </p:spPr>
        <p:txBody>
          <a:bodyPr wrap="none" rtlCol="0">
            <a:spAutoFit/>
          </a:bodyPr>
          <a:lstStyle/>
          <a:p>
            <a:pPr algn="l"/>
            <a:r>
              <a:rPr lang="en-US" sz="1050" b="1" dirty="0" smtClean="0">
                <a:solidFill>
                  <a:srgbClr val="333333"/>
                </a:solidFill>
                <a:latin typeface="+mn-lt"/>
                <a:ea typeface="+mn-ea"/>
              </a:rPr>
              <a:t>Capacity Dashboard</a:t>
            </a:r>
          </a:p>
        </p:txBody>
      </p:sp>
      <p:sp>
        <p:nvSpPr>
          <p:cNvPr id="52" name="TextBox 51"/>
          <p:cNvSpPr txBox="1"/>
          <p:nvPr/>
        </p:nvSpPr>
        <p:spPr>
          <a:xfrm>
            <a:off x="1581150" y="5534025"/>
            <a:ext cx="1146468" cy="415498"/>
          </a:xfrm>
          <a:prstGeom prst="rect">
            <a:avLst/>
          </a:prstGeom>
          <a:noFill/>
        </p:spPr>
        <p:txBody>
          <a:bodyPr wrap="none" rtlCol="0">
            <a:spAutoFit/>
          </a:bodyPr>
          <a:lstStyle/>
          <a:p>
            <a:pPr algn="ctr"/>
            <a:r>
              <a:rPr lang="en-US" sz="1050" b="1" dirty="0" smtClean="0">
                <a:solidFill>
                  <a:srgbClr val="333333"/>
                </a:solidFill>
                <a:latin typeface="+mn-lt"/>
                <a:ea typeface="+mn-ea"/>
              </a:rPr>
              <a:t>vCenter Server</a:t>
            </a:r>
          </a:p>
          <a:p>
            <a:pPr algn="ctr"/>
            <a:r>
              <a:rPr lang="en-US" sz="1050" b="1" dirty="0" smtClean="0">
                <a:solidFill>
                  <a:srgbClr val="333333"/>
                </a:solidFill>
                <a:latin typeface="+mn-lt"/>
                <a:ea typeface="+mn-ea"/>
              </a:rPr>
              <a:t>Database</a:t>
            </a:r>
          </a:p>
        </p:txBody>
      </p:sp>
      <p:sp>
        <p:nvSpPr>
          <p:cNvPr id="54" name="TextBox 53"/>
          <p:cNvSpPr txBox="1"/>
          <p:nvPr/>
        </p:nvSpPr>
        <p:spPr>
          <a:xfrm>
            <a:off x="3333750" y="5534025"/>
            <a:ext cx="888385" cy="415498"/>
          </a:xfrm>
          <a:prstGeom prst="rect">
            <a:avLst/>
          </a:prstGeom>
          <a:noFill/>
        </p:spPr>
        <p:txBody>
          <a:bodyPr wrap="none" rtlCol="0">
            <a:spAutoFit/>
          </a:bodyPr>
          <a:lstStyle/>
          <a:p>
            <a:pPr algn="ctr"/>
            <a:r>
              <a:rPr lang="en-US" sz="1050" b="1" dirty="0" err="1" smtClean="0">
                <a:solidFill>
                  <a:srgbClr val="333333"/>
                </a:solidFill>
                <a:latin typeface="+mn-lt"/>
                <a:ea typeface="+mn-ea"/>
              </a:rPr>
              <a:t>CapacityIQ</a:t>
            </a:r>
            <a:r>
              <a:rPr lang="en-US" sz="1050" b="1" dirty="0" smtClean="0">
                <a:solidFill>
                  <a:srgbClr val="333333"/>
                </a:solidFill>
                <a:latin typeface="+mn-lt"/>
                <a:ea typeface="+mn-ea"/>
              </a:rPr>
              <a:t/>
            </a:r>
            <a:br>
              <a:rPr lang="en-US" sz="1050" b="1" dirty="0" smtClean="0">
                <a:solidFill>
                  <a:srgbClr val="333333"/>
                </a:solidFill>
                <a:latin typeface="+mn-lt"/>
                <a:ea typeface="+mn-ea"/>
              </a:rPr>
            </a:br>
            <a:r>
              <a:rPr lang="en-US" sz="1050" b="1" dirty="0" smtClean="0">
                <a:solidFill>
                  <a:srgbClr val="333333"/>
                </a:solidFill>
                <a:latin typeface="+mn-lt"/>
                <a:ea typeface="+mn-ea"/>
              </a:rPr>
              <a:t>Database</a:t>
            </a:r>
          </a:p>
        </p:txBody>
      </p:sp>
      <p:sp>
        <p:nvSpPr>
          <p:cNvPr id="55" name="TextBox 54"/>
          <p:cNvSpPr txBox="1"/>
          <p:nvPr/>
        </p:nvSpPr>
        <p:spPr>
          <a:xfrm>
            <a:off x="5233445" y="5181600"/>
            <a:ext cx="1282723" cy="415498"/>
          </a:xfrm>
          <a:prstGeom prst="rect">
            <a:avLst/>
          </a:prstGeom>
          <a:noFill/>
        </p:spPr>
        <p:txBody>
          <a:bodyPr wrap="none" rtlCol="0">
            <a:spAutoFit/>
          </a:bodyPr>
          <a:lstStyle/>
          <a:p>
            <a:pPr algn="ctr"/>
            <a:r>
              <a:rPr lang="en-US" sz="1050" b="1" dirty="0" smtClean="0">
                <a:solidFill>
                  <a:srgbClr val="333333"/>
                </a:solidFill>
                <a:latin typeface="+mn-lt"/>
                <a:ea typeface="+mn-ea"/>
              </a:rPr>
              <a:t>Shipped as a</a:t>
            </a:r>
          </a:p>
          <a:p>
            <a:pPr algn="ctr"/>
            <a:r>
              <a:rPr lang="en-US" sz="1050" b="1" dirty="0" smtClean="0">
                <a:solidFill>
                  <a:srgbClr val="333333"/>
                </a:solidFill>
                <a:latin typeface="+mn-lt"/>
                <a:ea typeface="+mn-ea"/>
              </a:rPr>
              <a:t>Virtual Appliance</a:t>
            </a:r>
          </a:p>
        </p:txBody>
      </p:sp>
      <p:sp>
        <p:nvSpPr>
          <p:cNvPr id="56" name="TextBox 55"/>
          <p:cNvSpPr txBox="1"/>
          <p:nvPr/>
        </p:nvSpPr>
        <p:spPr>
          <a:xfrm>
            <a:off x="6195992" y="4105275"/>
            <a:ext cx="1338828" cy="415498"/>
          </a:xfrm>
          <a:prstGeom prst="rect">
            <a:avLst/>
          </a:prstGeom>
          <a:noFill/>
        </p:spPr>
        <p:txBody>
          <a:bodyPr wrap="none" rtlCol="0">
            <a:spAutoFit/>
          </a:bodyPr>
          <a:lstStyle/>
          <a:p>
            <a:pPr algn="ctr"/>
            <a:r>
              <a:rPr lang="en-US" sz="1050" b="1" dirty="0" smtClean="0">
                <a:solidFill>
                  <a:srgbClr val="333333"/>
                </a:solidFill>
                <a:latin typeface="+mn-lt"/>
                <a:ea typeface="+mn-ea"/>
              </a:rPr>
              <a:t>Virtual Datacenter</a:t>
            </a:r>
          </a:p>
          <a:p>
            <a:pPr algn="ctr"/>
            <a:r>
              <a:rPr lang="en-US" sz="1050" b="1" dirty="0" smtClean="0">
                <a:solidFill>
                  <a:srgbClr val="333333"/>
                </a:solidFill>
                <a:latin typeface="+mn-lt"/>
                <a:ea typeface="+mn-ea"/>
              </a:rPr>
              <a:t>Capacity Plan</a:t>
            </a:r>
          </a:p>
        </p:txBody>
      </p:sp>
      <p:sp>
        <p:nvSpPr>
          <p:cNvPr id="57" name="TextBox 56"/>
          <p:cNvSpPr txBox="1"/>
          <p:nvPr/>
        </p:nvSpPr>
        <p:spPr>
          <a:xfrm>
            <a:off x="3733800" y="3505200"/>
            <a:ext cx="1372492" cy="253916"/>
          </a:xfrm>
          <a:prstGeom prst="rect">
            <a:avLst/>
          </a:prstGeom>
          <a:noFill/>
        </p:spPr>
        <p:txBody>
          <a:bodyPr wrap="none" rtlCol="0">
            <a:spAutoFit/>
          </a:bodyPr>
          <a:lstStyle/>
          <a:p>
            <a:pPr algn="l"/>
            <a:r>
              <a:rPr lang="en-US" sz="1050" b="1" dirty="0" smtClean="0">
                <a:solidFill>
                  <a:srgbClr val="333333"/>
                </a:solidFill>
                <a:latin typeface="+mn-lt"/>
                <a:ea typeface="+mn-ea"/>
              </a:rPr>
              <a:t>Capacity Modeling</a:t>
            </a:r>
          </a:p>
        </p:txBody>
      </p:sp>
      <p:sp>
        <p:nvSpPr>
          <p:cNvPr id="58" name="TextBox 57"/>
          <p:cNvSpPr txBox="1"/>
          <p:nvPr/>
        </p:nvSpPr>
        <p:spPr>
          <a:xfrm>
            <a:off x="2743200" y="1257300"/>
            <a:ext cx="1566454" cy="307777"/>
          </a:xfrm>
          <a:prstGeom prst="rect">
            <a:avLst/>
          </a:prstGeom>
          <a:noFill/>
        </p:spPr>
        <p:txBody>
          <a:bodyPr wrap="none" rtlCol="0">
            <a:spAutoFit/>
          </a:bodyPr>
          <a:lstStyle/>
          <a:p>
            <a:pPr algn="l"/>
            <a:r>
              <a:rPr lang="en-US" sz="1400" b="1" dirty="0" smtClean="0">
                <a:solidFill>
                  <a:schemeClr val="bg1"/>
                </a:solidFill>
                <a:latin typeface="+mn-lt"/>
                <a:ea typeface="+mn-ea"/>
              </a:rPr>
              <a:t>Analysis Engine</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p:cNvSpPr>
            <a:spLocks noGrp="1" noChangeArrowheads="1"/>
          </p:cNvSpPr>
          <p:nvPr>
            <p:ph type="title"/>
          </p:nvPr>
        </p:nvSpPr>
        <p:spPr>
          <a:xfrm>
            <a:off x="374904" y="171450"/>
            <a:ext cx="8473821" cy="333375"/>
          </a:xfrm>
        </p:spPr>
        <p:txBody>
          <a:bodyPr/>
          <a:lstStyle/>
          <a:p>
            <a:r>
              <a:rPr lang="en-US" dirty="0" smtClean="0"/>
              <a:t>VMware </a:t>
            </a:r>
            <a:r>
              <a:rPr lang="en-US" dirty="0" err="1" smtClean="0"/>
              <a:t>vCenter</a:t>
            </a:r>
            <a:r>
              <a:rPr lang="en-US" dirty="0" smtClean="0"/>
              <a:t> Lab Manager Overview</a:t>
            </a:r>
          </a:p>
        </p:txBody>
      </p:sp>
      <p:pic>
        <p:nvPicPr>
          <p:cNvPr id="35" name="Picture 19" descr="C:\Users\Abject-3D\Desktop\VMWare Files\FINAL diagrams\Basic Virtualization\3D PNGs\VMW_09Q2_DGRM_LM_R4-(2)_17.png"/>
          <p:cNvPicPr>
            <a:picLocks noChangeAspect="1" noChangeArrowheads="1"/>
          </p:cNvPicPr>
          <p:nvPr/>
        </p:nvPicPr>
        <p:blipFill>
          <a:blip r:embed="rId3"/>
          <a:srcRect/>
          <a:stretch>
            <a:fillRect/>
          </a:stretch>
        </p:blipFill>
        <p:spPr bwMode="auto">
          <a:xfrm>
            <a:off x="1481138" y="1181100"/>
            <a:ext cx="3571875" cy="2914650"/>
          </a:xfrm>
          <a:prstGeom prst="rect">
            <a:avLst/>
          </a:prstGeom>
          <a:noFill/>
        </p:spPr>
      </p:pic>
      <p:pic>
        <p:nvPicPr>
          <p:cNvPr id="36" name="Picture 3" descr="C:\Users\Abject-3D\Desktop\VMWare Files\FINAL diagrams\Basic Virtualization\3D PNGs\VMW_09Q2_DGRM_LM_R4-(2)_1.png"/>
          <p:cNvPicPr>
            <a:picLocks noChangeAspect="1" noChangeArrowheads="1"/>
          </p:cNvPicPr>
          <p:nvPr/>
        </p:nvPicPr>
        <p:blipFill>
          <a:blip r:embed="rId4"/>
          <a:srcRect/>
          <a:stretch>
            <a:fillRect/>
          </a:stretch>
        </p:blipFill>
        <p:spPr bwMode="auto">
          <a:xfrm>
            <a:off x="1243013" y="4795838"/>
            <a:ext cx="485775" cy="600075"/>
          </a:xfrm>
          <a:prstGeom prst="rect">
            <a:avLst/>
          </a:prstGeom>
          <a:noFill/>
        </p:spPr>
      </p:pic>
      <p:pic>
        <p:nvPicPr>
          <p:cNvPr id="37" name="Picture 4" descr="C:\Users\Abject-3D\Desktop\VMWare Files\FINAL diagrams\Basic Virtualization\3D PNGs\VMW_09Q2_DGRM_LM_R4-(2)_3.png"/>
          <p:cNvPicPr>
            <a:picLocks noChangeAspect="1" noChangeArrowheads="1"/>
          </p:cNvPicPr>
          <p:nvPr/>
        </p:nvPicPr>
        <p:blipFill>
          <a:blip r:embed="rId5"/>
          <a:srcRect/>
          <a:stretch>
            <a:fillRect/>
          </a:stretch>
        </p:blipFill>
        <p:spPr bwMode="auto">
          <a:xfrm>
            <a:off x="2962275" y="4795838"/>
            <a:ext cx="495300" cy="600075"/>
          </a:xfrm>
          <a:prstGeom prst="rect">
            <a:avLst/>
          </a:prstGeom>
          <a:noFill/>
        </p:spPr>
      </p:pic>
      <p:pic>
        <p:nvPicPr>
          <p:cNvPr id="38" name="Picture 5" descr="C:\Users\Abject-3D\Desktop\VMWare Files\FINAL diagrams\Basic Virtualization\3D PNGs\VMW_09Q2_DGRM_LM_R4-(2)_6.png"/>
          <p:cNvPicPr>
            <a:picLocks noChangeAspect="1" noChangeArrowheads="1"/>
          </p:cNvPicPr>
          <p:nvPr/>
        </p:nvPicPr>
        <p:blipFill>
          <a:blip r:embed="rId6"/>
          <a:srcRect/>
          <a:stretch>
            <a:fillRect/>
          </a:stretch>
        </p:blipFill>
        <p:spPr bwMode="auto">
          <a:xfrm>
            <a:off x="4595813" y="4795838"/>
            <a:ext cx="485775" cy="600075"/>
          </a:xfrm>
          <a:prstGeom prst="rect">
            <a:avLst/>
          </a:prstGeom>
          <a:noFill/>
        </p:spPr>
      </p:pic>
      <p:pic>
        <p:nvPicPr>
          <p:cNvPr id="39" name="Picture 6" descr="C:\Users\Abject-3D\Desktop\VMWare Files\FINAL diagrams\Basic Virtualization\3D PNGs\VMW_09Q2_DGRM_LM_R4-(2)_2.png"/>
          <p:cNvPicPr>
            <a:picLocks noChangeAspect="1" noChangeArrowheads="1"/>
          </p:cNvPicPr>
          <p:nvPr/>
        </p:nvPicPr>
        <p:blipFill>
          <a:blip r:embed="rId7"/>
          <a:srcRect/>
          <a:stretch>
            <a:fillRect/>
          </a:stretch>
        </p:blipFill>
        <p:spPr bwMode="auto">
          <a:xfrm>
            <a:off x="2028825" y="4953000"/>
            <a:ext cx="666750" cy="152400"/>
          </a:xfrm>
          <a:prstGeom prst="rect">
            <a:avLst/>
          </a:prstGeom>
          <a:noFill/>
        </p:spPr>
      </p:pic>
      <p:pic>
        <p:nvPicPr>
          <p:cNvPr id="40" name="Picture 7" descr="C:\Users\Abject-3D\Desktop\VMWare Files\FINAL diagrams\Basic Virtualization\3D PNGs\VMW_09Q2_DGRM_LM_R4-(2)_4.png"/>
          <p:cNvPicPr>
            <a:picLocks noChangeAspect="1" noChangeArrowheads="1"/>
          </p:cNvPicPr>
          <p:nvPr/>
        </p:nvPicPr>
        <p:blipFill>
          <a:blip r:embed="rId8"/>
          <a:srcRect/>
          <a:stretch>
            <a:fillRect/>
          </a:stretch>
        </p:blipFill>
        <p:spPr bwMode="auto">
          <a:xfrm>
            <a:off x="3119438" y="4167188"/>
            <a:ext cx="161925" cy="523875"/>
          </a:xfrm>
          <a:prstGeom prst="rect">
            <a:avLst/>
          </a:prstGeom>
          <a:noFill/>
        </p:spPr>
      </p:pic>
      <p:pic>
        <p:nvPicPr>
          <p:cNvPr id="41" name="Picture 8" descr="C:\Users\Abject-3D\Desktop\VMWare Files\FINAL diagrams\Basic Virtualization\3D PNGs\VMW_09Q2_DGRM_LM_R4-(2)_5.png"/>
          <p:cNvPicPr>
            <a:picLocks noChangeAspect="1" noChangeArrowheads="1"/>
          </p:cNvPicPr>
          <p:nvPr/>
        </p:nvPicPr>
        <p:blipFill>
          <a:blip r:embed="rId9"/>
          <a:srcRect/>
          <a:stretch>
            <a:fillRect/>
          </a:stretch>
        </p:blipFill>
        <p:spPr bwMode="auto">
          <a:xfrm>
            <a:off x="3724275" y="4953000"/>
            <a:ext cx="666750" cy="152400"/>
          </a:xfrm>
          <a:prstGeom prst="rect">
            <a:avLst/>
          </a:prstGeom>
          <a:noFill/>
        </p:spPr>
      </p:pic>
      <p:pic>
        <p:nvPicPr>
          <p:cNvPr id="42" name="Picture 9" descr="C:\Users\Abject-3D\Desktop\VMWare Files\FINAL diagrams\Basic Virtualization\3D PNGs\VMW_09Q2_DGRM_LM_R4-(2)_7.png"/>
          <p:cNvPicPr>
            <a:picLocks noChangeAspect="1" noChangeArrowheads="1"/>
          </p:cNvPicPr>
          <p:nvPr/>
        </p:nvPicPr>
        <p:blipFill>
          <a:blip r:embed="rId10"/>
          <a:srcRect/>
          <a:stretch>
            <a:fillRect/>
          </a:stretch>
        </p:blipFill>
        <p:spPr bwMode="auto">
          <a:xfrm>
            <a:off x="5876925" y="1190625"/>
            <a:ext cx="1485900" cy="1200150"/>
          </a:xfrm>
          <a:prstGeom prst="rect">
            <a:avLst/>
          </a:prstGeom>
          <a:noFill/>
        </p:spPr>
      </p:pic>
      <p:pic>
        <p:nvPicPr>
          <p:cNvPr id="43" name="Picture 10" descr="C:\Users\Abject-3D\Desktop\VMWare Files\FINAL diagrams\Basic Virtualization\3D PNGs\VMW_09Q2_DGRM_LM_R4-(2)_8.png"/>
          <p:cNvPicPr>
            <a:picLocks noChangeAspect="1" noChangeArrowheads="1"/>
          </p:cNvPicPr>
          <p:nvPr/>
        </p:nvPicPr>
        <p:blipFill>
          <a:blip r:embed="rId11"/>
          <a:srcRect/>
          <a:stretch>
            <a:fillRect/>
          </a:stretch>
        </p:blipFill>
        <p:spPr bwMode="auto">
          <a:xfrm>
            <a:off x="5876925" y="3314700"/>
            <a:ext cx="1485900" cy="1200150"/>
          </a:xfrm>
          <a:prstGeom prst="rect">
            <a:avLst/>
          </a:prstGeom>
          <a:noFill/>
        </p:spPr>
      </p:pic>
      <p:pic>
        <p:nvPicPr>
          <p:cNvPr id="44" name="Picture 11" descr="C:\Users\Abject-3D\Desktop\VMWare Files\FINAL diagrams\Basic Virtualization\3D PNGs\VMW_09Q2_DGRM_LM_R4-(2)_9.png"/>
          <p:cNvPicPr>
            <a:picLocks noChangeAspect="1" noChangeArrowheads="1"/>
          </p:cNvPicPr>
          <p:nvPr/>
        </p:nvPicPr>
        <p:blipFill>
          <a:blip r:embed="rId12"/>
          <a:srcRect/>
          <a:stretch>
            <a:fillRect/>
          </a:stretch>
        </p:blipFill>
        <p:spPr bwMode="auto">
          <a:xfrm>
            <a:off x="7215188" y="3400425"/>
            <a:ext cx="1019175" cy="933450"/>
          </a:xfrm>
          <a:prstGeom prst="rect">
            <a:avLst/>
          </a:prstGeom>
          <a:noFill/>
        </p:spPr>
      </p:pic>
      <p:pic>
        <p:nvPicPr>
          <p:cNvPr id="45" name="Picture 12" descr="C:\Users\Abject-3D\Desktop\VMWare Files\FINAL diagrams\Basic Virtualization\3D PNGs\VMW_09Q2_DGRM_LM_R4-(2)_10.png"/>
          <p:cNvPicPr>
            <a:picLocks noChangeAspect="1" noChangeArrowheads="1"/>
          </p:cNvPicPr>
          <p:nvPr/>
        </p:nvPicPr>
        <p:blipFill>
          <a:blip r:embed="rId13"/>
          <a:srcRect/>
          <a:stretch>
            <a:fillRect/>
          </a:stretch>
        </p:blipFill>
        <p:spPr bwMode="auto">
          <a:xfrm>
            <a:off x="5138738" y="3609975"/>
            <a:ext cx="657225" cy="323850"/>
          </a:xfrm>
          <a:prstGeom prst="rect">
            <a:avLst/>
          </a:prstGeom>
          <a:noFill/>
        </p:spPr>
      </p:pic>
      <p:pic>
        <p:nvPicPr>
          <p:cNvPr id="46" name="Picture 13" descr="C:\Users\Abject-3D\Desktop\VMWare Files\FINAL diagrams\Basic Virtualization\3D PNGs\VMW_09Q2_DGRM_LM_R4-(2)_11.png"/>
          <p:cNvPicPr>
            <a:picLocks noChangeAspect="1" noChangeArrowheads="1"/>
          </p:cNvPicPr>
          <p:nvPr/>
        </p:nvPicPr>
        <p:blipFill>
          <a:blip r:embed="rId14"/>
          <a:srcRect/>
          <a:stretch>
            <a:fillRect/>
          </a:stretch>
        </p:blipFill>
        <p:spPr bwMode="auto">
          <a:xfrm>
            <a:off x="5138738" y="1743075"/>
            <a:ext cx="657225" cy="323850"/>
          </a:xfrm>
          <a:prstGeom prst="rect">
            <a:avLst/>
          </a:prstGeom>
          <a:noFill/>
        </p:spPr>
      </p:pic>
      <p:pic>
        <p:nvPicPr>
          <p:cNvPr id="47" name="Picture 14" descr="C:\Users\Abject-3D\Desktop\VMWare Files\FINAL diagrams\Basic Virtualization\3D PNGs\VMW_09Q2_DGRM_LM_R4-(2)_12.png"/>
          <p:cNvPicPr>
            <a:picLocks noChangeAspect="1" noChangeArrowheads="1"/>
          </p:cNvPicPr>
          <p:nvPr/>
        </p:nvPicPr>
        <p:blipFill>
          <a:blip r:embed="rId15"/>
          <a:srcRect/>
          <a:stretch>
            <a:fillRect/>
          </a:stretch>
        </p:blipFill>
        <p:spPr bwMode="auto">
          <a:xfrm>
            <a:off x="7215188" y="1362075"/>
            <a:ext cx="828675" cy="781050"/>
          </a:xfrm>
          <a:prstGeom prst="rect">
            <a:avLst/>
          </a:prstGeom>
          <a:noFill/>
        </p:spPr>
      </p:pic>
      <p:pic>
        <p:nvPicPr>
          <p:cNvPr id="48" name="Picture 15" descr="C:\Users\Abject-3D\Desktop\VMWare Files\FINAL diagrams\Basic Virtualization\3D PNGs\VMW_09Q2_DGRM_LM_R4-(2)_13.png"/>
          <p:cNvPicPr>
            <a:picLocks noChangeAspect="1" noChangeArrowheads="1"/>
          </p:cNvPicPr>
          <p:nvPr/>
        </p:nvPicPr>
        <p:blipFill>
          <a:blip r:embed="rId16"/>
          <a:srcRect/>
          <a:stretch>
            <a:fillRect/>
          </a:stretch>
        </p:blipFill>
        <p:spPr bwMode="auto">
          <a:xfrm>
            <a:off x="2085975" y="3152775"/>
            <a:ext cx="533400" cy="590550"/>
          </a:xfrm>
          <a:prstGeom prst="rect">
            <a:avLst/>
          </a:prstGeom>
          <a:noFill/>
        </p:spPr>
      </p:pic>
      <p:pic>
        <p:nvPicPr>
          <p:cNvPr id="49" name="Picture 16" descr="C:\Users\Abject-3D\Desktop\VMWare Files\FINAL diagrams\Basic Virtualization\3D PNGs\VMW_09Q2_DGRM_LM_R4-(2)_14.png"/>
          <p:cNvPicPr>
            <a:picLocks noChangeAspect="1" noChangeArrowheads="1"/>
          </p:cNvPicPr>
          <p:nvPr/>
        </p:nvPicPr>
        <p:blipFill>
          <a:blip r:embed="rId17"/>
          <a:srcRect/>
          <a:stretch>
            <a:fillRect/>
          </a:stretch>
        </p:blipFill>
        <p:spPr bwMode="auto">
          <a:xfrm>
            <a:off x="3919538" y="3062288"/>
            <a:ext cx="371475" cy="657225"/>
          </a:xfrm>
          <a:prstGeom prst="rect">
            <a:avLst/>
          </a:prstGeom>
          <a:noFill/>
        </p:spPr>
      </p:pic>
      <p:pic>
        <p:nvPicPr>
          <p:cNvPr id="50" name="Picture 17" descr="C:\Users\Abject-3D\Desktop\VMWare Files\FINAL diagrams\Basic Virtualization\3D PNGs\VMW_09Q2_DGRM_LM_R4-(2)_16.png"/>
          <p:cNvPicPr>
            <a:picLocks noChangeAspect="1" noChangeArrowheads="1"/>
          </p:cNvPicPr>
          <p:nvPr/>
        </p:nvPicPr>
        <p:blipFill>
          <a:blip r:embed="rId18"/>
          <a:srcRect/>
          <a:stretch>
            <a:fillRect/>
          </a:stretch>
        </p:blipFill>
        <p:spPr bwMode="auto">
          <a:xfrm>
            <a:off x="1862138" y="1976438"/>
            <a:ext cx="866775" cy="561975"/>
          </a:xfrm>
          <a:prstGeom prst="rect">
            <a:avLst/>
          </a:prstGeom>
          <a:noFill/>
        </p:spPr>
      </p:pic>
      <p:pic>
        <p:nvPicPr>
          <p:cNvPr id="51" name="Picture 18" descr="C:\Users\Abject-3D\Desktop\VMWare Files\FINAL diagrams\Basic Virtualization\3D PNGs\VMW_09Q2_DGRM_LM_R4-(2)_15.png"/>
          <p:cNvPicPr>
            <a:picLocks noChangeAspect="1" noChangeArrowheads="1"/>
          </p:cNvPicPr>
          <p:nvPr/>
        </p:nvPicPr>
        <p:blipFill>
          <a:blip r:embed="rId19"/>
          <a:srcRect/>
          <a:stretch>
            <a:fillRect/>
          </a:stretch>
        </p:blipFill>
        <p:spPr bwMode="auto">
          <a:xfrm>
            <a:off x="3457575" y="2171700"/>
            <a:ext cx="1371600" cy="285750"/>
          </a:xfrm>
          <a:prstGeom prst="rect">
            <a:avLst/>
          </a:prstGeom>
          <a:noFill/>
        </p:spPr>
      </p:pic>
      <p:sp>
        <p:nvSpPr>
          <p:cNvPr id="52" name="TextBox 51"/>
          <p:cNvSpPr txBox="1"/>
          <p:nvPr/>
        </p:nvSpPr>
        <p:spPr>
          <a:xfrm>
            <a:off x="1666875" y="2600325"/>
            <a:ext cx="1303563" cy="415498"/>
          </a:xfrm>
          <a:prstGeom prst="rect">
            <a:avLst/>
          </a:prstGeom>
          <a:noFill/>
        </p:spPr>
        <p:txBody>
          <a:bodyPr wrap="none" rtlCol="0">
            <a:spAutoFit/>
          </a:bodyPr>
          <a:lstStyle/>
          <a:p>
            <a:pPr algn="ctr"/>
            <a:r>
              <a:rPr lang="en-US" sz="1050" b="1" dirty="0" smtClean="0">
                <a:solidFill>
                  <a:srgbClr val="333333"/>
                </a:solidFill>
                <a:latin typeface="+mn-lt"/>
                <a:ea typeface="+mn-ea"/>
              </a:rPr>
              <a:t>VM Configuration</a:t>
            </a:r>
          </a:p>
          <a:p>
            <a:pPr algn="ctr"/>
            <a:r>
              <a:rPr lang="en-US" sz="1050" b="1" dirty="0" smtClean="0">
                <a:solidFill>
                  <a:srgbClr val="333333"/>
                </a:solidFill>
                <a:latin typeface="+mn-lt"/>
                <a:ea typeface="+mn-ea"/>
              </a:rPr>
              <a:t>Library</a:t>
            </a:r>
          </a:p>
        </p:txBody>
      </p:sp>
      <p:sp>
        <p:nvSpPr>
          <p:cNvPr id="53" name="TextBox 52"/>
          <p:cNvSpPr txBox="1"/>
          <p:nvPr/>
        </p:nvSpPr>
        <p:spPr>
          <a:xfrm>
            <a:off x="3657582" y="2590800"/>
            <a:ext cx="979756" cy="253916"/>
          </a:xfrm>
          <a:prstGeom prst="rect">
            <a:avLst/>
          </a:prstGeom>
          <a:noFill/>
        </p:spPr>
        <p:txBody>
          <a:bodyPr wrap="none" rtlCol="0">
            <a:spAutoFit/>
          </a:bodyPr>
          <a:lstStyle/>
          <a:p>
            <a:pPr algn="ctr"/>
            <a:r>
              <a:rPr lang="en-US" sz="1050" b="1" dirty="0" smtClean="0">
                <a:solidFill>
                  <a:srgbClr val="333333"/>
                </a:solidFill>
                <a:latin typeface="+mn-lt"/>
                <a:ea typeface="+mn-ea"/>
              </a:rPr>
              <a:t>Workspaces</a:t>
            </a:r>
          </a:p>
        </p:txBody>
      </p:sp>
      <p:sp>
        <p:nvSpPr>
          <p:cNvPr id="54" name="TextBox 53"/>
          <p:cNvSpPr txBox="1"/>
          <p:nvPr/>
        </p:nvSpPr>
        <p:spPr>
          <a:xfrm>
            <a:off x="1806547" y="3762375"/>
            <a:ext cx="986168" cy="253916"/>
          </a:xfrm>
          <a:prstGeom prst="rect">
            <a:avLst/>
          </a:prstGeom>
          <a:noFill/>
        </p:spPr>
        <p:txBody>
          <a:bodyPr wrap="none" rtlCol="0">
            <a:spAutoFit/>
          </a:bodyPr>
          <a:lstStyle/>
          <a:p>
            <a:pPr algn="ctr"/>
            <a:r>
              <a:rPr lang="en-US" sz="1050" b="1" dirty="0" smtClean="0">
                <a:solidFill>
                  <a:srgbClr val="333333"/>
                </a:solidFill>
                <a:latin typeface="+mn-lt"/>
                <a:ea typeface="+mn-ea"/>
              </a:rPr>
              <a:t>User Quotas</a:t>
            </a:r>
          </a:p>
        </p:txBody>
      </p:sp>
      <p:sp>
        <p:nvSpPr>
          <p:cNvPr id="55" name="TextBox 54"/>
          <p:cNvSpPr txBox="1"/>
          <p:nvPr/>
        </p:nvSpPr>
        <p:spPr>
          <a:xfrm>
            <a:off x="3562350" y="3762375"/>
            <a:ext cx="1141659" cy="253916"/>
          </a:xfrm>
          <a:prstGeom prst="rect">
            <a:avLst/>
          </a:prstGeom>
          <a:noFill/>
        </p:spPr>
        <p:txBody>
          <a:bodyPr wrap="none" rtlCol="0">
            <a:spAutoFit/>
          </a:bodyPr>
          <a:lstStyle/>
          <a:p>
            <a:pPr algn="ctr"/>
            <a:r>
              <a:rPr lang="en-US" sz="1050" b="1" dirty="0" smtClean="0">
                <a:solidFill>
                  <a:srgbClr val="333333"/>
                </a:solidFill>
                <a:latin typeface="+mn-lt"/>
                <a:ea typeface="+mn-ea"/>
              </a:rPr>
              <a:t>Roles &amp; Rights</a:t>
            </a:r>
          </a:p>
        </p:txBody>
      </p:sp>
      <p:sp>
        <p:nvSpPr>
          <p:cNvPr id="56" name="TextBox 55"/>
          <p:cNvSpPr txBox="1"/>
          <p:nvPr/>
        </p:nvSpPr>
        <p:spPr>
          <a:xfrm>
            <a:off x="952500" y="5486400"/>
            <a:ext cx="1146468" cy="415498"/>
          </a:xfrm>
          <a:prstGeom prst="rect">
            <a:avLst/>
          </a:prstGeom>
          <a:noFill/>
        </p:spPr>
        <p:txBody>
          <a:bodyPr wrap="none" rtlCol="0">
            <a:spAutoFit/>
          </a:bodyPr>
          <a:lstStyle/>
          <a:p>
            <a:pPr algn="ctr"/>
            <a:r>
              <a:rPr lang="en-US" sz="1050" b="1" dirty="0" smtClean="0">
                <a:solidFill>
                  <a:srgbClr val="333333"/>
                </a:solidFill>
                <a:latin typeface="+mn-lt"/>
                <a:ea typeface="+mn-ea"/>
              </a:rPr>
              <a:t>vCenter Server</a:t>
            </a:r>
          </a:p>
          <a:p>
            <a:pPr algn="ctr"/>
            <a:r>
              <a:rPr lang="en-US" sz="1050" b="1" dirty="0" smtClean="0">
                <a:solidFill>
                  <a:srgbClr val="333333"/>
                </a:solidFill>
                <a:latin typeface="+mn-lt"/>
                <a:ea typeface="+mn-ea"/>
              </a:rPr>
              <a:t>Database</a:t>
            </a:r>
          </a:p>
        </p:txBody>
      </p:sp>
      <p:sp>
        <p:nvSpPr>
          <p:cNvPr id="57" name="TextBox 56"/>
          <p:cNvSpPr txBox="1"/>
          <p:nvPr/>
        </p:nvSpPr>
        <p:spPr>
          <a:xfrm>
            <a:off x="2695575" y="5486400"/>
            <a:ext cx="1015021" cy="415498"/>
          </a:xfrm>
          <a:prstGeom prst="rect">
            <a:avLst/>
          </a:prstGeom>
          <a:noFill/>
        </p:spPr>
        <p:txBody>
          <a:bodyPr wrap="none" rtlCol="0">
            <a:spAutoFit/>
          </a:bodyPr>
          <a:lstStyle/>
          <a:p>
            <a:pPr algn="ctr"/>
            <a:r>
              <a:rPr lang="en-US" sz="1050" b="1" dirty="0" smtClean="0">
                <a:solidFill>
                  <a:srgbClr val="333333"/>
                </a:solidFill>
                <a:latin typeface="+mn-lt"/>
                <a:ea typeface="+mn-ea"/>
              </a:rPr>
              <a:t>Lab Manager</a:t>
            </a:r>
          </a:p>
          <a:p>
            <a:pPr algn="ctr"/>
            <a:r>
              <a:rPr lang="en-US" sz="1050" b="1" dirty="0" smtClean="0">
                <a:solidFill>
                  <a:srgbClr val="333333"/>
                </a:solidFill>
                <a:latin typeface="+mn-lt"/>
                <a:ea typeface="+mn-ea"/>
              </a:rPr>
              <a:t>Database</a:t>
            </a:r>
          </a:p>
        </p:txBody>
      </p:sp>
      <p:sp>
        <p:nvSpPr>
          <p:cNvPr id="58" name="TextBox 57"/>
          <p:cNvSpPr txBox="1"/>
          <p:nvPr/>
        </p:nvSpPr>
        <p:spPr>
          <a:xfrm>
            <a:off x="6079786" y="3067050"/>
            <a:ext cx="1085555" cy="261610"/>
          </a:xfrm>
          <a:prstGeom prst="rect">
            <a:avLst/>
          </a:prstGeom>
          <a:noFill/>
        </p:spPr>
        <p:txBody>
          <a:bodyPr wrap="none" rtlCol="0">
            <a:spAutoFit/>
          </a:bodyPr>
          <a:lstStyle/>
          <a:p>
            <a:pPr algn="ctr"/>
            <a:r>
              <a:rPr lang="en-US" sz="1100" b="1" dirty="0" smtClean="0">
                <a:solidFill>
                  <a:srgbClr val="333333"/>
                </a:solidFill>
                <a:latin typeface="+mn-lt"/>
                <a:ea typeface="+mn-ea"/>
              </a:rPr>
              <a:t>Web Browser</a:t>
            </a:r>
          </a:p>
        </p:txBody>
      </p:sp>
      <p:sp>
        <p:nvSpPr>
          <p:cNvPr id="62" name="TextBox 61"/>
          <p:cNvSpPr txBox="1"/>
          <p:nvPr/>
        </p:nvSpPr>
        <p:spPr>
          <a:xfrm>
            <a:off x="6079786" y="952500"/>
            <a:ext cx="1085555" cy="261610"/>
          </a:xfrm>
          <a:prstGeom prst="rect">
            <a:avLst/>
          </a:prstGeom>
          <a:noFill/>
        </p:spPr>
        <p:txBody>
          <a:bodyPr wrap="none" rtlCol="0">
            <a:spAutoFit/>
          </a:bodyPr>
          <a:lstStyle/>
          <a:p>
            <a:pPr algn="ctr"/>
            <a:r>
              <a:rPr lang="en-US" sz="1100" b="1" dirty="0" smtClean="0">
                <a:solidFill>
                  <a:srgbClr val="333333"/>
                </a:solidFill>
                <a:latin typeface="+mn-lt"/>
                <a:ea typeface="+mn-ea"/>
              </a:rPr>
              <a:t>Web Browser</a:t>
            </a:r>
          </a:p>
        </p:txBody>
      </p:sp>
      <p:sp>
        <p:nvSpPr>
          <p:cNvPr id="66" name="TextBox 65"/>
          <p:cNvSpPr txBox="1"/>
          <p:nvPr/>
        </p:nvSpPr>
        <p:spPr>
          <a:xfrm>
            <a:off x="4457700" y="5495925"/>
            <a:ext cx="716863" cy="415498"/>
          </a:xfrm>
          <a:prstGeom prst="rect">
            <a:avLst/>
          </a:prstGeom>
          <a:noFill/>
        </p:spPr>
        <p:txBody>
          <a:bodyPr wrap="none" rtlCol="0">
            <a:spAutoFit/>
          </a:bodyPr>
          <a:lstStyle/>
          <a:p>
            <a:pPr algn="ctr"/>
            <a:r>
              <a:rPr lang="en-US" sz="1050" b="1" dirty="0" smtClean="0">
                <a:solidFill>
                  <a:schemeClr val="bg2">
                    <a:lumMod val="50000"/>
                  </a:schemeClr>
                </a:solidFill>
                <a:latin typeface="+mn-lt"/>
                <a:ea typeface="+mn-ea"/>
              </a:rPr>
              <a:t>3</a:t>
            </a:r>
            <a:r>
              <a:rPr lang="en-US" sz="1050" b="1" baseline="30000" dirty="0" smtClean="0">
                <a:solidFill>
                  <a:schemeClr val="bg2">
                    <a:lumMod val="50000"/>
                  </a:schemeClr>
                </a:solidFill>
                <a:latin typeface="+mn-lt"/>
                <a:ea typeface="+mn-ea"/>
              </a:rPr>
              <a:t>rd</a:t>
            </a:r>
            <a:r>
              <a:rPr lang="en-US" sz="1050" b="1" dirty="0" smtClean="0">
                <a:solidFill>
                  <a:schemeClr val="bg2">
                    <a:lumMod val="50000"/>
                  </a:schemeClr>
                </a:solidFill>
                <a:latin typeface="+mn-lt"/>
                <a:ea typeface="+mn-ea"/>
              </a:rPr>
              <a:t> party</a:t>
            </a:r>
          </a:p>
          <a:p>
            <a:pPr algn="ctr"/>
            <a:r>
              <a:rPr lang="en-US" sz="1050" b="1" dirty="0" smtClean="0">
                <a:solidFill>
                  <a:schemeClr val="bg2">
                    <a:lumMod val="50000"/>
                  </a:schemeClr>
                </a:solidFill>
                <a:latin typeface="+mn-lt"/>
                <a:ea typeface="+mn-ea"/>
              </a:rPr>
              <a:t>Tools</a:t>
            </a:r>
          </a:p>
        </p:txBody>
      </p:sp>
      <p:sp>
        <p:nvSpPr>
          <p:cNvPr id="67" name="TextBox 66"/>
          <p:cNvSpPr txBox="1"/>
          <p:nvPr/>
        </p:nvSpPr>
        <p:spPr>
          <a:xfrm>
            <a:off x="3867150" y="4705350"/>
            <a:ext cx="409086" cy="253916"/>
          </a:xfrm>
          <a:prstGeom prst="rect">
            <a:avLst/>
          </a:prstGeom>
          <a:noFill/>
        </p:spPr>
        <p:txBody>
          <a:bodyPr wrap="none" rtlCol="0">
            <a:spAutoFit/>
          </a:bodyPr>
          <a:lstStyle/>
          <a:p>
            <a:pPr algn="ctr"/>
            <a:r>
              <a:rPr lang="en-US" sz="1050" b="1" dirty="0" smtClean="0">
                <a:solidFill>
                  <a:schemeClr val="bg2">
                    <a:lumMod val="50000"/>
                  </a:schemeClr>
                </a:solidFill>
                <a:latin typeface="+mn-lt"/>
                <a:ea typeface="+mn-ea"/>
              </a:rPr>
              <a:t>API</a:t>
            </a:r>
          </a:p>
        </p:txBody>
      </p:sp>
      <p:sp>
        <p:nvSpPr>
          <p:cNvPr id="68" name="TextBox 67"/>
          <p:cNvSpPr txBox="1"/>
          <p:nvPr/>
        </p:nvSpPr>
        <p:spPr>
          <a:xfrm>
            <a:off x="6153150" y="4562475"/>
            <a:ext cx="845103" cy="369332"/>
          </a:xfrm>
          <a:prstGeom prst="rect">
            <a:avLst/>
          </a:prstGeom>
          <a:noFill/>
        </p:spPr>
        <p:txBody>
          <a:bodyPr wrap="none" rtlCol="0">
            <a:spAutoFit/>
          </a:bodyPr>
          <a:lstStyle/>
          <a:p>
            <a:pPr algn="ctr"/>
            <a:r>
              <a:rPr lang="en-US" sz="900" b="1" dirty="0" smtClean="0">
                <a:solidFill>
                  <a:schemeClr val="bg2">
                    <a:lumMod val="50000"/>
                  </a:schemeClr>
                </a:solidFill>
                <a:latin typeface="+mn-lt"/>
                <a:ea typeface="+mn-ea"/>
              </a:rPr>
              <a:t>Self-Service</a:t>
            </a:r>
          </a:p>
          <a:p>
            <a:pPr algn="ctr"/>
            <a:r>
              <a:rPr lang="en-US" sz="900" b="1" dirty="0" smtClean="0">
                <a:solidFill>
                  <a:schemeClr val="bg2">
                    <a:lumMod val="50000"/>
                  </a:schemeClr>
                </a:solidFill>
                <a:latin typeface="+mn-lt"/>
                <a:ea typeface="+mn-ea"/>
              </a:rPr>
              <a:t>Portal</a:t>
            </a:r>
          </a:p>
        </p:txBody>
      </p:sp>
      <p:sp>
        <p:nvSpPr>
          <p:cNvPr id="78" name="TextBox 77"/>
          <p:cNvSpPr txBox="1"/>
          <p:nvPr/>
        </p:nvSpPr>
        <p:spPr>
          <a:xfrm>
            <a:off x="6124110" y="2409825"/>
            <a:ext cx="941284" cy="369332"/>
          </a:xfrm>
          <a:prstGeom prst="rect">
            <a:avLst/>
          </a:prstGeom>
          <a:noFill/>
        </p:spPr>
        <p:txBody>
          <a:bodyPr wrap="none" rtlCol="0">
            <a:spAutoFit/>
          </a:bodyPr>
          <a:lstStyle/>
          <a:p>
            <a:pPr algn="ctr"/>
            <a:r>
              <a:rPr lang="en-US" sz="900" b="1" dirty="0" smtClean="0">
                <a:solidFill>
                  <a:schemeClr val="bg2">
                    <a:lumMod val="50000"/>
                  </a:schemeClr>
                </a:solidFill>
                <a:latin typeface="+mn-lt"/>
                <a:ea typeface="+mn-ea"/>
              </a:rPr>
              <a:t>Administrator</a:t>
            </a:r>
          </a:p>
          <a:p>
            <a:pPr algn="ctr"/>
            <a:r>
              <a:rPr lang="en-US" sz="900" b="1" dirty="0" smtClean="0">
                <a:solidFill>
                  <a:schemeClr val="bg2">
                    <a:lumMod val="50000"/>
                  </a:schemeClr>
                </a:solidFill>
                <a:latin typeface="+mn-lt"/>
                <a:ea typeface="+mn-ea"/>
              </a:rPr>
              <a:t>Portal</a:t>
            </a:r>
          </a:p>
        </p:txBody>
      </p:sp>
      <p:sp>
        <p:nvSpPr>
          <p:cNvPr id="79" name="TextBox 78"/>
          <p:cNvSpPr txBox="1"/>
          <p:nvPr/>
        </p:nvSpPr>
        <p:spPr>
          <a:xfrm>
            <a:off x="7410450" y="2171700"/>
            <a:ext cx="343364" cy="307777"/>
          </a:xfrm>
          <a:prstGeom prst="rect">
            <a:avLst/>
          </a:prstGeom>
          <a:noFill/>
        </p:spPr>
        <p:txBody>
          <a:bodyPr wrap="none" rtlCol="0">
            <a:spAutoFit/>
          </a:bodyPr>
          <a:lstStyle/>
          <a:p>
            <a:pPr algn="ctr"/>
            <a:r>
              <a:rPr lang="en-US" sz="1400" b="1" dirty="0" smtClean="0">
                <a:solidFill>
                  <a:schemeClr val="bg2">
                    <a:lumMod val="50000"/>
                  </a:schemeClr>
                </a:solidFill>
                <a:latin typeface="+mn-lt"/>
                <a:ea typeface="+mn-ea"/>
              </a:rPr>
              <a:t>IT</a:t>
            </a:r>
          </a:p>
        </p:txBody>
      </p:sp>
      <p:sp>
        <p:nvSpPr>
          <p:cNvPr id="80" name="TextBox 79"/>
          <p:cNvSpPr txBox="1"/>
          <p:nvPr/>
        </p:nvSpPr>
        <p:spPr>
          <a:xfrm>
            <a:off x="7391400" y="4381500"/>
            <a:ext cx="896399" cy="784830"/>
          </a:xfrm>
          <a:prstGeom prst="rect">
            <a:avLst/>
          </a:prstGeom>
          <a:noFill/>
        </p:spPr>
        <p:txBody>
          <a:bodyPr wrap="none" rtlCol="0">
            <a:spAutoFit/>
          </a:bodyPr>
          <a:lstStyle/>
          <a:p>
            <a:r>
              <a:rPr lang="en-US" sz="900" b="1" dirty="0" smtClean="0">
                <a:solidFill>
                  <a:schemeClr val="bg2">
                    <a:lumMod val="50000"/>
                  </a:schemeClr>
                </a:solidFill>
                <a:latin typeface="+mn-lt"/>
                <a:ea typeface="+mn-ea"/>
              </a:rPr>
              <a:t>App Owners,</a:t>
            </a:r>
          </a:p>
          <a:p>
            <a:r>
              <a:rPr lang="en-US" sz="900" b="1" dirty="0" smtClean="0">
                <a:solidFill>
                  <a:schemeClr val="bg2">
                    <a:lumMod val="50000"/>
                  </a:schemeClr>
                </a:solidFill>
                <a:latin typeface="+mn-lt"/>
                <a:ea typeface="+mn-ea"/>
              </a:rPr>
              <a:t>Dev &amp; QA,</a:t>
            </a:r>
          </a:p>
          <a:p>
            <a:r>
              <a:rPr lang="en-US" sz="900" b="1" dirty="0" smtClean="0">
                <a:solidFill>
                  <a:schemeClr val="bg2">
                    <a:lumMod val="50000"/>
                  </a:schemeClr>
                </a:solidFill>
                <a:latin typeface="+mn-lt"/>
                <a:ea typeface="+mn-ea"/>
              </a:rPr>
              <a:t>Support,</a:t>
            </a:r>
          </a:p>
          <a:p>
            <a:r>
              <a:rPr lang="en-US" sz="900" b="1" dirty="0" smtClean="0">
                <a:solidFill>
                  <a:schemeClr val="bg2">
                    <a:lumMod val="50000"/>
                  </a:schemeClr>
                </a:solidFill>
                <a:latin typeface="+mn-lt"/>
                <a:ea typeface="+mn-ea"/>
              </a:rPr>
              <a:t>Training,</a:t>
            </a:r>
          </a:p>
          <a:p>
            <a:r>
              <a:rPr lang="en-US" sz="900" b="1" dirty="0" smtClean="0">
                <a:solidFill>
                  <a:schemeClr val="bg2">
                    <a:lumMod val="50000"/>
                  </a:schemeClr>
                </a:solidFill>
                <a:latin typeface="+mn-lt"/>
                <a:ea typeface="+mn-ea"/>
              </a:rPr>
              <a:t>Demos</a:t>
            </a:r>
          </a:p>
        </p:txBody>
      </p:sp>
      <p:sp>
        <p:nvSpPr>
          <p:cNvPr id="81" name="TextBox 80"/>
          <p:cNvSpPr txBox="1"/>
          <p:nvPr/>
        </p:nvSpPr>
        <p:spPr>
          <a:xfrm>
            <a:off x="2307047" y="1371600"/>
            <a:ext cx="1896674" cy="307777"/>
          </a:xfrm>
          <a:prstGeom prst="rect">
            <a:avLst/>
          </a:prstGeom>
          <a:noFill/>
        </p:spPr>
        <p:txBody>
          <a:bodyPr wrap="none" rtlCol="0">
            <a:spAutoFit/>
          </a:bodyPr>
          <a:lstStyle/>
          <a:p>
            <a:pPr algn="ctr"/>
            <a:r>
              <a:rPr lang="en-US" sz="1400" b="1" dirty="0" smtClean="0">
                <a:solidFill>
                  <a:schemeClr val="bg1"/>
                </a:solidFill>
                <a:latin typeface="+mn-lt"/>
                <a:ea typeface="+mn-ea"/>
              </a:rPr>
              <a:t>Lab Manager Server</a:t>
            </a:r>
          </a:p>
        </p:txBody>
      </p:sp>
    </p:spTree>
  </p:cSld>
  <p:clrMapOvr>
    <a:masterClrMapping/>
  </p:clrMapOvr>
  <p:transition>
    <p:fade/>
  </p:transition>
</p:sld>
</file>

<file path=ppt/theme/theme1.xml><?xml version="1.0" encoding="utf-8"?>
<a:theme xmlns:a="http://schemas.openxmlformats.org/drawingml/2006/main" name="VMware">
  <a:themeElements>
    <a:clrScheme name="Custom 2">
      <a:dk1>
        <a:srgbClr val="FFFFFF"/>
      </a:dk1>
      <a:lt1>
        <a:srgbClr val="000000"/>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rgbClr val="0F388A"/>
          </a:solidFill>
          <a:prstDash val="solid"/>
          <a:round/>
          <a:headEnd type="none" w="med" len="med"/>
          <a:tailEnd type="none" w="med" len="med"/>
        </a:ln>
        <a:effectLst/>
      </a:spPr>
      <a:bodyPr vert="horz" wrap="none" lIns="0" tIns="0" rIns="0" bIns="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sz="2400" b="0" i="0" u="none" strike="noStrike" cap="none" normalizeH="0" baseline="0" smtClean="0">
            <a:ln>
              <a:noFill/>
            </a:ln>
            <a:solidFill>
              <a:srgbClr val="0095D3"/>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defRPr sz="1800" dirty="0" smtClean="0">
            <a:solidFill>
              <a:srgbClr val="333333"/>
            </a:solidFill>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sz="1200" b="1" dirty="0" smtClean="0"/>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65F787328E2D42AD6FDEB3E4494F75" ma:contentTypeVersion="0" ma:contentTypeDescription="Create a new document." ma:contentTypeScope="" ma:versionID="83cd22b79d3d62ae9b114b052ba37ce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2D2914-9757-41C8-A5B3-27305269B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321B749-9060-40B3-9A82-984855989604}">
  <ds:schemaRefs>
    <ds:schemaRef ds:uri="http://schemas.microsoft.com/office/2006/metadata/properties"/>
  </ds:schemaRefs>
</ds:datastoreItem>
</file>

<file path=customXml/itemProps3.xml><?xml version="1.0" encoding="utf-8"?>
<ds:datastoreItem xmlns:ds="http://schemas.openxmlformats.org/officeDocument/2006/customXml" ds:itemID="{CD029539-7F95-4B80-91E6-6EB375921F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VMW_09Q4_TMPLT_PPT_2007_v1.pptx</Template>
  <TotalTime>113640</TotalTime>
  <Words>1021</Words>
  <Application>Microsoft Office PowerPoint</Application>
  <PresentationFormat>On-screen Show (4:3)</PresentationFormat>
  <Paragraphs>441</Paragraphs>
  <Slides>33</Slides>
  <Notes>15</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VMware</vt:lpstr>
      <vt:lpstr>VMware Confidential</vt:lpstr>
      <vt:lpstr>VMware Non-Confidential</vt:lpstr>
      <vt:lpstr>Diagram &amp; Icon Library - Community 3 of 3</vt:lpstr>
      <vt:lpstr>VMware Logo</vt:lpstr>
      <vt:lpstr>VMware vCenter Server</vt:lpstr>
      <vt:lpstr>VMware vCenter Server</vt:lpstr>
      <vt:lpstr>VMware vCenter Orchestrator</vt:lpstr>
      <vt:lpstr>VMware vCenter Orchestrator</vt:lpstr>
      <vt:lpstr>VMware vCenter HeartBeat</vt:lpstr>
      <vt:lpstr>VMware vCenter CapacityIQ Overview</vt:lpstr>
      <vt:lpstr>VMware vCenter Lab Manager Overview</vt:lpstr>
      <vt:lpstr>VMware vCenter Chargeback Overview</vt:lpstr>
      <vt:lpstr>vCenter AppSpeed Overview</vt:lpstr>
      <vt:lpstr>VMware vCenter Site Recovery Manager</vt:lpstr>
      <vt:lpstr>VMware vCenter Site Recovery Manager</vt:lpstr>
      <vt:lpstr>VMware Server</vt:lpstr>
      <vt:lpstr>VMware View</vt:lpstr>
      <vt:lpstr>VMware View</vt:lpstr>
      <vt:lpstr>VMware View</vt:lpstr>
      <vt:lpstr>VMware View</vt:lpstr>
      <vt:lpstr>VMware View</vt:lpstr>
      <vt:lpstr>VMware ThinApp</vt:lpstr>
      <vt:lpstr>VMware ThinApp</vt:lpstr>
      <vt:lpstr>VMware ThinApp Elements </vt:lpstr>
      <vt:lpstr>VMware Studio</vt:lpstr>
      <vt:lpstr>VMware vCloud</vt:lpstr>
      <vt:lpstr>Flexible Cloud Deployment Models = Choice</vt:lpstr>
      <vt:lpstr>VMware vCloud Director</vt:lpstr>
      <vt:lpstr>Desktop Solutions</vt:lpstr>
      <vt:lpstr>Desktop Solutions</vt:lpstr>
      <vt:lpstr>Desktop Solutions</vt:lpstr>
      <vt:lpstr>Desktop Solutions</vt:lpstr>
      <vt:lpstr>Desktop Solutions</vt:lpstr>
      <vt:lpstr>Desktop Solutions</vt:lpstr>
      <vt:lpstr>Desktop Solutions</vt:lpstr>
    </vt:vector>
  </TitlesOfParts>
  <Company>VMware,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Icon Library PPT</dc:title>
  <dc:creator>testuser</dc:creator>
  <cp:lastModifiedBy>Bob Stephens</cp:lastModifiedBy>
  <cp:revision>2148</cp:revision>
  <cp:lastPrinted>2012-04-10T00:07:34Z</cp:lastPrinted>
  <dcterms:created xsi:type="dcterms:W3CDTF">2010-03-10T01:30:35Z</dcterms:created>
  <dcterms:modified xsi:type="dcterms:W3CDTF">2012-05-03T21:07:24Z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0x010100D465F787328E2D42AD6FDEB3E4494F75</vt:lpwstr>
  </property>
</Properties>
</file>