
<file path=[Content_Types].xml><?xml version="1.0" encoding="utf-8"?>
<Types xmlns="http://schemas.openxmlformats.org/package/2006/content-types">
  <Override PartName="/customXml/itemProps3.xml" ContentType="application/vnd.openxmlformats-officedocument.customXmlProperties+xml"/>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30" r:id="rId4"/>
    <p:sldMasterId id="2147483938" r:id="rId5"/>
    <p:sldMasterId id="2147483946" r:id="rId6"/>
  </p:sldMasterIdLst>
  <p:notesMasterIdLst>
    <p:notesMasterId r:id="rId39"/>
  </p:notesMasterIdLst>
  <p:handoutMasterIdLst>
    <p:handoutMasterId r:id="rId40"/>
  </p:handoutMasterIdLst>
  <p:sldIdLst>
    <p:sldId id="751" r:id="rId7"/>
    <p:sldId id="752" r:id="rId8"/>
    <p:sldId id="753" r:id="rId9"/>
    <p:sldId id="754" r:id="rId10"/>
    <p:sldId id="839" r:id="rId11"/>
    <p:sldId id="755" r:id="rId12"/>
    <p:sldId id="756" r:id="rId13"/>
    <p:sldId id="845" r:id="rId14"/>
    <p:sldId id="846" r:id="rId15"/>
    <p:sldId id="757" r:id="rId16"/>
    <p:sldId id="758" r:id="rId17"/>
    <p:sldId id="759" r:id="rId18"/>
    <p:sldId id="760" r:id="rId19"/>
    <p:sldId id="761" r:id="rId20"/>
    <p:sldId id="762" r:id="rId21"/>
    <p:sldId id="847" r:id="rId22"/>
    <p:sldId id="763" r:id="rId23"/>
    <p:sldId id="844" r:id="rId24"/>
    <p:sldId id="764" r:id="rId25"/>
    <p:sldId id="765" r:id="rId26"/>
    <p:sldId id="848" r:id="rId27"/>
    <p:sldId id="849" r:id="rId28"/>
    <p:sldId id="850" r:id="rId29"/>
    <p:sldId id="851" r:id="rId30"/>
    <p:sldId id="766" r:id="rId31"/>
    <p:sldId id="767" r:id="rId32"/>
    <p:sldId id="768" r:id="rId33"/>
    <p:sldId id="769" r:id="rId34"/>
    <p:sldId id="770" r:id="rId35"/>
    <p:sldId id="771" r:id="rId36"/>
    <p:sldId id="772" r:id="rId37"/>
    <p:sldId id="773" r:id="rId38"/>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Arial" pitchFamily="-65" charset="0"/>
        <a:ea typeface="Arial" pitchFamily="-65" charset="0"/>
        <a:cs typeface="Arial" pitchFamily="-65" charset="0"/>
      </a:defRPr>
    </a:lvl1pPr>
    <a:lvl2pPr marL="457200" algn="l" rtl="0" fontAlgn="base">
      <a:spcBef>
        <a:spcPct val="0"/>
      </a:spcBef>
      <a:spcAft>
        <a:spcPct val="0"/>
      </a:spcAft>
      <a:defRPr sz="1600" kern="1200">
        <a:solidFill>
          <a:schemeClr val="tx1"/>
        </a:solidFill>
        <a:latin typeface="Arial" pitchFamily="-65" charset="0"/>
        <a:ea typeface="Arial" pitchFamily="-65" charset="0"/>
        <a:cs typeface="Arial" pitchFamily="-65" charset="0"/>
      </a:defRPr>
    </a:lvl2pPr>
    <a:lvl3pPr marL="914400" algn="l" rtl="0" fontAlgn="base">
      <a:spcBef>
        <a:spcPct val="0"/>
      </a:spcBef>
      <a:spcAft>
        <a:spcPct val="0"/>
      </a:spcAft>
      <a:defRPr sz="1600" kern="1200">
        <a:solidFill>
          <a:schemeClr val="tx1"/>
        </a:solidFill>
        <a:latin typeface="Arial" pitchFamily="-65" charset="0"/>
        <a:ea typeface="Arial" pitchFamily="-65" charset="0"/>
        <a:cs typeface="Arial" pitchFamily="-65" charset="0"/>
      </a:defRPr>
    </a:lvl3pPr>
    <a:lvl4pPr marL="1371600" algn="l" rtl="0" fontAlgn="base">
      <a:spcBef>
        <a:spcPct val="0"/>
      </a:spcBef>
      <a:spcAft>
        <a:spcPct val="0"/>
      </a:spcAft>
      <a:defRPr sz="1600" kern="1200">
        <a:solidFill>
          <a:schemeClr val="tx1"/>
        </a:solidFill>
        <a:latin typeface="Arial" pitchFamily="-65" charset="0"/>
        <a:ea typeface="Arial" pitchFamily="-65" charset="0"/>
        <a:cs typeface="Arial" pitchFamily="-65" charset="0"/>
      </a:defRPr>
    </a:lvl4pPr>
    <a:lvl5pPr marL="1828800" algn="l" rtl="0" fontAlgn="base">
      <a:spcBef>
        <a:spcPct val="0"/>
      </a:spcBef>
      <a:spcAft>
        <a:spcPct val="0"/>
      </a:spcAft>
      <a:defRPr sz="1600" kern="1200">
        <a:solidFill>
          <a:schemeClr val="tx1"/>
        </a:solidFill>
        <a:latin typeface="Arial" pitchFamily="-65" charset="0"/>
        <a:ea typeface="Arial" pitchFamily="-65" charset="0"/>
        <a:cs typeface="Arial" pitchFamily="-65" charset="0"/>
      </a:defRPr>
    </a:lvl5pPr>
    <a:lvl6pPr marL="2286000" algn="l" defTabSz="457200" rtl="0" eaLnBrk="1" latinLnBrk="0" hangingPunct="1">
      <a:defRPr sz="1600" kern="1200">
        <a:solidFill>
          <a:schemeClr val="tx1"/>
        </a:solidFill>
        <a:latin typeface="Arial" pitchFamily="-65" charset="0"/>
        <a:ea typeface="Arial" pitchFamily="-65" charset="0"/>
        <a:cs typeface="Arial" pitchFamily="-65" charset="0"/>
      </a:defRPr>
    </a:lvl6pPr>
    <a:lvl7pPr marL="2743200" algn="l" defTabSz="457200" rtl="0" eaLnBrk="1" latinLnBrk="0" hangingPunct="1">
      <a:defRPr sz="1600" kern="1200">
        <a:solidFill>
          <a:schemeClr val="tx1"/>
        </a:solidFill>
        <a:latin typeface="Arial" pitchFamily="-65" charset="0"/>
        <a:ea typeface="Arial" pitchFamily="-65" charset="0"/>
        <a:cs typeface="Arial" pitchFamily="-65" charset="0"/>
      </a:defRPr>
    </a:lvl7pPr>
    <a:lvl8pPr marL="3200400" algn="l" defTabSz="457200" rtl="0" eaLnBrk="1" latinLnBrk="0" hangingPunct="1">
      <a:defRPr sz="1600" kern="1200">
        <a:solidFill>
          <a:schemeClr val="tx1"/>
        </a:solidFill>
        <a:latin typeface="Arial" pitchFamily="-65" charset="0"/>
        <a:ea typeface="Arial" pitchFamily="-65" charset="0"/>
        <a:cs typeface="Arial" pitchFamily="-65" charset="0"/>
      </a:defRPr>
    </a:lvl8pPr>
    <a:lvl9pPr marL="3657600" algn="l" defTabSz="457200" rtl="0" eaLnBrk="1" latinLnBrk="0" hangingPunct="1">
      <a:defRPr sz="1600" kern="1200">
        <a:solidFill>
          <a:schemeClr val="tx1"/>
        </a:solidFill>
        <a:latin typeface="Arial" pitchFamily="-65" charset="0"/>
        <a:ea typeface="Arial" pitchFamily="-65" charset="0"/>
        <a:cs typeface="Arial" pitchFamily="-65"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2B868"/>
    <a:srgbClr val="32B848"/>
    <a:srgbClr val="0A59D6"/>
    <a:srgbClr val="6BB3F2"/>
    <a:srgbClr val="6BA5E7"/>
    <a:srgbClr val="6498D5"/>
    <a:srgbClr val="1B78FF"/>
    <a:srgbClr val="A1DFF0"/>
    <a:srgbClr val="1799EC"/>
    <a:srgbClr val="1690D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40" autoAdjust="0"/>
    <p:restoredTop sz="95222" autoAdjust="0"/>
  </p:normalViewPr>
  <p:slideViewPr>
    <p:cSldViewPr showGuides="1">
      <p:cViewPr varScale="1">
        <p:scale>
          <a:sx n="95" d="100"/>
          <a:sy n="95" d="100"/>
        </p:scale>
        <p:origin x="-102" y="-318"/>
      </p:cViewPr>
      <p:guideLst>
        <p:guide orient="horz" pos="1536"/>
        <p:guide orient="horz" pos="2304"/>
        <p:guide orient="horz" pos="3504"/>
        <p:guide orient="horz" pos="1776"/>
        <p:guide/>
        <p:guide pos="2880"/>
        <p:guide pos="5424"/>
        <p:guide pos="5232"/>
        <p:guide pos="48"/>
        <p:guide pos="264"/>
      </p:guideLst>
    </p:cSldViewPr>
  </p:slideViewPr>
  <p:outlineViewPr>
    <p:cViewPr>
      <p:scale>
        <a:sx n="33" d="100"/>
        <a:sy n="33" d="100"/>
      </p:scale>
      <p:origin x="0" y="4584"/>
    </p:cViewPr>
  </p:outlin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53" d="100"/>
          <a:sy n="53" d="100"/>
        </p:scale>
        <p:origin x="-1650" y="-78"/>
      </p:cViewPr>
      <p:guideLst>
        <p:guide orient="horz" pos="2927"/>
        <p:guide pos="2207"/>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1"/>
            <a:ext cx="3039219" cy="464820"/>
          </a:xfrm>
          <a:prstGeom prst="rect">
            <a:avLst/>
          </a:prstGeom>
          <a:noFill/>
          <a:ln w="9525">
            <a:noFill/>
            <a:miter lim="800000"/>
            <a:headEnd/>
            <a:tailEnd/>
          </a:ln>
          <a:effectLst/>
        </p:spPr>
        <p:txBody>
          <a:bodyPr vert="horz" wrap="square" lIns="93086" tIns="46544" rIns="93086" bIns="46544" numCol="1" anchor="t" anchorCtr="0" compatLnSpc="1">
            <a:prstTxWarp prst="textNoShape">
              <a:avLst/>
            </a:prstTxWarp>
          </a:bodyPr>
          <a:lstStyle>
            <a:lvl1pPr defTabSz="931670" eaLnBrk="0" hangingPunct="0">
              <a:defRPr sz="1200">
                <a:latin typeface="Times" pitchFamily="-65" charset="0"/>
                <a:ea typeface="Arial" pitchFamily="-65" charset="0"/>
                <a:cs typeface="Arial" pitchFamily="-65" charset="0"/>
              </a:defRPr>
            </a:lvl1pPr>
          </a:lstStyle>
          <a:p>
            <a:pPr>
              <a:defRPr/>
            </a:pPr>
            <a:endParaRPr lang="en-US"/>
          </a:p>
        </p:txBody>
      </p:sp>
      <p:sp>
        <p:nvSpPr>
          <p:cNvPr id="33795" name="Rectangle 3"/>
          <p:cNvSpPr>
            <a:spLocks noGrp="1" noChangeArrowheads="1"/>
          </p:cNvSpPr>
          <p:nvPr>
            <p:ph type="dt" sz="quarter" idx="1"/>
          </p:nvPr>
        </p:nvSpPr>
        <p:spPr bwMode="auto">
          <a:xfrm>
            <a:off x="3971182" y="1"/>
            <a:ext cx="3039218" cy="464820"/>
          </a:xfrm>
          <a:prstGeom prst="rect">
            <a:avLst/>
          </a:prstGeom>
          <a:noFill/>
          <a:ln w="9525">
            <a:noFill/>
            <a:miter lim="800000"/>
            <a:headEnd/>
            <a:tailEnd/>
          </a:ln>
          <a:effectLst/>
        </p:spPr>
        <p:txBody>
          <a:bodyPr vert="horz" wrap="square" lIns="93086" tIns="46544" rIns="93086" bIns="46544" numCol="1" anchor="t" anchorCtr="0" compatLnSpc="1">
            <a:prstTxWarp prst="textNoShape">
              <a:avLst/>
            </a:prstTxWarp>
          </a:bodyPr>
          <a:lstStyle>
            <a:lvl1pPr algn="r" defTabSz="931670" eaLnBrk="0" hangingPunct="0">
              <a:defRPr sz="1200">
                <a:latin typeface="Times" pitchFamily="-65" charset="0"/>
                <a:ea typeface="Arial" pitchFamily="-65" charset="0"/>
                <a:cs typeface="Arial" pitchFamily="-65" charset="0"/>
              </a:defRPr>
            </a:lvl1pPr>
          </a:lstStyle>
          <a:p>
            <a:pPr>
              <a:defRPr/>
            </a:pPr>
            <a:endParaRPr lang="en-US"/>
          </a:p>
        </p:txBody>
      </p:sp>
      <p:sp>
        <p:nvSpPr>
          <p:cNvPr id="33796" name="Rectangle 4"/>
          <p:cNvSpPr>
            <a:spLocks noGrp="1" noChangeArrowheads="1"/>
          </p:cNvSpPr>
          <p:nvPr>
            <p:ph type="ftr" sz="quarter" idx="2"/>
          </p:nvPr>
        </p:nvSpPr>
        <p:spPr bwMode="auto">
          <a:xfrm>
            <a:off x="1" y="8831581"/>
            <a:ext cx="3039219" cy="464820"/>
          </a:xfrm>
          <a:prstGeom prst="rect">
            <a:avLst/>
          </a:prstGeom>
          <a:noFill/>
          <a:ln w="9525">
            <a:noFill/>
            <a:miter lim="800000"/>
            <a:headEnd/>
            <a:tailEnd/>
          </a:ln>
          <a:effectLst/>
        </p:spPr>
        <p:txBody>
          <a:bodyPr vert="horz" wrap="square" lIns="93086" tIns="46544" rIns="93086" bIns="46544" numCol="1" anchor="b" anchorCtr="0" compatLnSpc="1">
            <a:prstTxWarp prst="textNoShape">
              <a:avLst/>
            </a:prstTxWarp>
          </a:bodyPr>
          <a:lstStyle>
            <a:lvl1pPr defTabSz="931670" eaLnBrk="0" hangingPunct="0">
              <a:defRPr sz="1200">
                <a:latin typeface="Times" pitchFamily="-65" charset="0"/>
                <a:ea typeface="Arial" pitchFamily="-65" charset="0"/>
                <a:cs typeface="Arial" pitchFamily="-65" charset="0"/>
              </a:defRPr>
            </a:lvl1pPr>
          </a:lstStyle>
          <a:p>
            <a:pPr>
              <a:defRPr/>
            </a:pPr>
            <a:endParaRPr lang="en-US"/>
          </a:p>
        </p:txBody>
      </p:sp>
      <p:sp>
        <p:nvSpPr>
          <p:cNvPr id="33797" name="Rectangle 5"/>
          <p:cNvSpPr>
            <a:spLocks noGrp="1" noChangeArrowheads="1"/>
          </p:cNvSpPr>
          <p:nvPr>
            <p:ph type="sldNum" sz="quarter" idx="3"/>
          </p:nvPr>
        </p:nvSpPr>
        <p:spPr bwMode="auto">
          <a:xfrm>
            <a:off x="3971182" y="8831581"/>
            <a:ext cx="3039218" cy="464820"/>
          </a:xfrm>
          <a:prstGeom prst="rect">
            <a:avLst/>
          </a:prstGeom>
          <a:noFill/>
          <a:ln w="9525">
            <a:noFill/>
            <a:miter lim="800000"/>
            <a:headEnd/>
            <a:tailEnd/>
          </a:ln>
          <a:effectLst/>
        </p:spPr>
        <p:txBody>
          <a:bodyPr vert="horz" wrap="square" lIns="93086" tIns="46544" rIns="93086" bIns="46544" numCol="1" anchor="b" anchorCtr="0" compatLnSpc="1">
            <a:prstTxWarp prst="textNoShape">
              <a:avLst/>
            </a:prstTxWarp>
          </a:bodyPr>
          <a:lstStyle>
            <a:lvl1pPr algn="r" defTabSz="931670" eaLnBrk="0" hangingPunct="0">
              <a:defRPr sz="1200">
                <a:latin typeface="Times" pitchFamily="-65" charset="0"/>
                <a:ea typeface="Arial" pitchFamily="-65" charset="0"/>
                <a:cs typeface="Arial" pitchFamily="-65" charset="0"/>
              </a:defRPr>
            </a:lvl1pPr>
          </a:lstStyle>
          <a:p>
            <a:pPr>
              <a:defRPr/>
            </a:pPr>
            <a:fld id="{6EDE15BE-D992-2741-9ECE-B14459AC0139}" type="slidenum">
              <a:rPr lang="en-US"/>
              <a:pPr>
                <a:defRPr/>
              </a:pPr>
              <a:t>‹#›</a:t>
            </a:fld>
            <a:endParaRPr lang="en-US"/>
          </a:p>
        </p:txBody>
      </p:sp>
    </p:spTree>
    <p:extLst>
      <p:ext uri="{BB962C8B-B14F-4D97-AF65-F5344CB8AC3E}">
        <p14:creationId xmlns:p14="http://schemas.microsoft.com/office/powerpoint/2010/main" xmlns="" val="359931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3039219" cy="464820"/>
          </a:xfrm>
          <a:prstGeom prst="rect">
            <a:avLst/>
          </a:prstGeom>
          <a:noFill/>
          <a:ln w="9525">
            <a:noFill/>
            <a:miter lim="800000"/>
            <a:headEnd/>
            <a:tailEnd/>
          </a:ln>
          <a:effectLst/>
        </p:spPr>
        <p:txBody>
          <a:bodyPr vert="horz" wrap="square" lIns="93086" tIns="46544" rIns="93086" bIns="46544" numCol="1" anchor="t" anchorCtr="0" compatLnSpc="1">
            <a:prstTxWarp prst="textNoShape">
              <a:avLst/>
            </a:prstTxWarp>
          </a:bodyPr>
          <a:lstStyle>
            <a:lvl1pPr defTabSz="931670" eaLnBrk="0" hangingPunct="0">
              <a:defRPr sz="1200">
                <a:latin typeface="Times" pitchFamily="-65" charset="0"/>
                <a:ea typeface="Arial" pitchFamily="-65" charset="0"/>
                <a:cs typeface="Arial" pitchFamily="-65" charset="0"/>
              </a:defRPr>
            </a:lvl1pPr>
          </a:lstStyle>
          <a:p>
            <a:pPr>
              <a:defRPr/>
            </a:pPr>
            <a:endParaRPr lang="en-US"/>
          </a:p>
        </p:txBody>
      </p:sp>
      <p:sp>
        <p:nvSpPr>
          <p:cNvPr id="5123" name="Rectangle 3"/>
          <p:cNvSpPr>
            <a:spLocks noGrp="1" noChangeArrowheads="1"/>
          </p:cNvSpPr>
          <p:nvPr>
            <p:ph type="dt" idx="1"/>
          </p:nvPr>
        </p:nvSpPr>
        <p:spPr bwMode="auto">
          <a:xfrm>
            <a:off x="3971182" y="1"/>
            <a:ext cx="3039218" cy="464820"/>
          </a:xfrm>
          <a:prstGeom prst="rect">
            <a:avLst/>
          </a:prstGeom>
          <a:noFill/>
          <a:ln w="9525">
            <a:noFill/>
            <a:miter lim="800000"/>
            <a:headEnd/>
            <a:tailEnd/>
          </a:ln>
          <a:effectLst/>
        </p:spPr>
        <p:txBody>
          <a:bodyPr vert="horz" wrap="square" lIns="93086" tIns="46544" rIns="93086" bIns="46544" numCol="1" anchor="t" anchorCtr="0" compatLnSpc="1">
            <a:prstTxWarp prst="textNoShape">
              <a:avLst/>
            </a:prstTxWarp>
          </a:bodyPr>
          <a:lstStyle>
            <a:lvl1pPr algn="r" defTabSz="931670" eaLnBrk="0" hangingPunct="0">
              <a:defRPr sz="1200">
                <a:latin typeface="Times" pitchFamily="-65" charset="0"/>
                <a:ea typeface="Arial" pitchFamily="-65" charset="0"/>
                <a:cs typeface="Arial" pitchFamily="-65"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3556" y="4414199"/>
            <a:ext cx="5143293" cy="4184971"/>
          </a:xfrm>
          <a:prstGeom prst="rect">
            <a:avLst/>
          </a:prstGeom>
          <a:noFill/>
          <a:ln w="9525">
            <a:noFill/>
            <a:miter lim="800000"/>
            <a:headEnd/>
            <a:tailEnd/>
          </a:ln>
          <a:effectLst/>
        </p:spPr>
        <p:txBody>
          <a:bodyPr vert="horz" wrap="square" lIns="93086" tIns="46544" rIns="93086" bIns="465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8831581"/>
            <a:ext cx="3039219" cy="464820"/>
          </a:xfrm>
          <a:prstGeom prst="rect">
            <a:avLst/>
          </a:prstGeom>
          <a:noFill/>
          <a:ln w="9525">
            <a:noFill/>
            <a:miter lim="800000"/>
            <a:headEnd/>
            <a:tailEnd/>
          </a:ln>
          <a:effectLst/>
        </p:spPr>
        <p:txBody>
          <a:bodyPr vert="horz" wrap="square" lIns="93086" tIns="46544" rIns="93086" bIns="46544" numCol="1" anchor="b" anchorCtr="0" compatLnSpc="1">
            <a:prstTxWarp prst="textNoShape">
              <a:avLst/>
            </a:prstTxWarp>
          </a:bodyPr>
          <a:lstStyle>
            <a:lvl1pPr defTabSz="931670" eaLnBrk="0" hangingPunct="0">
              <a:defRPr sz="1200">
                <a:latin typeface="Times" pitchFamily="-65" charset="0"/>
                <a:ea typeface="Arial" pitchFamily="-65" charset="0"/>
                <a:cs typeface="Arial" pitchFamily="-65" charset="0"/>
              </a:defRPr>
            </a:lvl1pPr>
          </a:lstStyle>
          <a:p>
            <a:pPr>
              <a:defRPr/>
            </a:pPr>
            <a:endParaRPr lang="en-US"/>
          </a:p>
        </p:txBody>
      </p:sp>
      <p:sp>
        <p:nvSpPr>
          <p:cNvPr id="5127" name="Rectangle 7"/>
          <p:cNvSpPr>
            <a:spLocks noGrp="1" noChangeArrowheads="1"/>
          </p:cNvSpPr>
          <p:nvPr>
            <p:ph type="sldNum" sz="quarter" idx="5"/>
          </p:nvPr>
        </p:nvSpPr>
        <p:spPr bwMode="auto">
          <a:xfrm>
            <a:off x="3971182" y="8831581"/>
            <a:ext cx="3039218" cy="464820"/>
          </a:xfrm>
          <a:prstGeom prst="rect">
            <a:avLst/>
          </a:prstGeom>
          <a:noFill/>
          <a:ln w="9525">
            <a:noFill/>
            <a:miter lim="800000"/>
            <a:headEnd/>
            <a:tailEnd/>
          </a:ln>
          <a:effectLst/>
        </p:spPr>
        <p:txBody>
          <a:bodyPr vert="horz" wrap="square" lIns="93086" tIns="46544" rIns="93086" bIns="46544" numCol="1" anchor="b" anchorCtr="0" compatLnSpc="1">
            <a:prstTxWarp prst="textNoShape">
              <a:avLst/>
            </a:prstTxWarp>
          </a:bodyPr>
          <a:lstStyle>
            <a:lvl1pPr algn="r" defTabSz="931670" eaLnBrk="0" hangingPunct="0">
              <a:defRPr sz="1200">
                <a:latin typeface="Times" pitchFamily="-65" charset="0"/>
                <a:ea typeface="Arial" pitchFamily="-65" charset="0"/>
                <a:cs typeface="Arial" pitchFamily="-65" charset="0"/>
              </a:defRPr>
            </a:lvl1pPr>
          </a:lstStyle>
          <a:p>
            <a:pPr>
              <a:defRPr/>
            </a:pPr>
            <a:fld id="{932D4BEE-A75A-F043-A675-D2F5127E38E1}" type="slidenum">
              <a:rPr lang="en-US"/>
              <a:pPr>
                <a:defRPr/>
              </a:pPr>
              <a:t>‹#›</a:t>
            </a:fld>
            <a:endParaRPr lang="en-US"/>
          </a:p>
        </p:txBody>
      </p:sp>
    </p:spTree>
    <p:extLst>
      <p:ext uri="{BB962C8B-B14F-4D97-AF65-F5344CB8AC3E}">
        <p14:creationId xmlns:p14="http://schemas.microsoft.com/office/powerpoint/2010/main" xmlns="" val="3995788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381000" y="330200"/>
            <a:ext cx="8382000"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381000" y="1095375"/>
            <a:ext cx="8382000" cy="352425"/>
          </a:xfrm>
        </p:spPr>
        <p:txBody>
          <a:bodyPr/>
          <a:lstStyle>
            <a:lvl1pPr>
              <a:defRPr sz="1800" b="0" i="1"/>
            </a:lvl1pPr>
          </a:lstStyle>
          <a:p>
            <a:r>
              <a:rPr lang="en-US" smtClean="0"/>
              <a:t>Click to edit Master subtitle style</a:t>
            </a:r>
            <a:endParaRPr lang="en-US"/>
          </a:p>
        </p:txBody>
      </p:sp>
      <p:sp>
        <p:nvSpPr>
          <p:cNvPr id="4" name="Rectangle 4"/>
          <p:cNvSpPr>
            <a:spLocks noGrp="1" noChangeArrowheads="1"/>
          </p:cNvSpPr>
          <p:nvPr>
            <p:ph type="dt" sz="quarter" idx="10"/>
          </p:nvPr>
        </p:nvSpPr>
        <p:spPr bwMode="auto">
          <a:xfrm>
            <a:off x="304800" y="638175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spcAft>
                <a:spcPct val="0"/>
              </a:spcAft>
              <a:defRPr sz="1200" b="1">
                <a:solidFill>
                  <a:srgbClr val="FFFFFF"/>
                </a:solidFill>
              </a:defRPr>
            </a:lvl1pPr>
          </a:lstStyle>
          <a:p>
            <a:pPr>
              <a:defRPr/>
            </a:pPr>
            <a:endParaRPr lang="en-US" dirty="0"/>
          </a:p>
        </p:txBody>
      </p:sp>
      <p:sp>
        <p:nvSpPr>
          <p:cNvPr id="5" name="Rectangle 5"/>
          <p:cNvSpPr>
            <a:spLocks noChangeArrowheads="1"/>
          </p:cNvSpPr>
          <p:nvPr userDrawn="1"/>
        </p:nvSpPr>
        <p:spPr bwMode="auto">
          <a:xfrm>
            <a:off x="0" y="3505200"/>
            <a:ext cx="9144000" cy="3352800"/>
          </a:xfrm>
          <a:prstGeom prst="rect">
            <a:avLst/>
          </a:prstGeom>
          <a:noFill/>
          <a:ln w="12700">
            <a:noFill/>
            <a:miter lim="800000"/>
            <a:headEnd/>
            <a:tailEnd/>
          </a:ln>
          <a:effectLst/>
        </p:spPr>
        <p:txBody>
          <a:bodyPr wrap="none" anchor="ctr">
            <a:prstTxWarp prst="textNoShape">
              <a:avLst/>
            </a:prstTxWarp>
          </a:body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9808" y="784226"/>
            <a:ext cx="7722870" cy="1079626"/>
          </a:xfrm>
        </p:spPr>
        <p:txBody>
          <a:bodyPr anchor="b"/>
          <a:lstStyle>
            <a:lvl1pPr algn="l">
              <a:defRPr sz="3000">
                <a:solidFill>
                  <a:srgbClr val="003D79"/>
                </a:solidFill>
              </a:defRPr>
            </a:lvl1pPr>
          </a:lstStyle>
          <a:p>
            <a:r>
              <a:rPr lang="en-US" dirty="0" smtClean="0"/>
              <a:t>Agenda</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727710" y="2210435"/>
            <a:ext cx="7592568" cy="3748405"/>
          </a:xfrm>
        </p:spPr>
        <p:txBody>
          <a:bodyPr/>
          <a:lstStyle>
            <a:lvl1pPr marL="182880">
              <a:buFont typeface="Wingdings" pitchFamily="2" charset="2"/>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8288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393192" y="330200"/>
            <a:ext cx="8446008"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
        <p:nvSpPr>
          <p:cNvPr id="5" name="TextBox 4"/>
          <p:cNvSpPr txBox="1"/>
          <p:nvPr userDrawn="1"/>
        </p:nvSpPr>
        <p:spPr bwMode="gray">
          <a:xfrm>
            <a:off x="6524625" y="6696045"/>
            <a:ext cx="2343150" cy="184666"/>
          </a:xfrm>
          <a:prstGeom prst="rect">
            <a:avLst/>
          </a:prstGeom>
          <a:noFill/>
        </p:spPr>
        <p:txBody>
          <a:bodyPr wrap="square" rtlCol="0">
            <a:spAutoFit/>
          </a:bodyPr>
          <a:lstStyle/>
          <a:p>
            <a:pPr algn="r"/>
            <a:r>
              <a:rPr lang="en-US" sz="600" dirty="0" smtClean="0">
                <a:solidFill>
                  <a:schemeClr val="bg2">
                    <a:lumMod val="75000"/>
                  </a:schemeClr>
                </a:solidFill>
              </a:rPr>
              <a:t>© 2009 VMware Inc. All rights reserved</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defRPr/>
            </a:pPr>
            <a:endParaRPr lang="en-US"/>
          </a:p>
        </p:txBody>
      </p:sp>
      <p:sp>
        <p:nvSpPr>
          <p:cNvPr id="7" name="Text Placeholder 6"/>
          <p:cNvSpPr>
            <a:spLocks noGrp="1"/>
          </p:cNvSpPr>
          <p:nvPr>
            <p:ph type="body" sz="quarter" idx="13"/>
          </p:nvPr>
        </p:nvSpPr>
        <p:spPr>
          <a:xfrm>
            <a:off x="352425" y="786384"/>
            <a:ext cx="8385048" cy="5010912"/>
          </a:xfrm>
        </p:spPr>
        <p:txBody>
          <a:bodyPr/>
          <a:lstStyle>
            <a:lvl1pPr marL="233363" indent="-233363">
              <a:buClr>
                <a:schemeClr val="accent1">
                  <a:lumMod val="75000"/>
                </a:schemeClr>
              </a:buClr>
              <a:buFont typeface="Wingdings" pitchFamily="2" charset="2"/>
              <a:buChar cha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336" y="784226"/>
            <a:ext cx="7704582" cy="1079626"/>
          </a:xfrm>
        </p:spPr>
        <p:txBody>
          <a:bodyPr anchor="b"/>
          <a:lstStyle>
            <a:lvl1pPr algn="l">
              <a:defRPr sz="3000">
                <a:solidFill>
                  <a:srgbClr val="003D79"/>
                </a:solidFill>
              </a:defRPr>
            </a:lvl1pPr>
          </a:lstStyle>
          <a:p>
            <a:r>
              <a:rPr lang="en-US" dirty="0" smtClean="0"/>
              <a:t>Agenda</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2"/>
          <p:cNvPicPr>
            <a:picLocks noChangeAspect="1" noChangeArrowheads="1"/>
          </p:cNvPicPr>
          <p:nvPr userDrawn="1"/>
        </p:nvPicPr>
        <p:blipFill>
          <a:blip r:embed="rId2" cstate="print"/>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361950" y="2210435"/>
            <a:ext cx="7592568" cy="3748405"/>
          </a:xfrm>
        </p:spPr>
        <p:txBody>
          <a:bodyPr/>
          <a:lstStyle>
            <a:lvl1pPr>
              <a:buClr>
                <a:schemeClr val="accent1">
                  <a:lumMod val="75000"/>
                </a:schemeClr>
              </a:buClr>
              <a:buFont typeface="Wingdings" pitchFamily="2" charset="2"/>
              <a:buChar cha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smtClean="0"/>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2"/>
          <p:cNvPicPr>
            <a:picLocks noChangeAspect="1" noChangeArrowheads="1"/>
          </p:cNvPicPr>
          <p:nvPr userDrawn="1"/>
        </p:nvPicPr>
        <p:blipFill>
          <a:blip r:embed="rId2" cstate="print"/>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D79"/>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1CDC006-45AD-4728-8BC3-47B31471089A}" type="slidenum">
              <a:rPr lang="en-US"/>
              <a:pPr>
                <a:defRPr/>
              </a:pPr>
              <a:t>‹#›</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p:strips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Clr>
                <a:schemeClr val="accent1">
                  <a:lumMod val="75000"/>
                </a:schemeClr>
              </a:buClr>
              <a:buFont typeface="Wingdings" pitchFamily="2" charset="2"/>
              <a:buChar char="§"/>
              <a:defRPr sz="2000"/>
            </a:lvl1pPr>
            <a:lvl2pPr>
              <a:buClr>
                <a:schemeClr val="accent1">
                  <a:lumMod val="75000"/>
                </a:schemeClr>
              </a:buClr>
              <a:defRPr sz="1800"/>
            </a:lvl2pPr>
            <a:lvl3pPr>
              <a:buClr>
                <a:schemeClr val="accent1">
                  <a:lumMod val="75000"/>
                </a:schemeClr>
              </a:buClr>
              <a:defRPr sz="1600"/>
            </a:lvl3pPr>
            <a:lvl4pPr>
              <a:buClr>
                <a:schemeClr val="accent1">
                  <a:lumMod val="75000"/>
                </a:schemeClr>
              </a:buClr>
              <a:defRPr sz="1600"/>
            </a:lvl4pPr>
            <a:lvl5pPr>
              <a:buClr>
                <a:schemeClr val="accent1">
                  <a:lumMod val="75000"/>
                </a:schemeClr>
              </a:buCl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buClr>
                <a:schemeClr val="accent1">
                  <a:lumMod val="75000"/>
                </a:schemeClr>
              </a:buClr>
              <a:defRPr sz="2000"/>
            </a:lvl1pPr>
            <a:lvl2pPr>
              <a:buClr>
                <a:schemeClr val="accent1">
                  <a:lumMod val="75000"/>
                </a:schemeClr>
              </a:buClr>
              <a:defRPr sz="1800"/>
            </a:lvl2pPr>
            <a:lvl3pPr>
              <a:buClr>
                <a:schemeClr val="accent1">
                  <a:lumMod val="75000"/>
                </a:schemeClr>
              </a:buClr>
              <a:defRPr sz="1600"/>
            </a:lvl3pPr>
            <a:lvl4pPr>
              <a:buClr>
                <a:schemeClr val="accent1">
                  <a:lumMod val="75000"/>
                </a:schemeClr>
              </a:buClr>
              <a:defRPr sz="1600"/>
            </a:lvl4pPr>
            <a:lvl5pPr>
              <a:buClr>
                <a:schemeClr val="accent1">
                  <a:lumMod val="75000"/>
                </a:schemeClr>
              </a:buCl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31E2332-8FC0-49BF-B121-4F0001B3D065}" type="slidenum">
              <a:rPr lang="en-US"/>
              <a:pPr>
                <a:defRPr/>
              </a:pPr>
              <a:t>‹#›</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p:strips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952" y="784226"/>
            <a:ext cx="7630668" cy="1079626"/>
          </a:xfrm>
        </p:spPr>
        <p:txBody>
          <a:bodyPr anchor="b"/>
          <a:lstStyle>
            <a:lvl1pPr algn="l">
              <a:defRPr sz="3000">
                <a:solidFill>
                  <a:srgbClr val="003D79"/>
                </a:solidFill>
              </a:defRPr>
            </a:lvl1pPr>
          </a:lstStyle>
          <a:p>
            <a:r>
              <a:rPr lang="en-US" dirty="0" smtClean="0"/>
              <a:t>Agenda</a:t>
            </a:r>
            <a:endParaRPr 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31E2332-8FC0-49BF-B121-4F0001B3D065}" type="slidenum">
              <a:rPr lang="en-US"/>
              <a:pPr>
                <a:defRPr/>
              </a:pPr>
              <a:t>‹#›</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2"/>
          <p:cNvPicPr>
            <a:picLocks noChangeAspect="1" noChangeArrowheads="1"/>
          </p:cNvPicPr>
          <p:nvPr/>
        </p:nvPicPr>
        <p:blipFill>
          <a:blip r:embed="rId2"/>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758952" y="2210435"/>
            <a:ext cx="7592568" cy="37484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937260" y="2148841"/>
            <a:ext cx="7254240" cy="2261234"/>
          </a:xfrm>
        </p:spPr>
        <p:txBody>
          <a:bodyPr/>
          <a:lstStyle>
            <a:lvl1pPr algn="ctr">
              <a:defRPr sz="3000">
                <a:solidFill>
                  <a:srgbClr val="003D79"/>
                </a:solidFill>
              </a:defRPr>
            </a:lvl1pPr>
          </a:lstStyle>
          <a:p>
            <a:r>
              <a:rPr lang="en-US" smtClean="0"/>
              <a:t>Click to edit Master title style</a:t>
            </a:r>
            <a:endParaRPr lang="en-US" dirty="0"/>
          </a:p>
        </p:txBody>
      </p:sp>
      <p:sp>
        <p:nvSpPr>
          <p:cNvPr id="3" name="Rectangle 4"/>
          <p:cNvSpPr>
            <a:spLocks noGrp="1" noChangeArrowheads="1"/>
          </p:cNvSpPr>
          <p:nvPr>
            <p:ph type="sldNum" sz="quarter" idx="10"/>
          </p:nvPr>
        </p:nvSpPr>
        <p:spPr>
          <a:ln/>
        </p:spPr>
        <p:txBody>
          <a:bodyPr/>
          <a:lstStyle>
            <a:lvl1pPr>
              <a:defRPr/>
            </a:lvl1pPr>
          </a:lstStyle>
          <a:p>
            <a:pPr>
              <a:defRPr/>
            </a:pPr>
            <a:fld id="{931E2332-8FC0-49BF-B121-4F0001B3D065}" type="slidenum">
              <a:rPr lang="en-US"/>
              <a:pPr>
                <a:defRPr/>
              </a:pPr>
              <a:t>‹#›</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2"/>
          <p:cNvPicPr>
            <a:picLocks noChangeAspect="1" noChangeArrowheads="1"/>
          </p:cNvPicPr>
          <p:nvPr/>
        </p:nvPicPr>
        <p:blipFill>
          <a:blip r:embed="rId2"/>
          <a:srcRect/>
          <a:stretch>
            <a:fillRect/>
          </a:stretch>
        </p:blipFill>
        <p:spPr bwMode="auto">
          <a:xfrm>
            <a:off x="139700" y="312279"/>
            <a:ext cx="8858250" cy="419241"/>
          </a:xfrm>
          <a:prstGeom prst="rect">
            <a:avLst/>
          </a:prstGeom>
          <a:noFill/>
          <a:ln w="9525">
            <a:noFill/>
            <a:miter lim="800000"/>
            <a:headEnd/>
            <a:tailEnd/>
          </a:ln>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784225"/>
            <a:ext cx="4114800" cy="5006975"/>
          </a:xfrm>
        </p:spPr>
        <p:txBody>
          <a:bodyPr/>
          <a:lstStyle>
            <a:lvl1pPr marL="0" indent="0">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784225"/>
            <a:ext cx="4114800" cy="5006975"/>
          </a:xfrm>
        </p:spPr>
        <p:txBody>
          <a:bodyPr/>
          <a:lstStyle>
            <a:lvl1pPr marL="0" indent="0">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pPr>
              <a:defRPr/>
            </a:pPr>
            <a:fld id="{FA32BE1A-557D-49D8-B03D-A3D9D357301E}" type="slidenum">
              <a:rPr lang="en-US"/>
              <a:pPr>
                <a:defRPr/>
              </a:pPr>
              <a:t>‹#›</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smtClean="0"/>
              <a:t>Click to edit Master title style</a:t>
            </a:r>
            <a:endParaRPr lang="en-US" dirty="0"/>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smtClean="0"/>
              <a:t>Click to edit Master subtitle style</a:t>
            </a:r>
            <a:endParaRPr lang="en-US" dirty="0"/>
          </a:p>
        </p:txBody>
      </p:sp>
      <p:sp>
        <p:nvSpPr>
          <p:cNvPr id="5" name="TextBox 4"/>
          <p:cNvSpPr txBox="1"/>
          <p:nvPr/>
        </p:nvSpPr>
        <p:spPr bwMode="gray">
          <a:xfrm>
            <a:off x="6729169" y="6696045"/>
            <a:ext cx="2343150" cy="184666"/>
          </a:xfrm>
          <a:prstGeom prst="rect">
            <a:avLst/>
          </a:prstGeom>
          <a:noFill/>
        </p:spPr>
        <p:txBody>
          <a:bodyPr wrap="square" rtlCol="0">
            <a:spAutoFit/>
          </a:bodyPr>
          <a:lstStyle/>
          <a:p>
            <a:pPr algn="r"/>
            <a:r>
              <a:rPr lang="en-US" sz="600" dirty="0" smtClean="0">
                <a:solidFill>
                  <a:schemeClr val="bg2">
                    <a:lumMod val="75000"/>
                  </a:schemeClr>
                </a:solidFill>
              </a:rPr>
              <a:t>© 2009 VMware Inc. All rights reserved</a:t>
            </a:r>
          </a:p>
        </p:txBody>
      </p:sp>
      <p:sp>
        <p:nvSpPr>
          <p:cNvPr id="7" name="Rectangle 4"/>
          <p:cNvSpPr txBox="1">
            <a:spLocks noChangeArrowheads="1"/>
          </p:cNvSpPr>
          <p:nvPr/>
        </p:nvSpPr>
        <p:spPr bwMode="white">
          <a:xfrm>
            <a:off x="224584" y="6393782"/>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spcAft>
                <a:spcPct val="0"/>
              </a:spcAft>
              <a:defRPr sz="1200" b="1">
                <a:solidFill>
                  <a:srgbClr val="FFFFFF"/>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ＭＳ Ｐゴシック" pitchFamily="34" charset="-128"/>
                <a:cs typeface="+mn-cs"/>
              </a:rPr>
              <a:t>Confidential</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6" name="Rectangle 5"/>
          <p:cNvSpPr>
            <a:spLocks noChangeArrowheads="1"/>
          </p:cNvSpPr>
          <p:nvPr userDrawn="1"/>
        </p:nvSpPr>
        <p:spPr bwMode="auto">
          <a:xfrm>
            <a:off x="0" y="3505200"/>
            <a:ext cx="9144000" cy="3352800"/>
          </a:xfrm>
          <a:prstGeom prst="rect">
            <a:avLst/>
          </a:prstGeom>
          <a:noFill/>
          <a:ln w="12700">
            <a:noFill/>
            <a:miter lim="800000"/>
            <a:headEnd/>
            <a:tailEnd/>
          </a:ln>
          <a:effectLst/>
        </p:spPr>
        <p:txBody>
          <a:bodyPr wrap="none" anchor="ctr">
            <a:prstTxWarp prst="textNoShape">
              <a:avLst/>
            </a:prstTxWarp>
          </a:body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defRPr/>
            </a:pPr>
            <a:endParaRPr lang="en-US" dirty="0"/>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71450"/>
            <a:ext cx="8382000" cy="333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81000" y="784225"/>
            <a:ext cx="8382000" cy="5006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0660" name="Rectangle 4"/>
          <p:cNvSpPr>
            <a:spLocks noGrp="1" noChangeArrowheads="1"/>
          </p:cNvSpPr>
          <p:nvPr>
            <p:ph type="sldNum" sz="quarter" idx="4"/>
          </p:nvPr>
        </p:nvSpPr>
        <p:spPr bwMode="auto">
          <a:xfrm>
            <a:off x="368300" y="6446520"/>
            <a:ext cx="4572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hangingPunct="0">
              <a:spcAft>
                <a:spcPct val="0"/>
              </a:spcAft>
              <a:defRPr sz="1000">
                <a:solidFill>
                  <a:srgbClr val="FFFFFF"/>
                </a:solidFill>
              </a:defRPr>
            </a:lvl1pPr>
          </a:lstStyle>
          <a:p>
            <a:pPr>
              <a:defRPr/>
            </a:pPr>
            <a:fld id="{A0A03F51-2955-4EA9-BE4E-42B6F90C747F}" type="slidenum">
              <a:rPr lang="en-US"/>
              <a:pPr>
                <a:defRPr/>
              </a:pPr>
              <a:t>‹#›</a:t>
            </a:fld>
            <a:endParaRPr lang="en-US" dirty="0"/>
          </a:p>
        </p:txBody>
      </p:sp>
      <p:sp>
        <p:nvSpPr>
          <p:cNvPr id="70661" name="Line 5"/>
          <p:cNvSpPr>
            <a:spLocks noChangeShapeType="1"/>
          </p:cNvSpPr>
          <p:nvPr/>
        </p:nvSpPr>
        <p:spPr bwMode="auto">
          <a:xfrm>
            <a:off x="184150" y="635000"/>
            <a:ext cx="8775700" cy="0"/>
          </a:xfrm>
          <a:prstGeom prst="line">
            <a:avLst/>
          </a:prstGeom>
          <a:noFill/>
          <a:ln w="52197">
            <a:solidFill>
              <a:schemeClr val="tx2"/>
            </a:solidFill>
            <a:round/>
            <a:headEnd/>
            <a:tailEnd/>
          </a:ln>
        </p:spPr>
        <p:txBody>
          <a:bodyPr wrap="none" anchor="ctr"/>
          <a:lstStyle/>
          <a:p>
            <a:pPr>
              <a:defRPr/>
            </a:pPr>
            <a:endParaRPr lang="en-US"/>
          </a:p>
        </p:txBody>
      </p:sp>
      <p:sp>
        <p:nvSpPr>
          <p:cNvPr id="70662" name="Line 6"/>
          <p:cNvSpPr>
            <a:spLocks noChangeShapeType="1"/>
          </p:cNvSpPr>
          <p:nvPr/>
        </p:nvSpPr>
        <p:spPr bwMode="auto">
          <a:xfrm>
            <a:off x="184150" y="635000"/>
            <a:ext cx="8775700" cy="0"/>
          </a:xfrm>
          <a:prstGeom prst="line">
            <a:avLst/>
          </a:prstGeom>
          <a:noFill/>
          <a:ln w="52197">
            <a:solidFill>
              <a:srgbClr val="003D79"/>
            </a:solidFill>
            <a:round/>
            <a:headEnd/>
            <a:tailEnd/>
          </a:ln>
        </p:spPr>
        <p:txBody>
          <a:bodyPr wrap="none" anchor="ctr"/>
          <a:lstStyle/>
          <a:p>
            <a:pPr>
              <a:defRPr/>
            </a:pPr>
            <a:endParaRPr lang="en-US"/>
          </a:p>
        </p:txBody>
      </p:sp>
      <p:sp>
        <p:nvSpPr>
          <p:cNvPr id="70665" name="Rectangle 9"/>
          <p:cNvSpPr>
            <a:spLocks noGrp="1" noChangeArrowheads="1"/>
          </p:cNvSpPr>
          <p:nvPr>
            <p:ph type="ftr" sz="quarter" idx="3"/>
          </p:nvPr>
        </p:nvSpPr>
        <p:spPr bwMode="auto">
          <a:xfrm>
            <a:off x="381000"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chemeClr val="tx1"/>
                </a:solidFill>
              </a:defRPr>
            </a:lvl1pPr>
          </a:lstStyle>
          <a:p>
            <a:pPr>
              <a:defRPr/>
            </a:pPr>
            <a:endParaRPr lang="en-US" dirty="0"/>
          </a:p>
        </p:txBody>
      </p:sp>
      <p:sp>
        <p:nvSpPr>
          <p:cNvPr id="9" name="TextBox 8"/>
          <p:cNvSpPr txBox="1"/>
          <p:nvPr userDrawn="1"/>
        </p:nvSpPr>
        <p:spPr>
          <a:xfrm>
            <a:off x="914400" y="6400800"/>
            <a:ext cx="7315200" cy="246221"/>
          </a:xfrm>
          <a:prstGeom prst="rect">
            <a:avLst/>
          </a:prstGeom>
          <a:noFill/>
        </p:spPr>
        <p:txBody>
          <a:bodyPr>
            <a:spAutoFit/>
          </a:bodyPr>
          <a:lstStyle/>
          <a:p>
            <a:pPr>
              <a:defRPr/>
            </a:pPr>
            <a:r>
              <a:rPr lang="en-US" sz="1000" dirty="0" smtClean="0">
                <a:solidFill>
                  <a:schemeClr val="tx1"/>
                </a:solidFill>
                <a:latin typeface="Arial" pitchFamily="-107" charset="0"/>
                <a:ea typeface="Arial" pitchFamily="-107" charset="0"/>
                <a:cs typeface="Arial" pitchFamily="-107" charset="0"/>
              </a:rPr>
              <a:t>DO </a:t>
            </a:r>
            <a:r>
              <a:rPr lang="en-US" sz="1000" dirty="0">
                <a:solidFill>
                  <a:schemeClr val="tx1"/>
                </a:solidFill>
                <a:latin typeface="Arial" pitchFamily="-107" charset="0"/>
                <a:ea typeface="Arial" pitchFamily="-107" charset="0"/>
                <a:cs typeface="Arial" pitchFamily="-107" charset="0"/>
              </a:rPr>
              <a:t>NOT DISTRIBUTE TO ANY PERSONS OUTSIDE OF VMWARE, INC.</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transition>
    <p:strips dir="rd"/>
  </p:transition>
  <p:timing>
    <p:tnLst>
      <p:par>
        <p:cTn id="1" dur="indefinite" restart="never" nodeType="tmRoot"/>
      </p:par>
    </p:tnLst>
  </p:timing>
  <p:txStyles>
    <p:titleStyle>
      <a:lvl1pPr algn="l" rtl="0" eaLnBrk="1" fontAlgn="base" hangingPunct="1">
        <a:spcBef>
          <a:spcPct val="0"/>
        </a:spcBef>
        <a:spcAft>
          <a:spcPct val="0"/>
        </a:spcAft>
        <a:defRPr sz="2200" b="1">
          <a:solidFill>
            <a:srgbClr val="003D79"/>
          </a:solidFill>
          <a:latin typeface="+mj-lt"/>
          <a:ea typeface="+mj-ea"/>
          <a:cs typeface="+mj-cs"/>
        </a:defRPr>
      </a:lvl1pPr>
      <a:lvl2pPr algn="l" rtl="0" eaLnBrk="1" fontAlgn="base" hangingPunct="1">
        <a:spcBef>
          <a:spcPct val="0"/>
        </a:spcBef>
        <a:spcAft>
          <a:spcPct val="0"/>
        </a:spcAft>
        <a:defRPr sz="2200" b="1">
          <a:solidFill>
            <a:srgbClr val="333333"/>
          </a:solidFill>
          <a:latin typeface="Arial" charset="0"/>
          <a:ea typeface="ＭＳ Ｐゴシック" pitchFamily="34" charset="-128"/>
        </a:defRPr>
      </a:lvl2pPr>
      <a:lvl3pPr algn="l" rtl="0" eaLnBrk="1" fontAlgn="base" hangingPunct="1">
        <a:spcBef>
          <a:spcPct val="0"/>
        </a:spcBef>
        <a:spcAft>
          <a:spcPct val="0"/>
        </a:spcAft>
        <a:defRPr sz="2200" b="1">
          <a:solidFill>
            <a:srgbClr val="333333"/>
          </a:solidFill>
          <a:latin typeface="Arial" charset="0"/>
          <a:ea typeface="ＭＳ Ｐゴシック" pitchFamily="34" charset="-128"/>
        </a:defRPr>
      </a:lvl3pPr>
      <a:lvl4pPr algn="l" rtl="0" eaLnBrk="1" fontAlgn="base" hangingPunct="1">
        <a:spcBef>
          <a:spcPct val="0"/>
        </a:spcBef>
        <a:spcAft>
          <a:spcPct val="0"/>
        </a:spcAft>
        <a:defRPr sz="2200" b="1">
          <a:solidFill>
            <a:srgbClr val="333333"/>
          </a:solidFill>
          <a:latin typeface="Arial" charset="0"/>
          <a:ea typeface="ＭＳ Ｐゴシック" pitchFamily="34" charset="-128"/>
        </a:defRPr>
      </a:lvl4pPr>
      <a:lvl5pPr algn="l" rtl="0" eaLnBrk="1" fontAlgn="base" hangingPunct="1">
        <a:spcBef>
          <a:spcPct val="0"/>
        </a:spcBef>
        <a:spcAft>
          <a:spcPct val="0"/>
        </a:spcAft>
        <a:defRPr sz="2200" b="1">
          <a:solidFill>
            <a:srgbClr val="333333"/>
          </a:solidFill>
          <a:latin typeface="Arial" charset="0"/>
          <a:ea typeface="ＭＳ Ｐゴシック" pitchFamily="34" charset="-128"/>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342900" indent="-342900" algn="l" rtl="0" eaLnBrk="1" fontAlgn="base" hangingPunct="1">
        <a:lnSpc>
          <a:spcPts val="2400"/>
        </a:lnSpc>
        <a:spcBef>
          <a:spcPts val="1000"/>
        </a:spcBef>
        <a:spcAft>
          <a:spcPct val="0"/>
        </a:spcAft>
        <a:defRPr sz="2000" b="1">
          <a:solidFill>
            <a:srgbClr val="333333"/>
          </a:solidFill>
          <a:latin typeface="+mn-lt"/>
          <a:ea typeface="+mn-ea"/>
          <a:cs typeface="+mn-cs"/>
        </a:defRPr>
      </a:lvl1pPr>
      <a:lvl2pPr marL="285750" indent="-171450" algn="l" rtl="0" eaLnBrk="1" fontAlgn="base" hangingPunct="1">
        <a:lnSpc>
          <a:spcPts val="2200"/>
        </a:lnSpc>
        <a:spcBef>
          <a:spcPts val="800"/>
        </a:spcBef>
        <a:spcAft>
          <a:spcPct val="0"/>
        </a:spcAft>
        <a:buClr>
          <a:srgbClr val="246978"/>
        </a:buClr>
        <a:buSzPct val="110000"/>
        <a:buFont typeface="Times" pitchFamily="18" charset="0"/>
        <a:buChar char="•"/>
        <a:defRPr>
          <a:solidFill>
            <a:srgbClr val="333333"/>
          </a:solidFill>
          <a:latin typeface="+mn-lt"/>
          <a:ea typeface="+mn-ea"/>
        </a:defRPr>
      </a:lvl2pPr>
      <a:lvl3pPr marL="571500" indent="-171450" algn="l" rtl="0" eaLnBrk="1" fontAlgn="base" hangingPunct="1">
        <a:lnSpc>
          <a:spcPts val="2000"/>
        </a:lnSpc>
        <a:spcBef>
          <a:spcPts val="600"/>
        </a:spcBef>
        <a:spcAft>
          <a:spcPct val="0"/>
        </a:spcAft>
        <a:buClr>
          <a:srgbClr val="246978"/>
        </a:buClr>
        <a:buFont typeface="Wingdings" pitchFamily="2" charset="2"/>
        <a:buChar char="§"/>
        <a:defRPr sz="1600">
          <a:solidFill>
            <a:srgbClr val="333333"/>
          </a:solidFill>
          <a:latin typeface="+mn-lt"/>
          <a:ea typeface="+mn-ea"/>
        </a:defRPr>
      </a:lvl3pPr>
      <a:lvl4pPr marL="857250" indent="-171450" algn="l" rtl="0" eaLnBrk="1" fontAlgn="base" hangingPunct="1">
        <a:lnSpc>
          <a:spcPts val="2000"/>
        </a:lnSpc>
        <a:spcBef>
          <a:spcPts val="600"/>
        </a:spcBef>
        <a:spcAft>
          <a:spcPct val="0"/>
        </a:spcAft>
        <a:buClr>
          <a:srgbClr val="246978"/>
        </a:buClr>
        <a:buFont typeface="Arial" charset="0"/>
        <a:buChar char="­"/>
        <a:defRPr sz="1600">
          <a:solidFill>
            <a:srgbClr val="333333"/>
          </a:solidFill>
          <a:latin typeface="+mn-lt"/>
          <a:ea typeface="+mn-ea"/>
        </a:defRPr>
      </a:lvl4pPr>
      <a:lvl5pPr marL="1143000" indent="-171450" algn="l" rtl="0" eaLnBrk="1" fontAlgn="base" hangingPunct="1">
        <a:lnSpc>
          <a:spcPts val="2000"/>
        </a:lnSpc>
        <a:spcBef>
          <a:spcPts val="600"/>
        </a:spcBef>
        <a:spcAft>
          <a:spcPct val="0"/>
        </a:spcAft>
        <a:buClr>
          <a:srgbClr val="246978"/>
        </a:buClr>
        <a:buFont typeface="Arial"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6616" y="171450"/>
            <a:ext cx="8492109" cy="333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52425" y="784225"/>
            <a:ext cx="8382000" cy="5006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0661" name="Line 5"/>
          <p:cNvSpPr>
            <a:spLocks noChangeShapeType="1"/>
          </p:cNvSpPr>
          <p:nvPr/>
        </p:nvSpPr>
        <p:spPr bwMode="auto">
          <a:xfrm>
            <a:off x="184150" y="635000"/>
            <a:ext cx="8775700" cy="0"/>
          </a:xfrm>
          <a:prstGeom prst="line">
            <a:avLst/>
          </a:prstGeom>
          <a:noFill/>
          <a:ln w="52197">
            <a:solidFill>
              <a:schemeClr val="tx2"/>
            </a:solidFill>
            <a:round/>
            <a:headEnd/>
            <a:tailEnd/>
          </a:ln>
        </p:spPr>
        <p:txBody>
          <a:bodyPr wrap="none" anchor="ctr"/>
          <a:lstStyle/>
          <a:p>
            <a:pPr>
              <a:defRPr/>
            </a:pPr>
            <a:endParaRPr lang="en-US" dirty="0"/>
          </a:p>
        </p:txBody>
      </p:sp>
      <p:sp>
        <p:nvSpPr>
          <p:cNvPr id="70662" name="Line 6"/>
          <p:cNvSpPr>
            <a:spLocks noChangeShapeType="1"/>
          </p:cNvSpPr>
          <p:nvPr/>
        </p:nvSpPr>
        <p:spPr bwMode="auto">
          <a:xfrm>
            <a:off x="184150" y="635000"/>
            <a:ext cx="8775700" cy="0"/>
          </a:xfrm>
          <a:prstGeom prst="line">
            <a:avLst/>
          </a:prstGeom>
          <a:noFill/>
          <a:ln w="52197">
            <a:solidFill>
              <a:srgbClr val="003D79"/>
            </a:solidFill>
            <a:round/>
            <a:headEnd/>
            <a:tailEnd/>
          </a:ln>
        </p:spPr>
        <p:txBody>
          <a:bodyPr wrap="none" anchor="ctr"/>
          <a:lstStyle/>
          <a:p>
            <a:pPr>
              <a:defRPr/>
            </a:pPr>
            <a:endParaRPr lang="en-US" dirty="0"/>
          </a:p>
        </p:txBody>
      </p:sp>
      <p:sp>
        <p:nvSpPr>
          <p:cNvPr id="70665" name="Rectangle 9"/>
          <p:cNvSpPr>
            <a:spLocks noGrp="1" noChangeArrowheads="1"/>
          </p:cNvSpPr>
          <p:nvPr>
            <p:ph type="ftr" sz="quarter" idx="3"/>
          </p:nvPr>
        </p:nvSpPr>
        <p:spPr bwMode="auto">
          <a:xfrm>
            <a:off x="377517"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chemeClr val="tx1"/>
                </a:solidFill>
              </a:defRPr>
            </a:lvl1pPr>
          </a:lstStyle>
          <a:p>
            <a:pPr>
              <a:defRPr/>
            </a:pPr>
            <a:endParaRPr lang="en-US" dirty="0"/>
          </a:p>
        </p:txBody>
      </p:sp>
      <p:sp>
        <p:nvSpPr>
          <p:cNvPr id="11" name="Rectangle 4"/>
          <p:cNvSpPr txBox="1">
            <a:spLocks noChangeArrowheads="1"/>
          </p:cNvSpPr>
          <p:nvPr/>
        </p:nvSpPr>
        <p:spPr bwMode="white">
          <a:xfrm>
            <a:off x="321673" y="6434488"/>
            <a:ext cx="4572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hangingPunct="0">
              <a:spcAft>
                <a:spcPct val="0"/>
              </a:spcAft>
              <a:defRPr sz="1000">
                <a:solidFill>
                  <a:srgbClr val="FFFFFF"/>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0A03F51-2955-4EA9-BE4E-42B6F90C747F}" type="slidenum">
              <a:rPr kumimoji="0" lang="en-US" sz="1000" b="0" i="0" u="none" strike="noStrike" kern="1200" cap="none" spc="0" normalizeH="0" baseline="0" noProof="0" smtClean="0">
                <a:ln>
                  <a:noFill/>
                </a:ln>
                <a:solidFill>
                  <a:srgbClr val="FFFFFF"/>
                </a:solidFill>
                <a:effectLst/>
                <a:uLnTx/>
                <a:uFillTx/>
                <a:latin typeface="Arial"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
        <p:nvSpPr>
          <p:cNvPr id="13" name="Date Placeholder 8"/>
          <p:cNvSpPr txBox="1">
            <a:spLocks/>
          </p:cNvSpPr>
          <p:nvPr/>
        </p:nvSpPr>
        <p:spPr bwMode="white">
          <a:xfrm>
            <a:off x="2971800" y="6325268"/>
            <a:ext cx="3200400"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smtClean="0">
                <a:solidFill>
                  <a:srgbClr val="FFFFFF"/>
                </a:solidFill>
                <a:latin typeface="+mn-lt"/>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FFFFFF"/>
                </a:solidFill>
                <a:effectLst/>
                <a:uLnTx/>
                <a:uFillTx/>
                <a:latin typeface="+mn-lt"/>
                <a:ea typeface="+mn-ea"/>
                <a:cs typeface="+mn-cs"/>
              </a:rPr>
              <a:t>Confidential</a:t>
            </a:r>
            <a:endParaRPr kumimoji="0" lang="en-US" sz="1000" b="0" i="0" u="none" strike="noStrike" kern="1200" cap="none" spc="0" normalizeH="0" baseline="0" noProof="0" dirty="0">
              <a:ln>
                <a:noFill/>
              </a:ln>
              <a:solidFill>
                <a:srgbClr val="FFFFFF"/>
              </a:solidFill>
              <a:effectLst/>
              <a:uLnTx/>
              <a:uFillTx/>
              <a:latin typeface="+mn-lt"/>
              <a:ea typeface="+mn-ea"/>
              <a:cs typeface="+mn-cs"/>
            </a:endParaRPr>
          </a:p>
        </p:txBody>
      </p:sp>
      <p:sp>
        <p:nvSpPr>
          <p:cNvPr id="9" name="TextBox 8"/>
          <p:cNvSpPr txBox="1"/>
          <p:nvPr userDrawn="1"/>
        </p:nvSpPr>
        <p:spPr>
          <a:xfrm>
            <a:off x="914400" y="6400800"/>
            <a:ext cx="7315200" cy="246221"/>
          </a:xfrm>
          <a:prstGeom prst="rect">
            <a:avLst/>
          </a:prstGeom>
          <a:noFill/>
        </p:spPr>
        <p:txBody>
          <a:bodyPr>
            <a:spAutoFit/>
          </a:bodyPr>
          <a:lstStyle/>
          <a:p>
            <a:pPr>
              <a:defRPr/>
            </a:pPr>
            <a:r>
              <a:rPr lang="en-US" sz="1000" dirty="0" smtClean="0">
                <a:solidFill>
                  <a:schemeClr val="tx1"/>
                </a:solidFill>
                <a:latin typeface="Arial" pitchFamily="-107" charset="0"/>
                <a:ea typeface="Arial" pitchFamily="-107" charset="0"/>
                <a:cs typeface="Arial" pitchFamily="-107" charset="0"/>
              </a:rPr>
              <a:t>DO </a:t>
            </a:r>
            <a:r>
              <a:rPr lang="en-US" sz="1000" dirty="0">
                <a:solidFill>
                  <a:schemeClr val="tx1"/>
                </a:solidFill>
                <a:latin typeface="Arial" pitchFamily="-107" charset="0"/>
                <a:ea typeface="Arial" pitchFamily="-107" charset="0"/>
                <a:cs typeface="Arial" pitchFamily="-107" charset="0"/>
              </a:rPr>
              <a:t>NOT DISTRIBUTE TO ANY PERSONS OUTSIDE OF VMWARE, INC.</a:t>
            </a:r>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Lst>
  <p:transition>
    <p:fade/>
  </p:transition>
  <p:timing>
    <p:tnLst>
      <p:par>
        <p:cTn id="1" dur="indefinite" restart="never" nodeType="tmRoot"/>
      </p:par>
    </p:tnLst>
  </p:timing>
  <p:txStyles>
    <p:titleStyle>
      <a:lvl1pPr algn="l" rtl="0" eaLnBrk="1" fontAlgn="base" hangingPunct="1">
        <a:spcBef>
          <a:spcPct val="0"/>
        </a:spcBef>
        <a:spcAft>
          <a:spcPct val="0"/>
        </a:spcAft>
        <a:defRPr sz="2200" b="1">
          <a:solidFill>
            <a:srgbClr val="003D79"/>
          </a:solidFill>
          <a:latin typeface="+mj-lt"/>
          <a:ea typeface="+mj-ea"/>
          <a:cs typeface="+mj-cs"/>
        </a:defRPr>
      </a:lvl1pPr>
      <a:lvl2pPr algn="l" rtl="0" eaLnBrk="1" fontAlgn="base" hangingPunct="1">
        <a:spcBef>
          <a:spcPct val="0"/>
        </a:spcBef>
        <a:spcAft>
          <a:spcPct val="0"/>
        </a:spcAft>
        <a:defRPr sz="2200" b="1">
          <a:solidFill>
            <a:srgbClr val="333333"/>
          </a:solidFill>
          <a:latin typeface="Arial" charset="0"/>
          <a:ea typeface="ＭＳ Ｐゴシック" pitchFamily="34" charset="-128"/>
        </a:defRPr>
      </a:lvl2pPr>
      <a:lvl3pPr algn="l" rtl="0" eaLnBrk="1" fontAlgn="base" hangingPunct="1">
        <a:spcBef>
          <a:spcPct val="0"/>
        </a:spcBef>
        <a:spcAft>
          <a:spcPct val="0"/>
        </a:spcAft>
        <a:defRPr sz="2200" b="1">
          <a:solidFill>
            <a:srgbClr val="333333"/>
          </a:solidFill>
          <a:latin typeface="Arial" charset="0"/>
          <a:ea typeface="ＭＳ Ｐゴシック" pitchFamily="34" charset="-128"/>
        </a:defRPr>
      </a:lvl3pPr>
      <a:lvl4pPr algn="l" rtl="0" eaLnBrk="1" fontAlgn="base" hangingPunct="1">
        <a:spcBef>
          <a:spcPct val="0"/>
        </a:spcBef>
        <a:spcAft>
          <a:spcPct val="0"/>
        </a:spcAft>
        <a:defRPr sz="2200" b="1">
          <a:solidFill>
            <a:srgbClr val="333333"/>
          </a:solidFill>
          <a:latin typeface="Arial" charset="0"/>
          <a:ea typeface="ＭＳ Ｐゴシック" pitchFamily="34" charset="-128"/>
        </a:defRPr>
      </a:lvl4pPr>
      <a:lvl5pPr algn="l" rtl="0" eaLnBrk="1" fontAlgn="base" hangingPunct="1">
        <a:spcBef>
          <a:spcPct val="0"/>
        </a:spcBef>
        <a:spcAft>
          <a:spcPct val="0"/>
        </a:spcAft>
        <a:defRPr sz="2200" b="1">
          <a:solidFill>
            <a:srgbClr val="333333"/>
          </a:solidFill>
          <a:latin typeface="Arial" charset="0"/>
          <a:ea typeface="ＭＳ Ｐゴシック" pitchFamily="34" charset="-128"/>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1" fontAlgn="base" hangingPunct="1">
        <a:lnSpc>
          <a:spcPts val="2400"/>
        </a:lnSpc>
        <a:spcBef>
          <a:spcPts val="1000"/>
        </a:spcBef>
        <a:spcAft>
          <a:spcPct val="0"/>
        </a:spcAft>
        <a:buClr>
          <a:schemeClr val="accent1">
            <a:lumMod val="75000"/>
          </a:schemeClr>
        </a:buClr>
        <a:buSzPct val="115000"/>
        <a:buFont typeface="Wingdings" pitchFamily="2" charset="2"/>
        <a:buChar char="§"/>
        <a:defRPr sz="2000" b="1">
          <a:solidFill>
            <a:srgbClr val="333333"/>
          </a:solidFill>
          <a:latin typeface="+mn-lt"/>
          <a:ea typeface="+mn-ea"/>
          <a:cs typeface="+mn-cs"/>
        </a:defRPr>
      </a:lvl1pPr>
      <a:lvl2pPr marL="400050" indent="-171450" algn="l" rtl="0" eaLnBrk="1" fontAlgn="base" hangingPunct="1">
        <a:lnSpc>
          <a:spcPts val="2200"/>
        </a:lnSpc>
        <a:spcBef>
          <a:spcPts val="800"/>
        </a:spcBef>
        <a:spcAft>
          <a:spcPct val="0"/>
        </a:spcAft>
        <a:buClr>
          <a:schemeClr val="accent1">
            <a:lumMod val="75000"/>
          </a:schemeClr>
        </a:buClr>
        <a:buSzPct val="110000"/>
        <a:buFont typeface="Times" pitchFamily="18" charset="0"/>
        <a:buChar char="•"/>
        <a:defRPr>
          <a:solidFill>
            <a:srgbClr val="333333"/>
          </a:solidFill>
          <a:latin typeface="+mn-lt"/>
          <a:ea typeface="+mn-ea"/>
        </a:defRPr>
      </a:lvl2pPr>
      <a:lvl3pPr marL="62865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3pPr>
      <a:lvl4pPr marL="91440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4pPr>
      <a:lvl5pPr marL="120015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4904" y="171450"/>
            <a:ext cx="8473821" cy="333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52425" y="784225"/>
            <a:ext cx="8382000" cy="5006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0661" name="Line 5"/>
          <p:cNvSpPr>
            <a:spLocks noChangeShapeType="1"/>
          </p:cNvSpPr>
          <p:nvPr/>
        </p:nvSpPr>
        <p:spPr bwMode="auto">
          <a:xfrm>
            <a:off x="184150" y="635000"/>
            <a:ext cx="8775700" cy="0"/>
          </a:xfrm>
          <a:prstGeom prst="line">
            <a:avLst/>
          </a:prstGeom>
          <a:noFill/>
          <a:ln w="52197">
            <a:solidFill>
              <a:schemeClr val="tx2"/>
            </a:solidFill>
            <a:round/>
            <a:headEnd/>
            <a:tailEnd/>
          </a:ln>
        </p:spPr>
        <p:txBody>
          <a:bodyPr wrap="none" anchor="ctr"/>
          <a:lstStyle/>
          <a:p>
            <a:pPr>
              <a:defRPr/>
            </a:pPr>
            <a:endParaRPr lang="en-US" dirty="0"/>
          </a:p>
        </p:txBody>
      </p:sp>
      <p:sp>
        <p:nvSpPr>
          <p:cNvPr id="70662" name="Line 6"/>
          <p:cNvSpPr>
            <a:spLocks noChangeShapeType="1"/>
          </p:cNvSpPr>
          <p:nvPr/>
        </p:nvSpPr>
        <p:spPr bwMode="auto">
          <a:xfrm>
            <a:off x="184150" y="635000"/>
            <a:ext cx="8775700" cy="0"/>
          </a:xfrm>
          <a:prstGeom prst="line">
            <a:avLst/>
          </a:prstGeom>
          <a:noFill/>
          <a:ln w="52197">
            <a:solidFill>
              <a:srgbClr val="003D79"/>
            </a:solidFill>
            <a:round/>
            <a:headEnd/>
            <a:tailEnd/>
          </a:ln>
        </p:spPr>
        <p:txBody>
          <a:bodyPr wrap="none" anchor="ctr"/>
          <a:lstStyle/>
          <a:p>
            <a:pPr>
              <a:defRPr/>
            </a:pPr>
            <a:endParaRPr lang="en-US" dirty="0"/>
          </a:p>
        </p:txBody>
      </p:sp>
      <p:sp>
        <p:nvSpPr>
          <p:cNvPr id="70665" name="Rectangle 9"/>
          <p:cNvSpPr>
            <a:spLocks noGrp="1" noChangeArrowheads="1"/>
          </p:cNvSpPr>
          <p:nvPr>
            <p:ph type="ftr" sz="quarter" idx="3"/>
          </p:nvPr>
        </p:nvSpPr>
        <p:spPr bwMode="auto">
          <a:xfrm>
            <a:off x="377517"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chemeClr val="tx1"/>
                </a:solidFill>
              </a:defRPr>
            </a:lvl1pPr>
          </a:lstStyle>
          <a:p>
            <a:pPr>
              <a:defRPr/>
            </a:pPr>
            <a:endParaRPr lang="en-US" dirty="0"/>
          </a:p>
        </p:txBody>
      </p:sp>
      <p:sp>
        <p:nvSpPr>
          <p:cNvPr id="11" name="Rectangle 4"/>
          <p:cNvSpPr txBox="1">
            <a:spLocks noChangeArrowheads="1"/>
          </p:cNvSpPr>
          <p:nvPr/>
        </p:nvSpPr>
        <p:spPr bwMode="white">
          <a:xfrm>
            <a:off x="454025" y="6446520"/>
            <a:ext cx="4572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hangingPunct="0">
              <a:spcAft>
                <a:spcPct val="0"/>
              </a:spcAft>
              <a:defRPr sz="1000">
                <a:solidFill>
                  <a:srgbClr val="FFFFFF"/>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0A03F51-2955-4EA9-BE4E-42B6F90C747F}" type="slidenum">
              <a:rPr kumimoji="0" lang="en-US" sz="1000" b="0" i="0" u="none" strike="noStrike" kern="1200" cap="none" spc="0" normalizeH="0" baseline="0" noProof="0" smtClean="0">
                <a:ln>
                  <a:noFill/>
                </a:ln>
                <a:solidFill>
                  <a:srgbClr val="FFFFFF"/>
                </a:solidFill>
                <a:effectLst/>
                <a:uLnTx/>
                <a:uFillTx/>
                <a:latin typeface="Arial"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Lst>
  <p:transition>
    <p:fade/>
  </p:transition>
  <p:timing>
    <p:tnLst>
      <p:par>
        <p:cTn id="1" dur="indefinite" restart="never" nodeType="tmRoot"/>
      </p:par>
    </p:tnLst>
  </p:timing>
  <p:hf hdr="0" ftr="0"/>
  <p:txStyles>
    <p:titleStyle>
      <a:lvl1pPr algn="l" rtl="0" eaLnBrk="1" fontAlgn="base" hangingPunct="1">
        <a:spcBef>
          <a:spcPct val="0"/>
        </a:spcBef>
        <a:spcAft>
          <a:spcPct val="0"/>
        </a:spcAft>
        <a:defRPr sz="2200" b="1">
          <a:solidFill>
            <a:srgbClr val="003D79"/>
          </a:solidFill>
          <a:latin typeface="+mj-lt"/>
          <a:ea typeface="+mj-ea"/>
          <a:cs typeface="+mj-cs"/>
        </a:defRPr>
      </a:lvl1pPr>
      <a:lvl2pPr algn="l" rtl="0" eaLnBrk="1" fontAlgn="base" hangingPunct="1">
        <a:spcBef>
          <a:spcPct val="0"/>
        </a:spcBef>
        <a:spcAft>
          <a:spcPct val="0"/>
        </a:spcAft>
        <a:defRPr sz="2200" b="1">
          <a:solidFill>
            <a:srgbClr val="333333"/>
          </a:solidFill>
          <a:latin typeface="Arial" charset="0"/>
          <a:ea typeface="ＭＳ Ｐゴシック" pitchFamily="34" charset="-128"/>
        </a:defRPr>
      </a:lvl2pPr>
      <a:lvl3pPr algn="l" rtl="0" eaLnBrk="1" fontAlgn="base" hangingPunct="1">
        <a:spcBef>
          <a:spcPct val="0"/>
        </a:spcBef>
        <a:spcAft>
          <a:spcPct val="0"/>
        </a:spcAft>
        <a:defRPr sz="2200" b="1">
          <a:solidFill>
            <a:srgbClr val="333333"/>
          </a:solidFill>
          <a:latin typeface="Arial" charset="0"/>
          <a:ea typeface="ＭＳ Ｐゴシック" pitchFamily="34" charset="-128"/>
        </a:defRPr>
      </a:lvl3pPr>
      <a:lvl4pPr algn="l" rtl="0" eaLnBrk="1" fontAlgn="base" hangingPunct="1">
        <a:spcBef>
          <a:spcPct val="0"/>
        </a:spcBef>
        <a:spcAft>
          <a:spcPct val="0"/>
        </a:spcAft>
        <a:defRPr sz="2200" b="1">
          <a:solidFill>
            <a:srgbClr val="333333"/>
          </a:solidFill>
          <a:latin typeface="Arial" charset="0"/>
          <a:ea typeface="ＭＳ Ｐゴシック" pitchFamily="34" charset="-128"/>
        </a:defRPr>
      </a:lvl4pPr>
      <a:lvl5pPr algn="l" rtl="0" eaLnBrk="1" fontAlgn="base" hangingPunct="1">
        <a:spcBef>
          <a:spcPct val="0"/>
        </a:spcBef>
        <a:spcAft>
          <a:spcPct val="0"/>
        </a:spcAft>
        <a:defRPr sz="2200" b="1">
          <a:solidFill>
            <a:srgbClr val="333333"/>
          </a:solidFill>
          <a:latin typeface="Arial" charset="0"/>
          <a:ea typeface="ＭＳ Ｐゴシック" pitchFamily="34" charset="-128"/>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1" fontAlgn="base" hangingPunct="1">
        <a:lnSpc>
          <a:spcPts val="2400"/>
        </a:lnSpc>
        <a:spcBef>
          <a:spcPts val="1000"/>
        </a:spcBef>
        <a:spcAft>
          <a:spcPct val="0"/>
        </a:spcAft>
        <a:buClr>
          <a:schemeClr val="accent1">
            <a:lumMod val="75000"/>
          </a:schemeClr>
        </a:buClr>
        <a:buSzPct val="115000"/>
        <a:buFont typeface="Wingdings" pitchFamily="2" charset="2"/>
        <a:buChar char="§"/>
        <a:defRPr sz="2000" b="1">
          <a:solidFill>
            <a:srgbClr val="333333"/>
          </a:solidFill>
          <a:latin typeface="+mn-lt"/>
          <a:ea typeface="+mn-ea"/>
          <a:cs typeface="+mn-cs"/>
        </a:defRPr>
      </a:lvl1pPr>
      <a:lvl2pPr marL="400050" indent="-171450" algn="l" rtl="0" eaLnBrk="1" fontAlgn="base" hangingPunct="1">
        <a:lnSpc>
          <a:spcPts val="2200"/>
        </a:lnSpc>
        <a:spcBef>
          <a:spcPts val="800"/>
        </a:spcBef>
        <a:spcAft>
          <a:spcPct val="0"/>
        </a:spcAft>
        <a:buClr>
          <a:schemeClr val="accent1">
            <a:lumMod val="75000"/>
          </a:schemeClr>
        </a:buClr>
        <a:buSzPct val="110000"/>
        <a:buFont typeface="Times" pitchFamily="18" charset="0"/>
        <a:buChar char="•"/>
        <a:defRPr>
          <a:solidFill>
            <a:srgbClr val="333333"/>
          </a:solidFill>
          <a:latin typeface="+mn-lt"/>
          <a:ea typeface="+mn-ea"/>
        </a:defRPr>
      </a:lvl2pPr>
      <a:lvl3pPr marL="62865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3pPr>
      <a:lvl4pPr marL="91440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4pPr>
      <a:lvl5pPr marL="120015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gemassmer@vmware.com" TargetMode="External"/><Relationship Id="rId2" Type="http://schemas.openxmlformats.org/officeDocument/2006/relationships/hyperlink" Target="http://www.vmware.com/go/patents" TargetMode="Externa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7.xml"/><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7.xml"/><Relationship Id="rId5" Type="http://schemas.openxmlformats.org/officeDocument/2006/relationships/image" Target="../media/image127.png"/><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1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2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39.png"/><Relationship Id="rId1" Type="http://schemas.openxmlformats.org/officeDocument/2006/relationships/slideLayout" Target="../slideLayouts/slideLayout17.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2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2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7.xml"/><Relationship Id="rId5" Type="http://schemas.openxmlformats.org/officeDocument/2006/relationships/image" Target="../media/image151.png"/><Relationship Id="rId4" Type="http://schemas.openxmlformats.org/officeDocument/2006/relationships/image" Target="../media/image150.png"/></Relationships>
</file>

<file path=ppt/slides/_rels/slide2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1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ctrTitle"/>
          </p:nvPr>
        </p:nvSpPr>
        <p:spPr>
          <a:noFill/>
        </p:spPr>
        <p:txBody>
          <a:bodyPr/>
          <a:lstStyle/>
          <a:p>
            <a:pPr eaLnBrk="1" hangingPunct="1"/>
            <a:r>
              <a:rPr lang="en-US" dirty="0"/>
              <a:t>Diagram &amp; Icon </a:t>
            </a:r>
            <a:r>
              <a:rPr lang="en-US" dirty="0" smtClean="0"/>
              <a:t>Library - Community 1 of 3</a:t>
            </a:r>
            <a:endParaRPr lang="en-US" sz="2000" b="0" dirty="0"/>
          </a:p>
        </p:txBody>
      </p:sp>
      <p:sp>
        <p:nvSpPr>
          <p:cNvPr id="15363" name="Rectangle 10"/>
          <p:cNvSpPr>
            <a:spLocks noGrp="1" noChangeArrowheads="1"/>
          </p:cNvSpPr>
          <p:nvPr>
            <p:ph type="subTitle" idx="1"/>
          </p:nvPr>
        </p:nvSpPr>
        <p:spPr>
          <a:noFill/>
        </p:spPr>
        <p:txBody>
          <a:bodyPr/>
          <a:lstStyle/>
          <a:p>
            <a:pPr marL="0" indent="0" eaLnBrk="1" hangingPunct="1"/>
            <a:r>
              <a:rPr lang="en-US" dirty="0" smtClean="0"/>
              <a:t>April 2012</a:t>
            </a:r>
          </a:p>
        </p:txBody>
      </p:sp>
      <p:sp>
        <p:nvSpPr>
          <p:cNvPr id="15364" name="TextBox 3"/>
          <p:cNvSpPr txBox="1">
            <a:spLocks noChangeArrowheads="1"/>
          </p:cNvSpPr>
          <p:nvPr/>
        </p:nvSpPr>
        <p:spPr bwMode="auto">
          <a:xfrm>
            <a:off x="228600" y="6248400"/>
            <a:ext cx="6553199" cy="369332"/>
          </a:xfrm>
          <a:prstGeom prst="rect">
            <a:avLst/>
          </a:prstGeom>
          <a:noFill/>
          <a:ln w="9525">
            <a:noFill/>
            <a:miter lim="800000"/>
            <a:headEnd/>
            <a:tailEnd/>
          </a:ln>
        </p:spPr>
        <p:txBody>
          <a:bodyPr wrap="square">
            <a:prstTxWarp prst="textNoShape">
              <a:avLst/>
            </a:prstTxWarp>
            <a:spAutoFit/>
          </a:bodyPr>
          <a:lstStyle/>
          <a:p>
            <a:r>
              <a:rPr lang="en-US" sz="900" dirty="0">
                <a:solidFill>
                  <a:schemeClr val="bg1"/>
                </a:solidFill>
              </a:rPr>
              <a:t>Copyright © </a:t>
            </a:r>
            <a:r>
              <a:rPr lang="en-US" sz="900" dirty="0" smtClean="0">
                <a:solidFill>
                  <a:schemeClr val="bg1"/>
                </a:solidFill>
              </a:rPr>
              <a:t>2012 </a:t>
            </a:r>
            <a:r>
              <a:rPr lang="en-US" sz="900" dirty="0">
                <a:solidFill>
                  <a:schemeClr val="bg1"/>
                </a:solidFill>
              </a:rPr>
              <a:t>VMware, Inc. All rights reserved. This product is protected by U.S. and international copyright and intellectual </a:t>
            </a:r>
            <a:r>
              <a:rPr lang="en-US" sz="900" dirty="0" smtClean="0">
                <a:solidFill>
                  <a:schemeClr val="bg1"/>
                </a:solidFill>
              </a:rPr>
              <a:t>property laws</a:t>
            </a:r>
            <a:r>
              <a:rPr lang="en-US" sz="900" dirty="0">
                <a:solidFill>
                  <a:schemeClr val="bg1"/>
                </a:solidFill>
              </a:rPr>
              <a:t>. VMware products are covered by one or more patents listed at http://</a:t>
            </a:r>
            <a:r>
              <a:rPr lang="en-US" sz="900" dirty="0" err="1">
                <a:solidFill>
                  <a:schemeClr val="bg1"/>
                </a:solidFill>
              </a:rPr>
              <a:t>www.vmware.com</a:t>
            </a:r>
            <a:r>
              <a:rPr lang="en-US" sz="900" dirty="0">
                <a:solidFill>
                  <a:schemeClr val="bg1"/>
                </a:solidFill>
              </a:rPr>
              <a:t>/go/patents.</a:t>
            </a:r>
          </a:p>
        </p:txBody>
      </p:sp>
      <p:sp>
        <p:nvSpPr>
          <p:cNvPr id="6" name="TextBox 3"/>
          <p:cNvSpPr txBox="1">
            <a:spLocks noChangeArrowheads="1"/>
          </p:cNvSpPr>
          <p:nvPr/>
        </p:nvSpPr>
        <p:spPr bwMode="auto">
          <a:xfrm>
            <a:off x="381000" y="4572000"/>
            <a:ext cx="3293164" cy="1615827"/>
          </a:xfrm>
          <a:prstGeom prst="rect">
            <a:avLst/>
          </a:prstGeom>
          <a:solidFill>
            <a:schemeClr val="bg1"/>
          </a:solidFill>
          <a:ln w="9525">
            <a:noFill/>
            <a:miter lim="800000"/>
            <a:headEnd/>
            <a:tailEnd/>
          </a:ln>
        </p:spPr>
        <p:txBody>
          <a:bodyPr wrap="square">
            <a:spAutoFit/>
          </a:bodyPr>
          <a:lstStyle/>
          <a:p>
            <a:pPr algn="l"/>
            <a:r>
              <a:rPr lang="en-US" sz="900" dirty="0"/>
              <a:t>This document was created using the official VMware icon and diagram library. </a:t>
            </a:r>
            <a:r>
              <a:rPr lang="en-US" sz="900" dirty="0" smtClean="0"/>
              <a:t>Copyright </a:t>
            </a:r>
            <a:r>
              <a:rPr lang="en-US" sz="900"/>
              <a:t>© </a:t>
            </a:r>
            <a:r>
              <a:rPr lang="en-US" sz="900" smtClean="0"/>
              <a:t>2012 VMware</a:t>
            </a:r>
            <a:r>
              <a:rPr lang="en-US" sz="900" dirty="0"/>
              <a:t>, Inc. All rights reserved. This product is protected by U.S. and international copyright and intellectual property laws. VMware products are covered by one or more patents listed </a:t>
            </a:r>
            <a:r>
              <a:rPr lang="en-US" sz="900" dirty="0" smtClean="0"/>
              <a:t>at </a:t>
            </a:r>
            <a:r>
              <a:rPr lang="en-US" sz="900" dirty="0" smtClean="0">
                <a:hlinkClick r:id="rId2"/>
              </a:rPr>
              <a:t>http</a:t>
            </a:r>
            <a:r>
              <a:rPr lang="en-US" sz="900" dirty="0">
                <a:hlinkClick r:id="rId2"/>
              </a:rPr>
              <a:t>://www.vmware.com/go/patents</a:t>
            </a:r>
            <a:r>
              <a:rPr lang="en-US" sz="900" dirty="0" smtClean="0"/>
              <a:t>.</a:t>
            </a:r>
          </a:p>
          <a:p>
            <a:pPr algn="l"/>
            <a:r>
              <a:rPr lang="en-US" sz="900" dirty="0" smtClean="0"/>
              <a:t>VMware does not endorse or make any representations about  third party information included in this document, nor does the inclusion of any VMware icon or diagram in this document imply such an endorsement.</a:t>
            </a:r>
          </a:p>
          <a:p>
            <a:pPr algn="l"/>
            <a:endParaRPr lang="en-US" sz="900" dirty="0">
              <a:solidFill>
                <a:schemeClr val="bg1"/>
              </a:solidFill>
            </a:endParaRPr>
          </a:p>
        </p:txBody>
      </p:sp>
      <p:sp>
        <p:nvSpPr>
          <p:cNvPr id="7" name="TextBox 4"/>
          <p:cNvSpPr txBox="1">
            <a:spLocks noChangeArrowheads="1"/>
          </p:cNvSpPr>
          <p:nvPr/>
        </p:nvSpPr>
        <p:spPr bwMode="auto">
          <a:xfrm>
            <a:off x="381000" y="2895600"/>
            <a:ext cx="5257800" cy="1600438"/>
          </a:xfrm>
          <a:prstGeom prst="rect">
            <a:avLst/>
          </a:prstGeom>
          <a:solidFill>
            <a:schemeClr val="bg1"/>
          </a:solidFill>
          <a:ln w="9525">
            <a:noFill/>
            <a:miter lim="800000"/>
            <a:headEnd/>
            <a:tailEnd/>
          </a:ln>
        </p:spPr>
        <p:txBody>
          <a:bodyPr>
            <a:spAutoFit/>
          </a:bodyPr>
          <a:lstStyle/>
          <a:p>
            <a:r>
              <a:rPr lang="en-US" sz="1000" dirty="0" smtClean="0"/>
              <a:t>These </a:t>
            </a:r>
            <a:r>
              <a:rPr lang="en-US" sz="1000" dirty="0"/>
              <a:t>are the official icons and diagrams of VMware, Inc. VMware allows the use of these icons and diagrams in derivative works by VMware Community members to illustrate virtualization concepts and IT architectures only if the VMware copyright and terms of use are clearly displayed. The VMware icons and diagrams cannot be altered in any </a:t>
            </a:r>
            <a:r>
              <a:rPr lang="en-US" sz="1000" dirty="0" smtClean="0"/>
              <a:t>way. </a:t>
            </a:r>
            <a:r>
              <a:rPr lang="en-US" sz="1000" dirty="0"/>
              <a:t>Please contact </a:t>
            </a:r>
            <a:r>
              <a:rPr lang="en-US" sz="1000" dirty="0" smtClean="0"/>
              <a:t>Christine </a:t>
            </a:r>
            <a:r>
              <a:rPr lang="en-US" sz="1000" smtClean="0"/>
              <a:t>Gemassmer </a:t>
            </a:r>
            <a:r>
              <a:rPr lang="en-US" sz="1000" u="sng" smtClean="0">
                <a:hlinkClick r:id="rId3"/>
              </a:rPr>
              <a:t>cgemassmer@vmware.com</a:t>
            </a:r>
            <a:r>
              <a:rPr lang="en-US" sz="1000" u="sng" smtClean="0"/>
              <a:t> </a:t>
            </a:r>
            <a:r>
              <a:rPr lang="en-US" sz="1000" smtClean="0"/>
              <a:t>with </a:t>
            </a:r>
            <a:r>
              <a:rPr lang="en-US" sz="1000" dirty="0"/>
              <a:t>any questions or to request permission for commercial re-publication of the VMware icons and diagrams</a:t>
            </a:r>
            <a:r>
              <a:rPr lang="en-US" sz="1000" dirty="0" smtClean="0"/>
              <a:t>.</a:t>
            </a:r>
          </a:p>
          <a:p>
            <a:pPr algn="l"/>
            <a:endParaRPr lang="en-US" sz="1000" dirty="0" smtClean="0"/>
          </a:p>
          <a:p>
            <a:r>
              <a:rPr lang="en-US" sz="1000" b="1" dirty="0" smtClean="0"/>
              <a:t>Please include the following statements on any derivative works created with the official VMware Icons and Diagrams:</a:t>
            </a:r>
            <a:endParaRPr lang="en-US" sz="800" dirty="0"/>
          </a:p>
          <a:p>
            <a:pPr algn="l"/>
            <a:endParaRPr lang="en-US" sz="800"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Icons</a:t>
            </a:r>
            <a:endParaRPr lang="en-US"/>
          </a:p>
        </p:txBody>
      </p:sp>
      <p:sp>
        <p:nvSpPr>
          <p:cNvPr id="18435" name="Text Box 14"/>
          <p:cNvSpPr txBox="1">
            <a:spLocks noChangeArrowheads="1"/>
          </p:cNvSpPr>
          <p:nvPr/>
        </p:nvSpPr>
        <p:spPr bwMode="auto">
          <a:xfrm>
            <a:off x="609600" y="18288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Tape drive</a:t>
            </a:r>
          </a:p>
        </p:txBody>
      </p:sp>
      <p:sp>
        <p:nvSpPr>
          <p:cNvPr id="18436" name="Rectangle 15"/>
          <p:cNvSpPr>
            <a:spLocks noChangeArrowheads="1"/>
          </p:cNvSpPr>
          <p:nvPr/>
        </p:nvSpPr>
        <p:spPr bwMode="auto">
          <a:xfrm>
            <a:off x="682625" y="3333750"/>
            <a:ext cx="1089025" cy="703263"/>
          </a:xfrm>
          <a:prstGeom prst="rect">
            <a:avLst/>
          </a:prstGeom>
          <a:noFill/>
          <a:ln w="9525">
            <a:noFill/>
            <a:miter lim="800000"/>
            <a:headEnd/>
            <a:tailEnd/>
          </a:ln>
        </p:spPr>
        <p:txBody>
          <a:bodyPr wrap="none">
            <a:prstTxWarp prst="textNoShape">
              <a:avLst/>
            </a:prstTxWarp>
            <a:spAutoFit/>
          </a:bodyPr>
          <a:lstStyle/>
          <a:p>
            <a:pPr>
              <a:spcBef>
                <a:spcPct val="50000"/>
              </a:spcBef>
              <a:buFontTx/>
              <a:buChar char="•"/>
            </a:pPr>
            <a:r>
              <a:rPr lang="en-US" dirty="0">
                <a:solidFill>
                  <a:srgbClr val="000000"/>
                </a:solidFill>
              </a:rPr>
              <a:t> CD/DVD</a:t>
            </a:r>
          </a:p>
          <a:p>
            <a:pPr>
              <a:spcBef>
                <a:spcPct val="50000"/>
              </a:spcBef>
              <a:buFontTx/>
              <a:buChar char="•"/>
            </a:pPr>
            <a:endParaRPr lang="en-US" b="1" dirty="0">
              <a:solidFill>
                <a:schemeClr val="tx2"/>
              </a:solidFill>
            </a:endParaRPr>
          </a:p>
        </p:txBody>
      </p:sp>
      <p:sp>
        <p:nvSpPr>
          <p:cNvPr id="18437" name="Rectangle 16"/>
          <p:cNvSpPr>
            <a:spLocks noChangeArrowheads="1"/>
          </p:cNvSpPr>
          <p:nvPr/>
        </p:nvSpPr>
        <p:spPr bwMode="auto">
          <a:xfrm>
            <a:off x="685800" y="5011738"/>
            <a:ext cx="1270000" cy="703262"/>
          </a:xfrm>
          <a:prstGeom prst="rect">
            <a:avLst/>
          </a:prstGeom>
          <a:noFill/>
          <a:ln w="9525">
            <a:noFill/>
            <a:miter lim="800000"/>
            <a:headEnd/>
            <a:tailEnd/>
          </a:ln>
        </p:spPr>
        <p:txBody>
          <a:bodyPr wrap="none">
            <a:prstTxWarp prst="textNoShape">
              <a:avLst/>
            </a:prstTxWarp>
            <a:spAutoFit/>
          </a:bodyPr>
          <a:lstStyle/>
          <a:p>
            <a:pPr>
              <a:spcBef>
                <a:spcPct val="50000"/>
              </a:spcBef>
              <a:buFontTx/>
              <a:buChar char="•"/>
            </a:pPr>
            <a:r>
              <a:rPr lang="en-US" dirty="0">
                <a:solidFill>
                  <a:srgbClr val="000000"/>
                </a:solidFill>
              </a:rPr>
              <a:t> File Folder</a:t>
            </a:r>
          </a:p>
          <a:p>
            <a:pPr>
              <a:spcBef>
                <a:spcPct val="50000"/>
              </a:spcBef>
              <a:buFontTx/>
              <a:buChar char="•"/>
            </a:pPr>
            <a:endParaRPr lang="en-US" b="1" dirty="0">
              <a:solidFill>
                <a:schemeClr val="tx2"/>
              </a:solidFill>
            </a:endParaRPr>
          </a:p>
        </p:txBody>
      </p:sp>
      <p:sp>
        <p:nvSpPr>
          <p:cNvPr id="18438" name="Rectangle 17"/>
          <p:cNvSpPr>
            <a:spLocks noChangeArrowheads="1"/>
          </p:cNvSpPr>
          <p:nvPr/>
        </p:nvSpPr>
        <p:spPr bwMode="auto">
          <a:xfrm>
            <a:off x="4572000" y="1676400"/>
            <a:ext cx="1210588" cy="707886"/>
          </a:xfrm>
          <a:prstGeom prst="rect">
            <a:avLst/>
          </a:prstGeom>
          <a:noFill/>
          <a:ln w="9525">
            <a:noFill/>
            <a:miter lim="800000"/>
            <a:headEnd/>
            <a:tailEnd/>
          </a:ln>
        </p:spPr>
        <p:txBody>
          <a:bodyPr wrap="none">
            <a:prstTxWarp prst="textNoShape">
              <a:avLst/>
            </a:prstTxWarp>
            <a:spAutoFit/>
          </a:bodyPr>
          <a:lstStyle/>
          <a:p>
            <a:pPr>
              <a:spcBef>
                <a:spcPct val="50000"/>
              </a:spcBef>
              <a:buFontTx/>
              <a:buChar char="•"/>
            </a:pPr>
            <a:r>
              <a:rPr lang="en-US" dirty="0">
                <a:solidFill>
                  <a:srgbClr val="000000"/>
                </a:solidFill>
              </a:rPr>
              <a:t> USB stick</a:t>
            </a:r>
          </a:p>
          <a:p>
            <a:pPr>
              <a:spcBef>
                <a:spcPct val="50000"/>
              </a:spcBef>
              <a:buFontTx/>
              <a:buChar char="•"/>
            </a:pPr>
            <a:endParaRPr lang="en-US" b="1" dirty="0">
              <a:solidFill>
                <a:schemeClr val="tx2"/>
              </a:solidFill>
            </a:endParaRPr>
          </a:p>
        </p:txBody>
      </p:sp>
      <p:sp>
        <p:nvSpPr>
          <p:cNvPr id="18439" name="Rectangle 18"/>
          <p:cNvSpPr>
            <a:spLocks noChangeArrowheads="1"/>
          </p:cNvSpPr>
          <p:nvPr/>
        </p:nvSpPr>
        <p:spPr bwMode="auto">
          <a:xfrm>
            <a:off x="4572000" y="3200400"/>
            <a:ext cx="1905000" cy="9477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Generic PDA / Smart Phone</a:t>
            </a:r>
          </a:p>
          <a:p>
            <a:pPr>
              <a:spcBef>
                <a:spcPct val="50000"/>
              </a:spcBef>
              <a:buFontTx/>
              <a:buChar char="•"/>
            </a:pPr>
            <a:endParaRPr lang="en-US" b="1" dirty="0">
              <a:solidFill>
                <a:schemeClr val="tx2"/>
              </a:solidFill>
            </a:endParaRPr>
          </a:p>
        </p:txBody>
      </p:sp>
      <p:sp>
        <p:nvSpPr>
          <p:cNvPr id="18440" name="Rectangle 19"/>
          <p:cNvSpPr>
            <a:spLocks noChangeArrowheads="1"/>
          </p:cNvSpPr>
          <p:nvPr/>
        </p:nvSpPr>
        <p:spPr bwMode="auto">
          <a:xfrm>
            <a:off x="4648200" y="4876800"/>
            <a:ext cx="825867" cy="707886"/>
          </a:xfrm>
          <a:prstGeom prst="rect">
            <a:avLst/>
          </a:prstGeom>
          <a:noFill/>
          <a:ln w="9525">
            <a:noFill/>
            <a:miter lim="800000"/>
            <a:headEnd/>
            <a:tailEnd/>
          </a:ln>
        </p:spPr>
        <p:txBody>
          <a:bodyPr wrap="none">
            <a:prstTxWarp prst="textNoShape">
              <a:avLst/>
            </a:prstTxWarp>
            <a:spAutoFit/>
          </a:bodyPr>
          <a:lstStyle/>
          <a:p>
            <a:pPr>
              <a:spcBef>
                <a:spcPct val="50000"/>
              </a:spcBef>
              <a:buFontTx/>
              <a:buChar char="•"/>
            </a:pPr>
            <a:r>
              <a:rPr lang="en-US" dirty="0">
                <a:solidFill>
                  <a:srgbClr val="000000"/>
                </a:solidFill>
              </a:rPr>
              <a:t> Kiosk</a:t>
            </a:r>
          </a:p>
          <a:p>
            <a:pPr>
              <a:spcBef>
                <a:spcPct val="50000"/>
              </a:spcBef>
              <a:buFontTx/>
              <a:buChar char="•"/>
            </a:pPr>
            <a:endParaRPr lang="en-US" b="1" dirty="0">
              <a:solidFill>
                <a:schemeClr val="tx2"/>
              </a:solidFill>
            </a:endParaRPr>
          </a:p>
        </p:txBody>
      </p:sp>
      <p:pic>
        <p:nvPicPr>
          <p:cNvPr id="18441" name="Picture 28" descr="ICON_TapeDrive_Q308"/>
          <p:cNvPicPr>
            <a:picLocks noChangeAspect="1" noChangeArrowheads="1"/>
          </p:cNvPicPr>
          <p:nvPr/>
        </p:nvPicPr>
        <p:blipFill>
          <a:blip r:embed="rId2"/>
          <a:srcRect/>
          <a:stretch>
            <a:fillRect/>
          </a:stretch>
        </p:blipFill>
        <p:spPr bwMode="auto">
          <a:xfrm>
            <a:off x="2133600" y="1600200"/>
            <a:ext cx="1295400" cy="966788"/>
          </a:xfrm>
          <a:prstGeom prst="rect">
            <a:avLst/>
          </a:prstGeom>
          <a:noFill/>
          <a:ln w="9525">
            <a:noFill/>
            <a:miter lim="800000"/>
            <a:headEnd/>
            <a:tailEnd/>
          </a:ln>
        </p:spPr>
      </p:pic>
      <p:pic>
        <p:nvPicPr>
          <p:cNvPr id="18442" name="Picture 29" descr="ICON_CD-DVD_Q308"/>
          <p:cNvPicPr>
            <a:picLocks noChangeAspect="1" noChangeArrowheads="1"/>
          </p:cNvPicPr>
          <p:nvPr/>
        </p:nvPicPr>
        <p:blipFill>
          <a:blip r:embed="rId3"/>
          <a:srcRect/>
          <a:stretch>
            <a:fillRect/>
          </a:stretch>
        </p:blipFill>
        <p:spPr bwMode="auto">
          <a:xfrm>
            <a:off x="2228850" y="3116263"/>
            <a:ext cx="1047750" cy="998537"/>
          </a:xfrm>
          <a:prstGeom prst="rect">
            <a:avLst/>
          </a:prstGeom>
          <a:noFill/>
          <a:ln w="9525">
            <a:noFill/>
            <a:miter lim="800000"/>
            <a:headEnd/>
            <a:tailEnd/>
          </a:ln>
        </p:spPr>
      </p:pic>
      <p:pic>
        <p:nvPicPr>
          <p:cNvPr id="18443" name="Picture 30" descr="ICON_FileFolder_yellow_Q308"/>
          <p:cNvPicPr>
            <a:picLocks noChangeAspect="1" noChangeArrowheads="1"/>
          </p:cNvPicPr>
          <p:nvPr/>
        </p:nvPicPr>
        <p:blipFill>
          <a:blip r:embed="rId4"/>
          <a:srcRect/>
          <a:stretch>
            <a:fillRect/>
          </a:stretch>
        </p:blipFill>
        <p:spPr bwMode="auto">
          <a:xfrm>
            <a:off x="2362200" y="4602163"/>
            <a:ext cx="954088" cy="1189037"/>
          </a:xfrm>
          <a:prstGeom prst="rect">
            <a:avLst/>
          </a:prstGeom>
          <a:noFill/>
          <a:ln w="9525">
            <a:noFill/>
            <a:miter lim="800000"/>
            <a:headEnd/>
            <a:tailEnd/>
          </a:ln>
        </p:spPr>
      </p:pic>
      <p:pic>
        <p:nvPicPr>
          <p:cNvPr id="18444" name="Picture 31" descr="ICON_USB_Q308"/>
          <p:cNvPicPr>
            <a:picLocks noChangeAspect="1" noChangeArrowheads="1"/>
          </p:cNvPicPr>
          <p:nvPr/>
        </p:nvPicPr>
        <p:blipFill>
          <a:blip r:embed="rId5"/>
          <a:srcRect/>
          <a:stretch>
            <a:fillRect/>
          </a:stretch>
        </p:blipFill>
        <p:spPr bwMode="auto">
          <a:xfrm>
            <a:off x="6400800" y="1295400"/>
            <a:ext cx="1371600" cy="869950"/>
          </a:xfrm>
          <a:prstGeom prst="rect">
            <a:avLst/>
          </a:prstGeom>
          <a:noFill/>
          <a:ln w="9525">
            <a:noFill/>
            <a:miter lim="800000"/>
            <a:headEnd/>
            <a:tailEnd/>
          </a:ln>
        </p:spPr>
      </p:pic>
      <p:pic>
        <p:nvPicPr>
          <p:cNvPr id="18445" name="Picture 32" descr="ICON_PDA_Q308"/>
          <p:cNvPicPr>
            <a:picLocks noChangeAspect="1" noChangeArrowheads="1"/>
          </p:cNvPicPr>
          <p:nvPr/>
        </p:nvPicPr>
        <p:blipFill>
          <a:blip r:embed="rId6"/>
          <a:srcRect/>
          <a:stretch>
            <a:fillRect/>
          </a:stretch>
        </p:blipFill>
        <p:spPr bwMode="auto">
          <a:xfrm>
            <a:off x="6781800" y="2667000"/>
            <a:ext cx="630238" cy="1219200"/>
          </a:xfrm>
          <a:prstGeom prst="rect">
            <a:avLst/>
          </a:prstGeom>
          <a:noFill/>
          <a:ln w="9525">
            <a:noFill/>
            <a:miter lim="800000"/>
            <a:headEnd/>
            <a:tailEnd/>
          </a:ln>
        </p:spPr>
      </p:pic>
      <p:pic>
        <p:nvPicPr>
          <p:cNvPr id="18446" name="Picture 33" descr="ICON_Kiosk_Q308"/>
          <p:cNvPicPr>
            <a:picLocks noChangeAspect="1" noChangeArrowheads="1"/>
          </p:cNvPicPr>
          <p:nvPr/>
        </p:nvPicPr>
        <p:blipFill>
          <a:blip r:embed="rId7"/>
          <a:srcRect/>
          <a:stretch>
            <a:fillRect/>
          </a:stretch>
        </p:blipFill>
        <p:spPr bwMode="auto">
          <a:xfrm>
            <a:off x="6643688" y="4191000"/>
            <a:ext cx="823912" cy="1571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Icons</a:t>
            </a:r>
            <a:endParaRPr lang="en-US"/>
          </a:p>
        </p:txBody>
      </p:sp>
      <p:sp>
        <p:nvSpPr>
          <p:cNvPr id="19459" name="Text Box 21"/>
          <p:cNvSpPr txBox="1">
            <a:spLocks noChangeArrowheads="1"/>
          </p:cNvSpPr>
          <p:nvPr/>
        </p:nvSpPr>
        <p:spPr bwMode="auto">
          <a:xfrm>
            <a:off x="685800" y="13271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Laptop</a:t>
            </a:r>
          </a:p>
        </p:txBody>
      </p:sp>
      <p:sp>
        <p:nvSpPr>
          <p:cNvPr id="19460" name="Text Box 22"/>
          <p:cNvSpPr txBox="1">
            <a:spLocks noChangeArrowheads="1"/>
          </p:cNvSpPr>
          <p:nvPr/>
        </p:nvSpPr>
        <p:spPr bwMode="auto">
          <a:xfrm>
            <a:off x="685800" y="31242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Thin Client</a:t>
            </a:r>
          </a:p>
        </p:txBody>
      </p:sp>
      <p:sp>
        <p:nvSpPr>
          <p:cNvPr id="19461" name="Text Box 23"/>
          <p:cNvSpPr txBox="1">
            <a:spLocks noChangeArrowheads="1"/>
          </p:cNvSpPr>
          <p:nvPr/>
        </p:nvSpPr>
        <p:spPr bwMode="auto">
          <a:xfrm>
            <a:off x="685800" y="50292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Desktop</a:t>
            </a:r>
          </a:p>
        </p:txBody>
      </p:sp>
      <p:sp>
        <p:nvSpPr>
          <p:cNvPr id="19462" name="Text Box 25"/>
          <p:cNvSpPr txBox="1">
            <a:spLocks noChangeArrowheads="1"/>
          </p:cNvSpPr>
          <p:nvPr/>
        </p:nvSpPr>
        <p:spPr bwMode="auto">
          <a:xfrm>
            <a:off x="5105400" y="35496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Firewall</a:t>
            </a:r>
          </a:p>
        </p:txBody>
      </p:sp>
      <p:pic>
        <p:nvPicPr>
          <p:cNvPr id="19463" name="Picture 40" descr="ICON_Laptop_Q308"/>
          <p:cNvPicPr>
            <a:picLocks noChangeAspect="1" noChangeArrowheads="1"/>
          </p:cNvPicPr>
          <p:nvPr/>
        </p:nvPicPr>
        <p:blipFill>
          <a:blip r:embed="rId2"/>
          <a:srcRect/>
          <a:stretch>
            <a:fillRect/>
          </a:stretch>
        </p:blipFill>
        <p:spPr bwMode="auto">
          <a:xfrm>
            <a:off x="2197100" y="1143000"/>
            <a:ext cx="1155700" cy="1266825"/>
          </a:xfrm>
          <a:prstGeom prst="rect">
            <a:avLst/>
          </a:prstGeom>
          <a:noFill/>
          <a:ln w="9525">
            <a:noFill/>
            <a:miter lim="800000"/>
            <a:headEnd/>
            <a:tailEnd/>
          </a:ln>
        </p:spPr>
      </p:pic>
      <p:pic>
        <p:nvPicPr>
          <p:cNvPr id="19464" name="Picture 41" descr="ICON_ThinClient_Q308"/>
          <p:cNvPicPr>
            <a:picLocks noChangeAspect="1" noChangeArrowheads="1"/>
          </p:cNvPicPr>
          <p:nvPr/>
        </p:nvPicPr>
        <p:blipFill>
          <a:blip r:embed="rId3"/>
          <a:srcRect/>
          <a:stretch>
            <a:fillRect/>
          </a:stretch>
        </p:blipFill>
        <p:spPr bwMode="auto">
          <a:xfrm>
            <a:off x="2057400" y="2819400"/>
            <a:ext cx="1195388" cy="1373188"/>
          </a:xfrm>
          <a:prstGeom prst="rect">
            <a:avLst/>
          </a:prstGeom>
          <a:noFill/>
          <a:ln w="9525">
            <a:noFill/>
            <a:miter lim="800000"/>
            <a:headEnd/>
            <a:tailEnd/>
          </a:ln>
        </p:spPr>
      </p:pic>
      <p:pic>
        <p:nvPicPr>
          <p:cNvPr id="19465" name="Picture 42" descr="ICON_Desktop_Q308"/>
          <p:cNvPicPr>
            <a:picLocks noChangeAspect="1" noChangeArrowheads="1"/>
          </p:cNvPicPr>
          <p:nvPr/>
        </p:nvPicPr>
        <p:blipFill>
          <a:blip r:embed="rId4"/>
          <a:srcRect/>
          <a:stretch>
            <a:fillRect/>
          </a:stretch>
        </p:blipFill>
        <p:spPr bwMode="auto">
          <a:xfrm>
            <a:off x="2209800" y="4648200"/>
            <a:ext cx="957263" cy="1019175"/>
          </a:xfrm>
          <a:prstGeom prst="rect">
            <a:avLst/>
          </a:prstGeom>
          <a:noFill/>
          <a:ln w="9525">
            <a:noFill/>
            <a:miter lim="800000"/>
            <a:headEnd/>
            <a:tailEnd/>
          </a:ln>
        </p:spPr>
      </p:pic>
      <p:pic>
        <p:nvPicPr>
          <p:cNvPr id="19466" name="Picture 45" descr="ICON_Firewall_Q308"/>
          <p:cNvPicPr>
            <a:picLocks noChangeAspect="1" noChangeArrowheads="1"/>
          </p:cNvPicPr>
          <p:nvPr/>
        </p:nvPicPr>
        <p:blipFill>
          <a:blip r:embed="rId5"/>
          <a:srcRect/>
          <a:stretch>
            <a:fillRect/>
          </a:stretch>
        </p:blipFill>
        <p:spPr bwMode="auto">
          <a:xfrm>
            <a:off x="6705600" y="2895600"/>
            <a:ext cx="1371600" cy="1268413"/>
          </a:xfrm>
          <a:prstGeom prst="rect">
            <a:avLst/>
          </a:prstGeom>
          <a:noFill/>
          <a:ln w="9525">
            <a:noFill/>
            <a:miter lim="800000"/>
            <a:headEnd/>
            <a:tailEnd/>
          </a:ln>
        </p:spPr>
      </p:pic>
      <p:sp>
        <p:nvSpPr>
          <p:cNvPr id="19467" name="Text Box 53"/>
          <p:cNvSpPr txBox="1">
            <a:spLocks noChangeArrowheads="1"/>
          </p:cNvSpPr>
          <p:nvPr/>
        </p:nvSpPr>
        <p:spPr bwMode="auto">
          <a:xfrm>
            <a:off x="5029200" y="16129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Trash Can</a:t>
            </a:r>
          </a:p>
        </p:txBody>
      </p:sp>
      <p:pic>
        <p:nvPicPr>
          <p:cNvPr id="19468" name="Picture 54" descr="ICON_Trashcan_Q308"/>
          <p:cNvPicPr>
            <a:picLocks noChangeAspect="1" noChangeArrowheads="1"/>
          </p:cNvPicPr>
          <p:nvPr/>
        </p:nvPicPr>
        <p:blipFill>
          <a:blip r:embed="rId6"/>
          <a:srcRect/>
          <a:stretch>
            <a:fillRect/>
          </a:stretch>
        </p:blipFill>
        <p:spPr bwMode="auto">
          <a:xfrm>
            <a:off x="6629400" y="1295400"/>
            <a:ext cx="971550" cy="1308100"/>
          </a:xfrm>
          <a:prstGeom prst="rect">
            <a:avLst/>
          </a:prstGeom>
          <a:noFill/>
          <a:ln w="9525">
            <a:noFill/>
            <a:miter lim="800000"/>
            <a:headEnd/>
            <a:tailEnd/>
          </a:ln>
        </p:spPr>
      </p:pic>
      <p:sp>
        <p:nvSpPr>
          <p:cNvPr id="19469" name="Text Box 25"/>
          <p:cNvSpPr txBox="1">
            <a:spLocks noChangeArrowheads="1"/>
          </p:cNvSpPr>
          <p:nvPr/>
        </p:nvSpPr>
        <p:spPr bwMode="auto">
          <a:xfrm>
            <a:off x="5105400" y="50292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Gear</a:t>
            </a:r>
          </a:p>
        </p:txBody>
      </p:sp>
      <p:pic>
        <p:nvPicPr>
          <p:cNvPr id="19470" name="Picture 15" descr="ICON_Gear_3D_Q109.png"/>
          <p:cNvPicPr>
            <a:picLocks noChangeAspect="1"/>
          </p:cNvPicPr>
          <p:nvPr/>
        </p:nvPicPr>
        <p:blipFill>
          <a:blip r:embed="rId7"/>
          <a:srcRect/>
          <a:stretch>
            <a:fillRect/>
          </a:stretch>
        </p:blipFill>
        <p:spPr bwMode="auto">
          <a:xfrm>
            <a:off x="6248400" y="4714875"/>
            <a:ext cx="852488" cy="9239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Icons</a:t>
            </a:r>
            <a:endParaRPr lang="en-US"/>
          </a:p>
        </p:txBody>
      </p:sp>
      <p:pic>
        <p:nvPicPr>
          <p:cNvPr id="20483" name="Picture 4" descr="ICON_Datacenter_1_R2_Q308"/>
          <p:cNvPicPr>
            <a:picLocks noChangeAspect="1" noChangeArrowheads="1"/>
          </p:cNvPicPr>
          <p:nvPr/>
        </p:nvPicPr>
        <p:blipFill>
          <a:blip r:embed="rId2"/>
          <a:srcRect/>
          <a:stretch>
            <a:fillRect/>
          </a:stretch>
        </p:blipFill>
        <p:spPr bwMode="auto">
          <a:xfrm>
            <a:off x="5795963" y="1743075"/>
            <a:ext cx="876300" cy="1676400"/>
          </a:xfrm>
          <a:prstGeom prst="rect">
            <a:avLst/>
          </a:prstGeom>
          <a:noFill/>
          <a:ln w="9525">
            <a:noFill/>
            <a:miter lim="800000"/>
            <a:headEnd/>
            <a:tailEnd/>
          </a:ln>
        </p:spPr>
      </p:pic>
      <p:pic>
        <p:nvPicPr>
          <p:cNvPr id="20484" name="Picture 5" descr="ICON_Datacenter_3_R2_Q308"/>
          <p:cNvPicPr>
            <a:picLocks noChangeAspect="1" noChangeArrowheads="1"/>
          </p:cNvPicPr>
          <p:nvPr/>
        </p:nvPicPr>
        <p:blipFill>
          <a:blip r:embed="rId3"/>
          <a:srcRect/>
          <a:stretch>
            <a:fillRect/>
          </a:stretch>
        </p:blipFill>
        <p:spPr bwMode="auto">
          <a:xfrm>
            <a:off x="3400425" y="1104900"/>
            <a:ext cx="1857375" cy="2247900"/>
          </a:xfrm>
          <a:prstGeom prst="rect">
            <a:avLst/>
          </a:prstGeom>
          <a:noFill/>
          <a:ln w="9525">
            <a:noFill/>
            <a:miter lim="800000"/>
            <a:headEnd/>
            <a:tailEnd/>
          </a:ln>
        </p:spPr>
      </p:pic>
      <p:pic>
        <p:nvPicPr>
          <p:cNvPr id="20485" name="Picture 6" descr="ICON_Datacenter_wStorage_3up_Q408"/>
          <p:cNvPicPr>
            <a:picLocks noChangeAspect="1" noChangeArrowheads="1"/>
          </p:cNvPicPr>
          <p:nvPr/>
        </p:nvPicPr>
        <p:blipFill>
          <a:blip r:embed="rId4"/>
          <a:srcRect/>
          <a:stretch>
            <a:fillRect/>
          </a:stretch>
        </p:blipFill>
        <p:spPr bwMode="auto">
          <a:xfrm>
            <a:off x="3459163" y="3581400"/>
            <a:ext cx="1798637" cy="2219325"/>
          </a:xfrm>
          <a:prstGeom prst="rect">
            <a:avLst/>
          </a:prstGeom>
          <a:noFill/>
          <a:ln w="9525">
            <a:noFill/>
            <a:miter lim="800000"/>
            <a:headEnd/>
            <a:tailEnd/>
          </a:ln>
        </p:spPr>
      </p:pic>
      <p:pic>
        <p:nvPicPr>
          <p:cNvPr id="20486" name="Picture 7" descr="ICON_Datacenter_wStorage_1up_Q408"/>
          <p:cNvPicPr>
            <a:picLocks noChangeAspect="1" noChangeArrowheads="1"/>
          </p:cNvPicPr>
          <p:nvPr/>
        </p:nvPicPr>
        <p:blipFill>
          <a:blip r:embed="rId5"/>
          <a:srcRect/>
          <a:stretch>
            <a:fillRect/>
          </a:stretch>
        </p:blipFill>
        <p:spPr bwMode="auto">
          <a:xfrm>
            <a:off x="5791200" y="4141788"/>
            <a:ext cx="842963" cy="1649412"/>
          </a:xfrm>
          <a:prstGeom prst="rect">
            <a:avLst/>
          </a:prstGeom>
          <a:noFill/>
          <a:ln w="9525">
            <a:noFill/>
            <a:miter lim="800000"/>
            <a:headEnd/>
            <a:tailEnd/>
          </a:ln>
        </p:spPr>
      </p:pic>
      <p:sp>
        <p:nvSpPr>
          <p:cNvPr id="20487" name="Text Box 8"/>
          <p:cNvSpPr txBox="1">
            <a:spLocks noChangeArrowheads="1"/>
          </p:cNvSpPr>
          <p:nvPr/>
        </p:nvSpPr>
        <p:spPr bwMode="auto">
          <a:xfrm>
            <a:off x="1219200" y="18288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Datacenter</a:t>
            </a:r>
          </a:p>
        </p:txBody>
      </p:sp>
      <p:sp>
        <p:nvSpPr>
          <p:cNvPr id="20488" name="Text Box 9"/>
          <p:cNvSpPr txBox="1">
            <a:spLocks noChangeArrowheads="1"/>
          </p:cNvSpPr>
          <p:nvPr/>
        </p:nvSpPr>
        <p:spPr bwMode="auto">
          <a:xfrm>
            <a:off x="1295400" y="4371975"/>
            <a:ext cx="1600200" cy="58102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Datacenter with storage</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Icons</a:t>
            </a:r>
            <a:endParaRPr lang="en-US"/>
          </a:p>
        </p:txBody>
      </p:sp>
      <p:sp>
        <p:nvSpPr>
          <p:cNvPr id="21507" name="Text Box 8"/>
          <p:cNvSpPr txBox="1">
            <a:spLocks noChangeArrowheads="1"/>
          </p:cNvSpPr>
          <p:nvPr/>
        </p:nvSpPr>
        <p:spPr bwMode="auto">
          <a:xfrm>
            <a:off x="838200" y="15240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Security lock</a:t>
            </a:r>
          </a:p>
        </p:txBody>
      </p:sp>
      <p:sp>
        <p:nvSpPr>
          <p:cNvPr id="21508" name="Text Box 9"/>
          <p:cNvSpPr txBox="1">
            <a:spLocks noChangeArrowheads="1"/>
          </p:cNvSpPr>
          <p:nvPr/>
        </p:nvSpPr>
        <p:spPr bwMode="auto">
          <a:xfrm>
            <a:off x="838200" y="31686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Multiple OS</a:t>
            </a:r>
          </a:p>
        </p:txBody>
      </p:sp>
      <p:sp>
        <p:nvSpPr>
          <p:cNvPr id="21509" name="Text Box 10"/>
          <p:cNvSpPr txBox="1">
            <a:spLocks noChangeArrowheads="1"/>
          </p:cNvSpPr>
          <p:nvPr/>
        </p:nvSpPr>
        <p:spPr bwMode="auto">
          <a:xfrm>
            <a:off x="914400" y="47688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Script</a:t>
            </a:r>
          </a:p>
        </p:txBody>
      </p:sp>
      <p:sp>
        <p:nvSpPr>
          <p:cNvPr id="21510" name="Text Box 11"/>
          <p:cNvSpPr txBox="1">
            <a:spLocks noChangeArrowheads="1"/>
          </p:cNvSpPr>
          <p:nvPr/>
        </p:nvSpPr>
        <p:spPr bwMode="auto">
          <a:xfrm>
            <a:off x="46482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Cloud</a:t>
            </a:r>
            <a:endParaRPr lang="en-US" dirty="0">
              <a:solidFill>
                <a:srgbClr val="000000"/>
              </a:solidFill>
            </a:endParaRPr>
          </a:p>
        </p:txBody>
      </p:sp>
      <p:sp>
        <p:nvSpPr>
          <p:cNvPr id="21511" name="Text Box 14"/>
          <p:cNvSpPr txBox="1">
            <a:spLocks noChangeArrowheads="1"/>
          </p:cNvSpPr>
          <p:nvPr/>
        </p:nvSpPr>
        <p:spPr bwMode="auto">
          <a:xfrm>
            <a:off x="4572000" y="17526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Building</a:t>
            </a:r>
          </a:p>
        </p:txBody>
      </p:sp>
      <p:pic>
        <p:nvPicPr>
          <p:cNvPr id="21513" name="Picture 23" descr="ICON_Lock_Q308"/>
          <p:cNvPicPr>
            <a:picLocks noChangeAspect="1" noChangeArrowheads="1"/>
          </p:cNvPicPr>
          <p:nvPr/>
        </p:nvPicPr>
        <p:blipFill>
          <a:blip r:embed="rId2"/>
          <a:srcRect/>
          <a:stretch>
            <a:fillRect/>
          </a:stretch>
        </p:blipFill>
        <p:spPr bwMode="auto">
          <a:xfrm>
            <a:off x="2667000" y="1219200"/>
            <a:ext cx="722313" cy="1295400"/>
          </a:xfrm>
          <a:prstGeom prst="rect">
            <a:avLst/>
          </a:prstGeom>
          <a:noFill/>
          <a:ln w="9525">
            <a:noFill/>
            <a:miter lim="800000"/>
            <a:headEnd/>
            <a:tailEnd/>
          </a:ln>
        </p:spPr>
      </p:pic>
      <p:pic>
        <p:nvPicPr>
          <p:cNvPr id="21514" name="Picture 24" descr="ICON_OSWindows_Q308"/>
          <p:cNvPicPr>
            <a:picLocks noChangeAspect="1" noChangeArrowheads="1"/>
          </p:cNvPicPr>
          <p:nvPr/>
        </p:nvPicPr>
        <p:blipFill>
          <a:blip r:embed="rId3"/>
          <a:srcRect/>
          <a:stretch>
            <a:fillRect/>
          </a:stretch>
        </p:blipFill>
        <p:spPr bwMode="auto">
          <a:xfrm>
            <a:off x="2514600" y="2895600"/>
            <a:ext cx="1065213" cy="1179513"/>
          </a:xfrm>
          <a:prstGeom prst="rect">
            <a:avLst/>
          </a:prstGeom>
          <a:noFill/>
          <a:ln w="9525">
            <a:noFill/>
            <a:miter lim="800000"/>
            <a:headEnd/>
            <a:tailEnd/>
          </a:ln>
        </p:spPr>
      </p:pic>
      <p:pic>
        <p:nvPicPr>
          <p:cNvPr id="21515" name="Picture 25" descr="ICON_Script_Q308"/>
          <p:cNvPicPr>
            <a:picLocks noChangeAspect="1" noChangeArrowheads="1"/>
          </p:cNvPicPr>
          <p:nvPr/>
        </p:nvPicPr>
        <p:blipFill>
          <a:blip r:embed="rId4"/>
          <a:srcRect/>
          <a:stretch>
            <a:fillRect/>
          </a:stretch>
        </p:blipFill>
        <p:spPr bwMode="auto">
          <a:xfrm>
            <a:off x="2286000" y="4419600"/>
            <a:ext cx="1228725" cy="1381125"/>
          </a:xfrm>
          <a:prstGeom prst="rect">
            <a:avLst/>
          </a:prstGeom>
          <a:noFill/>
          <a:ln w="9525">
            <a:noFill/>
            <a:miter lim="800000"/>
            <a:headEnd/>
            <a:tailEnd/>
          </a:ln>
        </p:spPr>
      </p:pic>
      <p:pic>
        <p:nvPicPr>
          <p:cNvPr id="21516" name="Picture 26" descr="ICON_Building_Q308"/>
          <p:cNvPicPr>
            <a:picLocks noChangeAspect="1" noChangeArrowheads="1"/>
          </p:cNvPicPr>
          <p:nvPr/>
        </p:nvPicPr>
        <p:blipFill>
          <a:blip r:embed="rId5"/>
          <a:srcRect/>
          <a:stretch>
            <a:fillRect/>
          </a:stretch>
        </p:blipFill>
        <p:spPr bwMode="auto">
          <a:xfrm>
            <a:off x="6172200" y="1295400"/>
            <a:ext cx="1274763" cy="1473200"/>
          </a:xfrm>
          <a:prstGeom prst="rect">
            <a:avLst/>
          </a:prstGeom>
          <a:noFill/>
          <a:ln w="9525">
            <a:noFill/>
            <a:miter lim="800000"/>
            <a:headEnd/>
            <a:tailEnd/>
          </a:ln>
        </p:spPr>
      </p:pic>
      <p:pic>
        <p:nvPicPr>
          <p:cNvPr id="21517" name="Picture 27" descr="ICON_Cloud_Q308"/>
          <p:cNvPicPr>
            <a:picLocks noChangeAspect="1" noChangeArrowheads="1"/>
          </p:cNvPicPr>
          <p:nvPr/>
        </p:nvPicPr>
        <p:blipFill>
          <a:blip r:embed="rId6"/>
          <a:srcRect/>
          <a:stretch>
            <a:fillRect/>
          </a:stretch>
        </p:blipFill>
        <p:spPr bwMode="auto">
          <a:xfrm>
            <a:off x="6553200" y="3124200"/>
            <a:ext cx="1601788" cy="1019175"/>
          </a:xfrm>
          <a:prstGeom prst="rect">
            <a:avLst/>
          </a:prstGeom>
          <a:noFill/>
          <a:ln w="9525">
            <a:noFill/>
            <a:miter lim="800000"/>
            <a:headEnd/>
            <a:tailEnd/>
          </a:ln>
        </p:spPr>
      </p:pic>
      <p:sp>
        <p:nvSpPr>
          <p:cNvPr id="13" name="Text Box 11"/>
          <p:cNvSpPr txBox="1">
            <a:spLocks noChangeArrowheads="1"/>
          </p:cNvSpPr>
          <p:nvPr/>
        </p:nvSpPr>
        <p:spPr bwMode="auto">
          <a:xfrm>
            <a:off x="4648200" y="4953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Meter</a:t>
            </a:r>
            <a:endParaRPr lang="en-US" dirty="0">
              <a:solidFill>
                <a:srgbClr val="000000"/>
              </a:solidFill>
            </a:endParaRPr>
          </a:p>
        </p:txBody>
      </p:sp>
      <p:pic>
        <p:nvPicPr>
          <p:cNvPr id="4098" name="Picture 2" descr="C:\Users\testuser\AppData\Local\Temp\VMwareDnD\6faa9720\meter2_256x256.png"/>
          <p:cNvPicPr>
            <a:picLocks noChangeAspect="1" noChangeArrowheads="1"/>
          </p:cNvPicPr>
          <p:nvPr/>
        </p:nvPicPr>
        <p:blipFill>
          <a:blip r:embed="rId7"/>
          <a:srcRect/>
          <a:stretch>
            <a:fillRect/>
          </a:stretch>
        </p:blipFill>
        <p:spPr bwMode="auto">
          <a:xfrm>
            <a:off x="6172200" y="4572000"/>
            <a:ext cx="1295400" cy="12954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Icons</a:t>
            </a:r>
            <a:endParaRPr lang="en-US"/>
          </a:p>
        </p:txBody>
      </p:sp>
      <p:sp>
        <p:nvSpPr>
          <p:cNvPr id="22531" name="Text Box 8"/>
          <p:cNvSpPr txBox="1">
            <a:spLocks noChangeArrowheads="1"/>
          </p:cNvSpPr>
          <p:nvPr/>
        </p:nvSpPr>
        <p:spPr bwMode="auto">
          <a:xfrm>
            <a:off x="838200" y="15240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Mobile Antennae</a:t>
            </a:r>
          </a:p>
        </p:txBody>
      </p:sp>
      <p:sp>
        <p:nvSpPr>
          <p:cNvPr id="22532" name="Text Box 9"/>
          <p:cNvSpPr txBox="1">
            <a:spLocks noChangeArrowheads="1"/>
          </p:cNvSpPr>
          <p:nvPr/>
        </p:nvSpPr>
        <p:spPr bwMode="auto">
          <a:xfrm>
            <a:off x="838200" y="316865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Mobile Keypad</a:t>
            </a:r>
          </a:p>
        </p:txBody>
      </p:sp>
      <p:sp>
        <p:nvSpPr>
          <p:cNvPr id="22533" name="Text Box 10"/>
          <p:cNvSpPr txBox="1">
            <a:spLocks noChangeArrowheads="1"/>
          </p:cNvSpPr>
          <p:nvPr/>
        </p:nvSpPr>
        <p:spPr bwMode="auto">
          <a:xfrm>
            <a:off x="914400" y="47688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SIM Card</a:t>
            </a:r>
          </a:p>
        </p:txBody>
      </p:sp>
      <p:sp>
        <p:nvSpPr>
          <p:cNvPr id="22534" name="Text Box 11"/>
          <p:cNvSpPr txBox="1">
            <a:spLocks noChangeArrowheads="1"/>
          </p:cNvSpPr>
          <p:nvPr/>
        </p:nvSpPr>
        <p:spPr bwMode="auto">
          <a:xfrm>
            <a:off x="46482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Audio Speaker</a:t>
            </a:r>
          </a:p>
        </p:txBody>
      </p:sp>
      <p:sp>
        <p:nvSpPr>
          <p:cNvPr id="22535" name="Text Box 14"/>
          <p:cNvSpPr txBox="1">
            <a:spLocks noChangeArrowheads="1"/>
          </p:cNvSpPr>
          <p:nvPr/>
        </p:nvSpPr>
        <p:spPr bwMode="auto">
          <a:xfrm>
            <a:off x="4572000" y="17526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Mobile Flash Memory</a:t>
            </a:r>
          </a:p>
        </p:txBody>
      </p:sp>
      <p:sp>
        <p:nvSpPr>
          <p:cNvPr id="22536" name="Text Box 20"/>
          <p:cNvSpPr txBox="1">
            <a:spLocks noChangeArrowheads="1"/>
          </p:cNvSpPr>
          <p:nvPr/>
        </p:nvSpPr>
        <p:spPr bwMode="auto">
          <a:xfrm>
            <a:off x="4648200" y="4876800"/>
            <a:ext cx="2057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LCD </a:t>
            </a:r>
            <a:r>
              <a:rPr lang="en-US" dirty="0" err="1">
                <a:solidFill>
                  <a:srgbClr val="000000"/>
                </a:solidFill>
              </a:rPr>
              <a:t>Touchscreen</a:t>
            </a:r>
            <a:endParaRPr lang="en-US" dirty="0">
              <a:solidFill>
                <a:srgbClr val="000000"/>
              </a:solidFill>
            </a:endParaRPr>
          </a:p>
        </p:txBody>
      </p:sp>
      <p:pic>
        <p:nvPicPr>
          <p:cNvPr id="22537" name="Picture 14" descr="ICON_Antennae_Q109.png"/>
          <p:cNvPicPr>
            <a:picLocks noChangeAspect="1"/>
          </p:cNvPicPr>
          <p:nvPr/>
        </p:nvPicPr>
        <p:blipFill>
          <a:blip r:embed="rId2"/>
          <a:srcRect/>
          <a:stretch>
            <a:fillRect/>
          </a:stretch>
        </p:blipFill>
        <p:spPr bwMode="auto">
          <a:xfrm>
            <a:off x="2984500" y="1143000"/>
            <a:ext cx="989013" cy="1704975"/>
          </a:xfrm>
          <a:prstGeom prst="rect">
            <a:avLst/>
          </a:prstGeom>
          <a:noFill/>
          <a:ln w="9525">
            <a:noFill/>
            <a:miter lim="800000"/>
            <a:headEnd/>
            <a:tailEnd/>
          </a:ln>
        </p:spPr>
      </p:pic>
      <p:pic>
        <p:nvPicPr>
          <p:cNvPr id="22538" name="Picture 15" descr="ICON_MobileKeypad_Q109.png"/>
          <p:cNvPicPr>
            <a:picLocks noChangeAspect="1"/>
          </p:cNvPicPr>
          <p:nvPr/>
        </p:nvPicPr>
        <p:blipFill>
          <a:blip r:embed="rId3"/>
          <a:srcRect/>
          <a:stretch>
            <a:fillRect/>
          </a:stretch>
        </p:blipFill>
        <p:spPr bwMode="auto">
          <a:xfrm>
            <a:off x="2590800" y="3200400"/>
            <a:ext cx="1524000" cy="931863"/>
          </a:xfrm>
          <a:prstGeom prst="rect">
            <a:avLst/>
          </a:prstGeom>
          <a:noFill/>
          <a:ln w="9525">
            <a:noFill/>
            <a:miter lim="800000"/>
            <a:headEnd/>
            <a:tailEnd/>
          </a:ln>
        </p:spPr>
      </p:pic>
      <p:pic>
        <p:nvPicPr>
          <p:cNvPr id="22539" name="Picture 16" descr="ICON_SIMcard_Q109.png"/>
          <p:cNvPicPr>
            <a:picLocks noChangeAspect="1"/>
          </p:cNvPicPr>
          <p:nvPr/>
        </p:nvPicPr>
        <p:blipFill>
          <a:blip r:embed="rId4"/>
          <a:srcRect/>
          <a:stretch>
            <a:fillRect/>
          </a:stretch>
        </p:blipFill>
        <p:spPr bwMode="auto">
          <a:xfrm>
            <a:off x="2514600" y="4829175"/>
            <a:ext cx="1609725" cy="885825"/>
          </a:xfrm>
          <a:prstGeom prst="rect">
            <a:avLst/>
          </a:prstGeom>
          <a:noFill/>
          <a:ln w="9525">
            <a:noFill/>
            <a:miter lim="800000"/>
            <a:headEnd/>
            <a:tailEnd/>
          </a:ln>
        </p:spPr>
      </p:pic>
      <p:pic>
        <p:nvPicPr>
          <p:cNvPr id="22540" name="Picture 17" descr="ICON_FlashMemory_Q109.png"/>
          <p:cNvPicPr>
            <a:picLocks noChangeAspect="1"/>
          </p:cNvPicPr>
          <p:nvPr/>
        </p:nvPicPr>
        <p:blipFill>
          <a:blip r:embed="rId5"/>
          <a:srcRect/>
          <a:stretch>
            <a:fillRect/>
          </a:stretch>
        </p:blipFill>
        <p:spPr bwMode="auto">
          <a:xfrm>
            <a:off x="7086600" y="1447800"/>
            <a:ext cx="1608138" cy="1047750"/>
          </a:xfrm>
          <a:prstGeom prst="rect">
            <a:avLst/>
          </a:prstGeom>
          <a:noFill/>
          <a:ln w="9525">
            <a:noFill/>
            <a:miter lim="800000"/>
            <a:headEnd/>
            <a:tailEnd/>
          </a:ln>
        </p:spPr>
      </p:pic>
      <p:pic>
        <p:nvPicPr>
          <p:cNvPr id="22541" name="Picture 18" descr="ICON_AudioSpeaker_Q109.png"/>
          <p:cNvPicPr>
            <a:picLocks noChangeAspect="1"/>
          </p:cNvPicPr>
          <p:nvPr/>
        </p:nvPicPr>
        <p:blipFill>
          <a:blip r:embed="rId6"/>
          <a:srcRect/>
          <a:stretch>
            <a:fillRect/>
          </a:stretch>
        </p:blipFill>
        <p:spPr bwMode="auto">
          <a:xfrm>
            <a:off x="7162800" y="3200400"/>
            <a:ext cx="1004888" cy="1028700"/>
          </a:xfrm>
          <a:prstGeom prst="rect">
            <a:avLst/>
          </a:prstGeom>
          <a:noFill/>
          <a:ln w="9525">
            <a:noFill/>
            <a:miter lim="800000"/>
            <a:headEnd/>
            <a:tailEnd/>
          </a:ln>
        </p:spPr>
      </p:pic>
      <p:pic>
        <p:nvPicPr>
          <p:cNvPr id="22542" name="Picture 19" descr="ICON_LCDTouchScreen_Q109.png"/>
          <p:cNvPicPr>
            <a:picLocks noChangeAspect="1"/>
          </p:cNvPicPr>
          <p:nvPr/>
        </p:nvPicPr>
        <p:blipFill>
          <a:blip r:embed="rId7"/>
          <a:srcRect/>
          <a:stretch>
            <a:fillRect/>
          </a:stretch>
        </p:blipFill>
        <p:spPr bwMode="auto">
          <a:xfrm>
            <a:off x="6705600" y="4648200"/>
            <a:ext cx="1657350" cy="9064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Icons</a:t>
            </a:r>
            <a:endParaRPr lang="en-US" dirty="0"/>
          </a:p>
        </p:txBody>
      </p:sp>
      <p:pic>
        <p:nvPicPr>
          <p:cNvPr id="2050" name="Picture 2" descr="C:\Users\testuser\AppData\Local\Temp\VMwareDnD\09a86c6a\VMW_09Q2_ICON_dollarsign.png"/>
          <p:cNvPicPr>
            <a:picLocks noChangeAspect="1" noChangeArrowheads="1"/>
          </p:cNvPicPr>
          <p:nvPr/>
        </p:nvPicPr>
        <p:blipFill>
          <a:blip r:embed="rId2"/>
          <a:srcRect/>
          <a:stretch>
            <a:fillRect/>
          </a:stretch>
        </p:blipFill>
        <p:spPr bwMode="auto">
          <a:xfrm>
            <a:off x="2743200" y="3048000"/>
            <a:ext cx="685800" cy="1236965"/>
          </a:xfrm>
          <a:prstGeom prst="rect">
            <a:avLst/>
          </a:prstGeom>
          <a:noFill/>
        </p:spPr>
      </p:pic>
      <p:pic>
        <p:nvPicPr>
          <p:cNvPr id="2051" name="Picture 3" descr="C:\Users\testuser\AppData\Local\Temp\VMwareDnD\46dcf631\VMW_09Q2_ICON_Euro.png"/>
          <p:cNvPicPr>
            <a:picLocks noChangeAspect="1" noChangeArrowheads="1"/>
          </p:cNvPicPr>
          <p:nvPr/>
        </p:nvPicPr>
        <p:blipFill>
          <a:blip r:embed="rId3"/>
          <a:srcRect/>
          <a:stretch>
            <a:fillRect/>
          </a:stretch>
        </p:blipFill>
        <p:spPr bwMode="auto">
          <a:xfrm>
            <a:off x="2656161" y="5029200"/>
            <a:ext cx="772839" cy="990600"/>
          </a:xfrm>
          <a:prstGeom prst="rect">
            <a:avLst/>
          </a:prstGeom>
          <a:noFill/>
        </p:spPr>
      </p:pic>
      <p:pic>
        <p:nvPicPr>
          <p:cNvPr id="2052" name="Picture 4" descr="C:\Users\testuser\AppData\Local\Temp\VMwareDnD\465df792\VMW_09Q2_ICON_Yen.png"/>
          <p:cNvPicPr>
            <a:picLocks noChangeAspect="1" noChangeArrowheads="1"/>
          </p:cNvPicPr>
          <p:nvPr/>
        </p:nvPicPr>
        <p:blipFill>
          <a:blip r:embed="rId4"/>
          <a:srcRect/>
          <a:stretch>
            <a:fillRect/>
          </a:stretch>
        </p:blipFill>
        <p:spPr bwMode="auto">
          <a:xfrm>
            <a:off x="2590800" y="1295400"/>
            <a:ext cx="824832" cy="954627"/>
          </a:xfrm>
          <a:prstGeom prst="rect">
            <a:avLst/>
          </a:prstGeom>
          <a:noFill/>
        </p:spPr>
      </p:pic>
      <p:pic>
        <p:nvPicPr>
          <p:cNvPr id="2054" name="Picture 6" descr="C:\Users\testuser\AppData\Local\Temp\VMwareDnD\56dcc651\VMW_09Q3_ICON_Calculator.png"/>
          <p:cNvPicPr>
            <a:picLocks noChangeAspect="1" noChangeArrowheads="1"/>
          </p:cNvPicPr>
          <p:nvPr/>
        </p:nvPicPr>
        <p:blipFill>
          <a:blip r:embed="rId5"/>
          <a:srcRect/>
          <a:stretch>
            <a:fillRect/>
          </a:stretch>
        </p:blipFill>
        <p:spPr bwMode="auto">
          <a:xfrm>
            <a:off x="7010400" y="2819400"/>
            <a:ext cx="876416" cy="1219200"/>
          </a:xfrm>
          <a:prstGeom prst="rect">
            <a:avLst/>
          </a:prstGeom>
          <a:noFill/>
        </p:spPr>
      </p:pic>
      <p:sp>
        <p:nvSpPr>
          <p:cNvPr id="13" name="Text Box 8"/>
          <p:cNvSpPr txBox="1">
            <a:spLocks noChangeArrowheads="1"/>
          </p:cNvSpPr>
          <p:nvPr/>
        </p:nvSpPr>
        <p:spPr bwMode="auto">
          <a:xfrm>
            <a:off x="4648200" y="33528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Calculator</a:t>
            </a:r>
            <a:endParaRPr lang="en-US" dirty="0">
              <a:solidFill>
                <a:srgbClr val="000000"/>
              </a:solidFill>
            </a:endParaRPr>
          </a:p>
        </p:txBody>
      </p:sp>
      <p:sp>
        <p:nvSpPr>
          <p:cNvPr id="14" name="Text Box 9"/>
          <p:cNvSpPr txBox="1">
            <a:spLocks noChangeArrowheads="1"/>
          </p:cNvSpPr>
          <p:nvPr/>
        </p:nvSpPr>
        <p:spPr bwMode="auto">
          <a:xfrm>
            <a:off x="609600" y="33528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Dollar Sign</a:t>
            </a:r>
            <a:endParaRPr lang="en-US" dirty="0">
              <a:solidFill>
                <a:srgbClr val="000000"/>
              </a:solidFill>
            </a:endParaRPr>
          </a:p>
        </p:txBody>
      </p:sp>
      <p:sp>
        <p:nvSpPr>
          <p:cNvPr id="15" name="Text Box 10"/>
          <p:cNvSpPr txBox="1">
            <a:spLocks noChangeArrowheads="1"/>
          </p:cNvSpPr>
          <p:nvPr/>
        </p:nvSpPr>
        <p:spPr bwMode="auto">
          <a:xfrm>
            <a:off x="685800" y="52260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Euro Sign</a:t>
            </a:r>
            <a:endParaRPr lang="en-US" dirty="0">
              <a:solidFill>
                <a:srgbClr val="000000"/>
              </a:solidFill>
            </a:endParaRPr>
          </a:p>
        </p:txBody>
      </p:sp>
      <p:sp>
        <p:nvSpPr>
          <p:cNvPr id="17" name="Text Box 14"/>
          <p:cNvSpPr txBox="1">
            <a:spLocks noChangeArrowheads="1"/>
          </p:cNvSpPr>
          <p:nvPr/>
        </p:nvSpPr>
        <p:spPr bwMode="auto">
          <a:xfrm>
            <a:off x="609600" y="17526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Yen Sign</a:t>
            </a:r>
            <a:endParaRPr lang="en-US" dirty="0">
              <a:solidFill>
                <a:srgbClr val="000000"/>
              </a:solidFill>
            </a:endParaRPr>
          </a:p>
        </p:txBody>
      </p:sp>
      <p:pic>
        <p:nvPicPr>
          <p:cNvPr id="3" name="Picture 2" descr="C:\Users\testuser\AppData\Local\Temp\VMwareDnD\3a546a9d\VMW_10Q3_ICON_plussign.png"/>
          <p:cNvPicPr>
            <a:picLocks noChangeAspect="1" noChangeArrowheads="1"/>
          </p:cNvPicPr>
          <p:nvPr/>
        </p:nvPicPr>
        <p:blipFill>
          <a:blip r:embed="rId6"/>
          <a:srcRect/>
          <a:stretch>
            <a:fillRect/>
          </a:stretch>
        </p:blipFill>
        <p:spPr bwMode="auto">
          <a:xfrm>
            <a:off x="6934200" y="1219200"/>
            <a:ext cx="964727" cy="990600"/>
          </a:xfrm>
          <a:prstGeom prst="rect">
            <a:avLst/>
          </a:prstGeom>
          <a:noFill/>
        </p:spPr>
      </p:pic>
      <p:sp>
        <p:nvSpPr>
          <p:cNvPr id="19" name="Text Box 8"/>
          <p:cNvSpPr txBox="1">
            <a:spLocks noChangeArrowheads="1"/>
          </p:cNvSpPr>
          <p:nvPr/>
        </p:nvSpPr>
        <p:spPr bwMode="auto">
          <a:xfrm>
            <a:off x="4724400" y="16002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Plus Sign</a:t>
            </a:r>
            <a:endParaRPr lang="en-US" dirty="0">
              <a:solidFill>
                <a:srgbClr val="000000"/>
              </a:solidFill>
            </a:endParaRPr>
          </a:p>
        </p:txBody>
      </p:sp>
      <p:sp>
        <p:nvSpPr>
          <p:cNvPr id="20" name="Text Box 8"/>
          <p:cNvSpPr txBox="1">
            <a:spLocks noChangeArrowheads="1"/>
          </p:cNvSpPr>
          <p:nvPr/>
        </p:nvSpPr>
        <p:spPr bwMode="auto">
          <a:xfrm>
            <a:off x="4724400" y="52578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Clock</a:t>
            </a:r>
            <a:endParaRPr lang="en-US" dirty="0">
              <a:solidFill>
                <a:srgbClr val="000000"/>
              </a:solidFill>
            </a:endParaRPr>
          </a:p>
        </p:txBody>
      </p:sp>
      <p:pic>
        <p:nvPicPr>
          <p:cNvPr id="4" name="Picture 3" descr="C:\Users\testuser\AppData\Local\Temp\VMwareDnD\20d40dc8\VMW_10Q3_ICON_Clock.png"/>
          <p:cNvPicPr>
            <a:picLocks noChangeAspect="1" noChangeArrowheads="1"/>
          </p:cNvPicPr>
          <p:nvPr/>
        </p:nvPicPr>
        <p:blipFill>
          <a:blip r:embed="rId7"/>
          <a:srcRect/>
          <a:stretch>
            <a:fillRect/>
          </a:stretch>
        </p:blipFill>
        <p:spPr bwMode="auto">
          <a:xfrm>
            <a:off x="6858000" y="4724400"/>
            <a:ext cx="1118511" cy="1118511"/>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Icons</a:t>
            </a:r>
            <a:endParaRPr lang="en-US" dirty="0"/>
          </a:p>
        </p:txBody>
      </p:sp>
      <p:sp>
        <p:nvSpPr>
          <p:cNvPr id="14" name="Text Box 9"/>
          <p:cNvSpPr txBox="1">
            <a:spLocks noChangeArrowheads="1"/>
          </p:cNvSpPr>
          <p:nvPr/>
        </p:nvSpPr>
        <p:spPr bwMode="auto">
          <a:xfrm>
            <a:off x="609600" y="33528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Cloud</a:t>
            </a:r>
            <a:endParaRPr lang="en-US" dirty="0">
              <a:solidFill>
                <a:srgbClr val="000000"/>
              </a:solidFill>
            </a:endParaRPr>
          </a:p>
        </p:txBody>
      </p:sp>
      <p:sp>
        <p:nvSpPr>
          <p:cNvPr id="15" name="Text Box 10"/>
          <p:cNvSpPr txBox="1">
            <a:spLocks noChangeArrowheads="1"/>
          </p:cNvSpPr>
          <p:nvPr/>
        </p:nvSpPr>
        <p:spPr bwMode="auto">
          <a:xfrm>
            <a:off x="5181600" y="17970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World</a:t>
            </a:r>
            <a:endParaRPr lang="en-US" dirty="0">
              <a:solidFill>
                <a:srgbClr val="000000"/>
              </a:solidFill>
            </a:endParaRPr>
          </a:p>
        </p:txBody>
      </p:sp>
      <p:sp>
        <p:nvSpPr>
          <p:cNvPr id="17" name="Text Box 14"/>
          <p:cNvSpPr txBox="1">
            <a:spLocks noChangeArrowheads="1"/>
          </p:cNvSpPr>
          <p:nvPr/>
        </p:nvSpPr>
        <p:spPr bwMode="auto">
          <a:xfrm>
            <a:off x="609600" y="17526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Award Seal</a:t>
            </a:r>
            <a:endParaRPr lang="en-US" dirty="0">
              <a:solidFill>
                <a:srgbClr val="000000"/>
              </a:solidFill>
            </a:endParaRPr>
          </a:p>
        </p:txBody>
      </p:sp>
      <p:pic>
        <p:nvPicPr>
          <p:cNvPr id="3" name="Picture 2" descr="VMW-ICON-Award-Seal.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38400" y="1371600"/>
            <a:ext cx="1290701" cy="1318440"/>
          </a:xfrm>
          <a:prstGeom prst="rect">
            <a:avLst/>
          </a:prstGeom>
        </p:spPr>
      </p:pic>
      <p:pic>
        <p:nvPicPr>
          <p:cNvPr id="4" name="Picture 3" descr="VMW-ICON-Cloud.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57400" y="3200400"/>
            <a:ext cx="1848184" cy="1210879"/>
          </a:xfrm>
          <a:prstGeom prst="rect">
            <a:avLst/>
          </a:prstGeom>
        </p:spPr>
      </p:pic>
      <p:pic>
        <p:nvPicPr>
          <p:cNvPr id="5" name="Picture 4" descr="VMW-ICON-World.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934200" y="1295400"/>
            <a:ext cx="1204577" cy="1423591"/>
          </a:xfrm>
          <a:prstGeom prst="rect">
            <a:avLst/>
          </a:prstGeom>
        </p:spPr>
      </p:pic>
    </p:spTree>
    <p:extLst>
      <p:ext uri="{BB962C8B-B14F-4D97-AF65-F5344CB8AC3E}">
        <p14:creationId xmlns:p14="http://schemas.microsoft.com/office/powerpoint/2010/main" xmlns="" val="42455806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Icons</a:t>
            </a:r>
            <a:endParaRPr lang="en-US" dirty="0"/>
          </a:p>
        </p:txBody>
      </p:sp>
      <p:sp>
        <p:nvSpPr>
          <p:cNvPr id="13" name="Text Box 8"/>
          <p:cNvSpPr txBox="1">
            <a:spLocks noChangeArrowheads="1"/>
          </p:cNvSpPr>
          <p:nvPr/>
        </p:nvSpPr>
        <p:spPr bwMode="auto">
          <a:xfrm>
            <a:off x="4648200" y="1371600"/>
            <a:ext cx="27432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err="1" smtClean="0">
                <a:solidFill>
                  <a:srgbClr val="000000"/>
                </a:solidFill>
              </a:rPr>
              <a:t>iPad</a:t>
            </a:r>
            <a:r>
              <a:rPr lang="en-US" dirty="0" smtClean="0">
                <a:solidFill>
                  <a:srgbClr val="000000"/>
                </a:solidFill>
              </a:rPr>
              <a:t> </a:t>
            </a:r>
            <a:endParaRPr lang="en-US" dirty="0">
              <a:solidFill>
                <a:srgbClr val="000000"/>
              </a:solidFill>
            </a:endParaRPr>
          </a:p>
        </p:txBody>
      </p:sp>
      <p:sp>
        <p:nvSpPr>
          <p:cNvPr id="14" name="Text Box 9"/>
          <p:cNvSpPr txBox="1">
            <a:spLocks noChangeArrowheads="1"/>
          </p:cNvSpPr>
          <p:nvPr/>
        </p:nvSpPr>
        <p:spPr bwMode="auto">
          <a:xfrm>
            <a:off x="609600" y="3352800"/>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Anti Virus</a:t>
            </a:r>
            <a:endParaRPr lang="en-US" dirty="0">
              <a:solidFill>
                <a:srgbClr val="000000"/>
              </a:solidFill>
            </a:endParaRPr>
          </a:p>
        </p:txBody>
      </p:sp>
      <p:sp>
        <p:nvSpPr>
          <p:cNvPr id="15" name="Text Box 10"/>
          <p:cNvSpPr txBox="1">
            <a:spLocks noChangeArrowheads="1"/>
          </p:cNvSpPr>
          <p:nvPr/>
        </p:nvSpPr>
        <p:spPr bwMode="auto">
          <a:xfrm>
            <a:off x="685800" y="5226050"/>
            <a:ext cx="1600200" cy="584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Load Balancer</a:t>
            </a:r>
            <a:endParaRPr lang="en-US" dirty="0">
              <a:solidFill>
                <a:srgbClr val="000000"/>
              </a:solidFill>
            </a:endParaRPr>
          </a:p>
        </p:txBody>
      </p:sp>
      <p:sp>
        <p:nvSpPr>
          <p:cNvPr id="17" name="Text Box 14"/>
          <p:cNvSpPr txBox="1">
            <a:spLocks noChangeArrowheads="1"/>
          </p:cNvSpPr>
          <p:nvPr/>
        </p:nvSpPr>
        <p:spPr bwMode="auto">
          <a:xfrm>
            <a:off x="609600" y="14478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Shield</a:t>
            </a:r>
            <a:endParaRPr lang="en-US" dirty="0">
              <a:solidFill>
                <a:srgbClr val="000000"/>
              </a:solidFill>
            </a:endParaRPr>
          </a:p>
        </p:txBody>
      </p:sp>
      <p:pic>
        <p:nvPicPr>
          <p:cNvPr id="7170" name="Picture 2" descr="C:\Users\testuser\AppData\Local\Temp\VMwareDnD\3ad87749\VMW_10Q3_ICON_Shield_blk.png"/>
          <p:cNvPicPr>
            <a:picLocks noChangeAspect="1" noChangeArrowheads="1"/>
          </p:cNvPicPr>
          <p:nvPr/>
        </p:nvPicPr>
        <p:blipFill>
          <a:blip r:embed="rId2"/>
          <a:srcRect/>
          <a:stretch>
            <a:fillRect/>
          </a:stretch>
        </p:blipFill>
        <p:spPr bwMode="auto">
          <a:xfrm>
            <a:off x="2057400" y="1066800"/>
            <a:ext cx="1041884" cy="1231620"/>
          </a:xfrm>
          <a:prstGeom prst="rect">
            <a:avLst/>
          </a:prstGeom>
          <a:noFill/>
        </p:spPr>
      </p:pic>
      <p:pic>
        <p:nvPicPr>
          <p:cNvPr id="7171" name="Picture 3" descr="C:\Users\testuser\AppData\Local\Temp\VMwareDnD\3ad077d1\VMW_10Q3_ICON_AntiVirus.png"/>
          <p:cNvPicPr>
            <a:picLocks noChangeAspect="1" noChangeArrowheads="1"/>
          </p:cNvPicPr>
          <p:nvPr/>
        </p:nvPicPr>
        <p:blipFill>
          <a:blip r:embed="rId3"/>
          <a:srcRect/>
          <a:stretch>
            <a:fillRect/>
          </a:stretch>
        </p:blipFill>
        <p:spPr bwMode="auto">
          <a:xfrm>
            <a:off x="2133600" y="2514600"/>
            <a:ext cx="828804" cy="1944501"/>
          </a:xfrm>
          <a:prstGeom prst="rect">
            <a:avLst/>
          </a:prstGeom>
          <a:noFill/>
        </p:spPr>
      </p:pic>
      <p:pic>
        <p:nvPicPr>
          <p:cNvPr id="7172" name="Picture 4" descr="C:\Users\testuser\AppData\Local\Temp\VMwareDnD\6fadcbc9\VMW_10Q3_ICON_LoadBalancer.png"/>
          <p:cNvPicPr>
            <a:picLocks noChangeAspect="1" noChangeArrowheads="1"/>
          </p:cNvPicPr>
          <p:nvPr/>
        </p:nvPicPr>
        <p:blipFill>
          <a:blip r:embed="rId4"/>
          <a:srcRect/>
          <a:stretch>
            <a:fillRect/>
          </a:stretch>
        </p:blipFill>
        <p:spPr bwMode="auto">
          <a:xfrm>
            <a:off x="2209800" y="4876800"/>
            <a:ext cx="1651911" cy="1085428"/>
          </a:xfrm>
          <a:prstGeom prst="rect">
            <a:avLst/>
          </a:prstGeom>
          <a:noFill/>
        </p:spPr>
      </p:pic>
      <p:pic>
        <p:nvPicPr>
          <p:cNvPr id="1026" name="Picture 2" descr="C:\Users\testuser\AppData\Local\Temp\VMwareDnD\6523c0a2\VMW_10Q3_ICON_iPad.png"/>
          <p:cNvPicPr>
            <a:picLocks noChangeAspect="1" noChangeArrowheads="1"/>
          </p:cNvPicPr>
          <p:nvPr/>
        </p:nvPicPr>
        <p:blipFill>
          <a:blip r:embed="rId5"/>
          <a:srcRect/>
          <a:stretch>
            <a:fillRect/>
          </a:stretch>
        </p:blipFill>
        <p:spPr bwMode="auto">
          <a:xfrm>
            <a:off x="6481934" y="990600"/>
            <a:ext cx="1061866" cy="1499504"/>
          </a:xfrm>
          <a:prstGeom prst="rect">
            <a:avLst/>
          </a:prstGeom>
          <a:noFill/>
        </p:spPr>
      </p:pic>
      <p:sp>
        <p:nvSpPr>
          <p:cNvPr id="12" name="Text Box 11"/>
          <p:cNvSpPr txBox="1">
            <a:spLocks noChangeArrowheads="1"/>
          </p:cNvSpPr>
          <p:nvPr/>
        </p:nvSpPr>
        <p:spPr bwMode="auto">
          <a:xfrm>
            <a:off x="4648200" y="33528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a:t>
            </a:r>
            <a:r>
              <a:rPr lang="en-US" dirty="0" err="1" smtClean="0">
                <a:solidFill>
                  <a:srgbClr val="000000"/>
                </a:solidFill>
              </a:rPr>
              <a:t>iPhone</a:t>
            </a:r>
            <a:endParaRPr lang="en-US" dirty="0">
              <a:solidFill>
                <a:srgbClr val="000000"/>
              </a:solidFill>
            </a:endParaRPr>
          </a:p>
        </p:txBody>
      </p:sp>
      <p:sp>
        <p:nvSpPr>
          <p:cNvPr id="18" name="Text Box 20"/>
          <p:cNvSpPr txBox="1">
            <a:spLocks noChangeArrowheads="1"/>
          </p:cNvSpPr>
          <p:nvPr/>
        </p:nvSpPr>
        <p:spPr bwMode="auto">
          <a:xfrm>
            <a:off x="4724400" y="5224462"/>
            <a:ext cx="2057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Blackberry</a:t>
            </a:r>
            <a:endParaRPr lang="en-US" dirty="0">
              <a:solidFill>
                <a:srgbClr val="000000"/>
              </a:solidFill>
            </a:endParaRPr>
          </a:p>
        </p:txBody>
      </p:sp>
      <p:pic>
        <p:nvPicPr>
          <p:cNvPr id="3" name="Picture 2" descr="VMW-ICON-BlackBerry.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77000" y="4648200"/>
            <a:ext cx="1016000" cy="1266222"/>
          </a:xfrm>
          <a:prstGeom prst="rect">
            <a:avLst/>
          </a:prstGeom>
        </p:spPr>
      </p:pic>
      <p:pic>
        <p:nvPicPr>
          <p:cNvPr id="4" name="Picture 3" descr="VMW-ICON-iPhone4.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324600" y="2819400"/>
            <a:ext cx="1130234" cy="1341336"/>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Icons</a:t>
            </a:r>
            <a:endParaRPr lang="en-US" dirty="0"/>
          </a:p>
        </p:txBody>
      </p:sp>
      <p:sp>
        <p:nvSpPr>
          <p:cNvPr id="13" name="Text Box 8"/>
          <p:cNvSpPr txBox="1">
            <a:spLocks noChangeArrowheads="1"/>
          </p:cNvSpPr>
          <p:nvPr/>
        </p:nvSpPr>
        <p:spPr bwMode="auto">
          <a:xfrm>
            <a:off x="4648200" y="1371600"/>
            <a:ext cx="27432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MacBook</a:t>
            </a:r>
            <a:endParaRPr lang="en-US" dirty="0">
              <a:solidFill>
                <a:srgbClr val="000000"/>
              </a:solidFill>
            </a:endParaRPr>
          </a:p>
        </p:txBody>
      </p:sp>
      <p:sp>
        <p:nvSpPr>
          <p:cNvPr id="17" name="Text Box 14"/>
          <p:cNvSpPr txBox="1">
            <a:spLocks noChangeArrowheads="1"/>
          </p:cNvSpPr>
          <p:nvPr/>
        </p:nvSpPr>
        <p:spPr bwMode="auto">
          <a:xfrm>
            <a:off x="609600" y="14478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Android Phone</a:t>
            </a:r>
            <a:endParaRPr lang="en-US" dirty="0">
              <a:solidFill>
                <a:srgbClr val="000000"/>
              </a:solidFill>
            </a:endParaRPr>
          </a:p>
        </p:txBody>
      </p:sp>
      <p:sp>
        <p:nvSpPr>
          <p:cNvPr id="12" name="Text Box 11"/>
          <p:cNvSpPr txBox="1">
            <a:spLocks noChangeArrowheads="1"/>
          </p:cNvSpPr>
          <p:nvPr/>
        </p:nvSpPr>
        <p:spPr bwMode="auto">
          <a:xfrm>
            <a:off x="609600" y="47244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a:t>
            </a:r>
            <a:r>
              <a:rPr lang="en-US" dirty="0" err="1" smtClean="0">
                <a:solidFill>
                  <a:srgbClr val="000000"/>
                </a:solidFill>
              </a:rPr>
              <a:t>iPad</a:t>
            </a:r>
            <a:endParaRPr lang="en-US" dirty="0">
              <a:solidFill>
                <a:srgbClr val="000000"/>
              </a:solidFill>
            </a:endParaRPr>
          </a:p>
        </p:txBody>
      </p:sp>
      <p:sp>
        <p:nvSpPr>
          <p:cNvPr id="18" name="Text Box 20"/>
          <p:cNvSpPr txBox="1">
            <a:spLocks noChangeArrowheads="1"/>
          </p:cNvSpPr>
          <p:nvPr/>
        </p:nvSpPr>
        <p:spPr bwMode="auto">
          <a:xfrm>
            <a:off x="4724400" y="5224462"/>
            <a:ext cx="2057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iMac</a:t>
            </a:r>
            <a:endParaRPr lang="en-US" dirty="0">
              <a:solidFill>
                <a:srgbClr val="000000"/>
              </a:solidFill>
            </a:endParaRPr>
          </a:p>
        </p:txBody>
      </p:sp>
      <p:pic>
        <p:nvPicPr>
          <p:cNvPr id="3" name="Picture 2" descr="VMW-ICON-Android-Phone.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67000" y="1066800"/>
            <a:ext cx="1120032" cy="1429198"/>
          </a:xfrm>
          <a:prstGeom prst="rect">
            <a:avLst/>
          </a:prstGeom>
        </p:spPr>
      </p:pic>
      <p:pic>
        <p:nvPicPr>
          <p:cNvPr id="4" name="Picture 3" descr="VMW-ICON-iPad.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52601" y="4191000"/>
            <a:ext cx="1778558" cy="1686903"/>
          </a:xfrm>
          <a:prstGeom prst="rect">
            <a:avLst/>
          </a:prstGeom>
        </p:spPr>
      </p:pic>
      <p:pic>
        <p:nvPicPr>
          <p:cNvPr id="5" name="Picture 4" descr="VMW-ICON-MacBook.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19800" y="762000"/>
            <a:ext cx="2083389" cy="2127129"/>
          </a:xfrm>
          <a:prstGeom prst="rect">
            <a:avLst/>
          </a:prstGeom>
        </p:spPr>
      </p:pic>
      <p:pic>
        <p:nvPicPr>
          <p:cNvPr id="6" name="Picture 5" descr="VMW-ICON-iMac.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791200" y="3200400"/>
            <a:ext cx="2006600" cy="2803525"/>
          </a:xfrm>
          <a:prstGeom prst="rect">
            <a:avLst/>
          </a:prstGeom>
        </p:spPr>
      </p:pic>
    </p:spTree>
    <p:extLst>
      <p:ext uri="{BB962C8B-B14F-4D97-AF65-F5344CB8AC3E}">
        <p14:creationId xmlns:p14="http://schemas.microsoft.com/office/powerpoint/2010/main" xmlns="" val="199431764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Icons</a:t>
            </a:r>
            <a:endParaRPr lang="en-US" dirty="0"/>
          </a:p>
        </p:txBody>
      </p:sp>
      <p:pic>
        <p:nvPicPr>
          <p:cNvPr id="3" name="Picture 7" descr="C:\Users\testuser\AppData\Local\Temp\VMwareDnD\9aa3d9bd\VMW_09Q3_ICON_Camera.png"/>
          <p:cNvPicPr>
            <a:picLocks noChangeAspect="1" noChangeArrowheads="1"/>
          </p:cNvPicPr>
          <p:nvPr/>
        </p:nvPicPr>
        <p:blipFill>
          <a:blip r:embed="rId2"/>
          <a:srcRect l="55382" b="42066"/>
          <a:stretch>
            <a:fillRect/>
          </a:stretch>
        </p:blipFill>
        <p:spPr bwMode="auto">
          <a:xfrm>
            <a:off x="6635628" y="685800"/>
            <a:ext cx="1289172" cy="1981200"/>
          </a:xfrm>
          <a:prstGeom prst="rect">
            <a:avLst/>
          </a:prstGeom>
          <a:noFill/>
        </p:spPr>
      </p:pic>
      <p:pic>
        <p:nvPicPr>
          <p:cNvPr id="4" name="Picture 9" descr="C:\Users\testuser\AppData\Local\Temp\VMwareDnD\9aa2d99f\VMW_09Q3_ICON_ExternalDrive.png"/>
          <p:cNvPicPr>
            <a:picLocks noChangeAspect="1" noChangeArrowheads="1"/>
          </p:cNvPicPr>
          <p:nvPr/>
        </p:nvPicPr>
        <p:blipFill>
          <a:blip r:embed="rId3"/>
          <a:srcRect/>
          <a:stretch>
            <a:fillRect/>
          </a:stretch>
        </p:blipFill>
        <p:spPr bwMode="auto">
          <a:xfrm>
            <a:off x="2706736" y="3077059"/>
            <a:ext cx="1027064" cy="1418741"/>
          </a:xfrm>
          <a:prstGeom prst="rect">
            <a:avLst/>
          </a:prstGeom>
          <a:noFill/>
        </p:spPr>
      </p:pic>
      <p:pic>
        <p:nvPicPr>
          <p:cNvPr id="5" name="Picture 10" descr="C:\Users\testuser\AppData\Local\Temp\VMwareDnD\9a29d882\VMW_09Q3_ICON_House.png"/>
          <p:cNvPicPr>
            <a:picLocks noChangeAspect="1" noChangeArrowheads="1"/>
          </p:cNvPicPr>
          <p:nvPr/>
        </p:nvPicPr>
        <p:blipFill>
          <a:blip r:embed="rId4"/>
          <a:srcRect/>
          <a:stretch>
            <a:fillRect/>
          </a:stretch>
        </p:blipFill>
        <p:spPr bwMode="auto">
          <a:xfrm>
            <a:off x="2289608" y="990600"/>
            <a:ext cx="1367992" cy="1499530"/>
          </a:xfrm>
          <a:prstGeom prst="rect">
            <a:avLst/>
          </a:prstGeom>
          <a:noFill/>
        </p:spPr>
      </p:pic>
      <p:sp>
        <p:nvSpPr>
          <p:cNvPr id="6" name="Text Box 8"/>
          <p:cNvSpPr txBox="1">
            <a:spLocks noChangeArrowheads="1"/>
          </p:cNvSpPr>
          <p:nvPr/>
        </p:nvSpPr>
        <p:spPr bwMode="auto">
          <a:xfrm>
            <a:off x="457200" y="1719262"/>
            <a:ext cx="1905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Home Office</a:t>
            </a:r>
            <a:endParaRPr lang="en-US" dirty="0">
              <a:solidFill>
                <a:srgbClr val="000000"/>
              </a:solidFill>
            </a:endParaRPr>
          </a:p>
        </p:txBody>
      </p:sp>
      <p:sp>
        <p:nvSpPr>
          <p:cNvPr id="7" name="Text Box 9"/>
          <p:cNvSpPr txBox="1">
            <a:spLocks noChangeArrowheads="1"/>
          </p:cNvSpPr>
          <p:nvPr/>
        </p:nvSpPr>
        <p:spPr bwMode="auto">
          <a:xfrm>
            <a:off x="381000" y="3395662"/>
            <a:ext cx="22098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External Hard Drive</a:t>
            </a:r>
            <a:endParaRPr lang="en-US" dirty="0">
              <a:solidFill>
                <a:srgbClr val="000000"/>
              </a:solidFill>
            </a:endParaRPr>
          </a:p>
        </p:txBody>
      </p:sp>
      <p:sp>
        <p:nvSpPr>
          <p:cNvPr id="8" name="Text Box 10"/>
          <p:cNvSpPr txBox="1">
            <a:spLocks noChangeArrowheads="1"/>
          </p:cNvSpPr>
          <p:nvPr/>
        </p:nvSpPr>
        <p:spPr bwMode="auto">
          <a:xfrm>
            <a:off x="533400" y="49212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Scanner</a:t>
            </a:r>
            <a:endParaRPr lang="en-US" dirty="0">
              <a:solidFill>
                <a:srgbClr val="000000"/>
              </a:solidFill>
            </a:endParaRPr>
          </a:p>
        </p:txBody>
      </p:sp>
      <p:sp>
        <p:nvSpPr>
          <p:cNvPr id="9" name="Text Box 11"/>
          <p:cNvSpPr txBox="1">
            <a:spLocks noChangeArrowheads="1"/>
          </p:cNvSpPr>
          <p:nvPr/>
        </p:nvSpPr>
        <p:spPr bwMode="auto">
          <a:xfrm>
            <a:off x="4724400" y="33528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Desktop Printer</a:t>
            </a:r>
            <a:endParaRPr lang="en-US" dirty="0">
              <a:solidFill>
                <a:srgbClr val="000000"/>
              </a:solidFill>
            </a:endParaRPr>
          </a:p>
        </p:txBody>
      </p:sp>
      <p:sp>
        <p:nvSpPr>
          <p:cNvPr id="10" name="Text Box 14"/>
          <p:cNvSpPr txBox="1">
            <a:spLocks noChangeArrowheads="1"/>
          </p:cNvSpPr>
          <p:nvPr/>
        </p:nvSpPr>
        <p:spPr bwMode="auto">
          <a:xfrm>
            <a:off x="4724400" y="16764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Web Cam</a:t>
            </a:r>
            <a:endParaRPr lang="en-US" dirty="0">
              <a:solidFill>
                <a:srgbClr val="000000"/>
              </a:solidFill>
            </a:endParaRPr>
          </a:p>
        </p:txBody>
      </p:sp>
      <p:sp>
        <p:nvSpPr>
          <p:cNvPr id="11" name="Text Box 20"/>
          <p:cNvSpPr txBox="1">
            <a:spLocks noChangeArrowheads="1"/>
          </p:cNvSpPr>
          <p:nvPr/>
        </p:nvSpPr>
        <p:spPr bwMode="auto">
          <a:xfrm>
            <a:off x="4724400" y="4919662"/>
            <a:ext cx="2057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Office Printer</a:t>
            </a:r>
            <a:endParaRPr lang="en-US" dirty="0">
              <a:solidFill>
                <a:srgbClr val="000000"/>
              </a:solidFill>
            </a:endParaRPr>
          </a:p>
        </p:txBody>
      </p:sp>
      <p:pic>
        <p:nvPicPr>
          <p:cNvPr id="3074" name="Picture 2" descr="C:\Users\testuser\AppData\Local\Temp\VMwareDnD\d4dd42fc\VMW_09Q3_ICON_Printer_Desktop.png"/>
          <p:cNvPicPr>
            <a:picLocks noChangeAspect="1" noChangeArrowheads="1"/>
          </p:cNvPicPr>
          <p:nvPr/>
        </p:nvPicPr>
        <p:blipFill>
          <a:blip r:embed="rId5"/>
          <a:srcRect/>
          <a:stretch>
            <a:fillRect/>
          </a:stretch>
        </p:blipFill>
        <p:spPr bwMode="auto">
          <a:xfrm>
            <a:off x="6477000" y="2438400"/>
            <a:ext cx="1828800" cy="1774412"/>
          </a:xfrm>
          <a:prstGeom prst="rect">
            <a:avLst/>
          </a:prstGeom>
          <a:noFill/>
        </p:spPr>
      </p:pic>
      <p:pic>
        <p:nvPicPr>
          <p:cNvPr id="3075" name="Picture 3" descr="C:\Users\testuser\AppData\Local\Temp\VMwareDnD\9b28d904\VMW_09Q3_ICON_Printer_office.png"/>
          <p:cNvPicPr>
            <a:picLocks noChangeAspect="1" noChangeArrowheads="1"/>
          </p:cNvPicPr>
          <p:nvPr/>
        </p:nvPicPr>
        <p:blipFill>
          <a:blip r:embed="rId6"/>
          <a:srcRect/>
          <a:stretch>
            <a:fillRect/>
          </a:stretch>
        </p:blipFill>
        <p:spPr bwMode="auto">
          <a:xfrm>
            <a:off x="6400914" y="4191000"/>
            <a:ext cx="1904886" cy="1900653"/>
          </a:xfrm>
          <a:prstGeom prst="rect">
            <a:avLst/>
          </a:prstGeom>
          <a:noFill/>
        </p:spPr>
      </p:pic>
      <p:pic>
        <p:nvPicPr>
          <p:cNvPr id="3076" name="Picture 4" descr="C:\Users\testuser\AppData\Local\Temp\VMwareDnD\8b28e945\VMW_09Q3_ICON_Scanner.png"/>
          <p:cNvPicPr>
            <a:picLocks noChangeAspect="1" noChangeArrowheads="1"/>
          </p:cNvPicPr>
          <p:nvPr/>
        </p:nvPicPr>
        <p:blipFill>
          <a:blip r:embed="rId7"/>
          <a:srcRect/>
          <a:stretch>
            <a:fillRect/>
          </a:stretch>
        </p:blipFill>
        <p:spPr bwMode="auto">
          <a:xfrm>
            <a:off x="1676400" y="4800600"/>
            <a:ext cx="1862790" cy="1374189"/>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VMware Logo</a:t>
            </a:r>
            <a:endParaRPr lang="en-US" dirty="0"/>
          </a:p>
        </p:txBody>
      </p:sp>
      <p:pic>
        <p:nvPicPr>
          <p:cNvPr id="2051" name="Picture 3" descr="C:\Users\testuser\AppData\Local\Temp\VMwareDnD\5d50dc54\VMW_09Q3_LOGO_Corp_Gray_LG.png"/>
          <p:cNvPicPr>
            <a:picLocks noChangeAspect="1" noChangeArrowheads="1"/>
          </p:cNvPicPr>
          <p:nvPr/>
        </p:nvPicPr>
        <p:blipFill>
          <a:blip r:embed="rId2" cstate="print"/>
          <a:srcRect/>
          <a:stretch>
            <a:fillRect/>
          </a:stretch>
        </p:blipFill>
        <p:spPr bwMode="auto">
          <a:xfrm>
            <a:off x="2362200" y="3048000"/>
            <a:ext cx="4024946" cy="614452"/>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Icons</a:t>
            </a:r>
            <a:endParaRPr lang="en-US" dirty="0"/>
          </a:p>
        </p:txBody>
      </p:sp>
      <p:sp>
        <p:nvSpPr>
          <p:cNvPr id="3" name="Text Box 8"/>
          <p:cNvSpPr txBox="1">
            <a:spLocks noChangeArrowheads="1"/>
          </p:cNvSpPr>
          <p:nvPr/>
        </p:nvSpPr>
        <p:spPr bwMode="auto">
          <a:xfrm>
            <a:off x="457200" y="1719262"/>
            <a:ext cx="21336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Widescreen Monitor</a:t>
            </a:r>
            <a:endParaRPr lang="en-US" dirty="0">
              <a:solidFill>
                <a:srgbClr val="000000"/>
              </a:solidFill>
            </a:endParaRPr>
          </a:p>
        </p:txBody>
      </p:sp>
      <p:sp>
        <p:nvSpPr>
          <p:cNvPr id="4" name="Text Box 9"/>
          <p:cNvSpPr txBox="1">
            <a:spLocks noChangeArrowheads="1"/>
          </p:cNvSpPr>
          <p:nvPr/>
        </p:nvSpPr>
        <p:spPr bwMode="auto">
          <a:xfrm>
            <a:off x="381000" y="4005262"/>
            <a:ext cx="22098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Vertical Monitor</a:t>
            </a:r>
            <a:endParaRPr lang="en-US" dirty="0">
              <a:solidFill>
                <a:srgbClr val="000000"/>
              </a:solidFill>
            </a:endParaRPr>
          </a:p>
        </p:txBody>
      </p:sp>
      <p:sp>
        <p:nvSpPr>
          <p:cNvPr id="6" name="Text Box 11"/>
          <p:cNvSpPr txBox="1">
            <a:spLocks noChangeArrowheads="1"/>
          </p:cNvSpPr>
          <p:nvPr/>
        </p:nvSpPr>
        <p:spPr bwMode="auto">
          <a:xfrm>
            <a:off x="4724400" y="40386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Multimedia</a:t>
            </a:r>
            <a:endParaRPr lang="en-US" dirty="0">
              <a:solidFill>
                <a:srgbClr val="000000"/>
              </a:solidFill>
            </a:endParaRPr>
          </a:p>
        </p:txBody>
      </p:sp>
      <p:sp>
        <p:nvSpPr>
          <p:cNvPr id="7" name="Text Box 14"/>
          <p:cNvSpPr txBox="1">
            <a:spLocks noChangeArrowheads="1"/>
          </p:cNvSpPr>
          <p:nvPr/>
        </p:nvSpPr>
        <p:spPr bwMode="auto">
          <a:xfrm>
            <a:off x="4724400" y="1752600"/>
            <a:ext cx="2438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VoIP Phone</a:t>
            </a:r>
            <a:endParaRPr lang="en-US" dirty="0">
              <a:solidFill>
                <a:srgbClr val="000000"/>
              </a:solidFill>
            </a:endParaRPr>
          </a:p>
        </p:txBody>
      </p:sp>
      <p:pic>
        <p:nvPicPr>
          <p:cNvPr id="4098" name="Picture 2" descr="C:\Users\testuser\AppData\Local\Temp\VMwareDnD\c65675a9\VMW_09Q3_ICON_Monitor_Multimedia.png"/>
          <p:cNvPicPr>
            <a:picLocks noChangeAspect="1" noChangeArrowheads="1"/>
          </p:cNvPicPr>
          <p:nvPr/>
        </p:nvPicPr>
        <p:blipFill>
          <a:blip r:embed="rId2"/>
          <a:srcRect/>
          <a:stretch>
            <a:fillRect/>
          </a:stretch>
        </p:blipFill>
        <p:spPr bwMode="auto">
          <a:xfrm>
            <a:off x="6629400" y="3505200"/>
            <a:ext cx="1411145" cy="1672635"/>
          </a:xfrm>
          <a:prstGeom prst="rect">
            <a:avLst/>
          </a:prstGeom>
          <a:noFill/>
        </p:spPr>
      </p:pic>
      <p:pic>
        <p:nvPicPr>
          <p:cNvPr id="4099" name="Picture 3" descr="C:\Users\testuser\AppData\Local\Temp\VMwareDnD\c6d5742c\VMW_09Q3_ICON_Monitor_Vert.png"/>
          <p:cNvPicPr>
            <a:picLocks noChangeAspect="1" noChangeArrowheads="1"/>
          </p:cNvPicPr>
          <p:nvPr/>
        </p:nvPicPr>
        <p:blipFill>
          <a:blip r:embed="rId3"/>
          <a:srcRect/>
          <a:stretch>
            <a:fillRect/>
          </a:stretch>
        </p:blipFill>
        <p:spPr bwMode="auto">
          <a:xfrm>
            <a:off x="2851846" y="3657600"/>
            <a:ext cx="881954" cy="1752600"/>
          </a:xfrm>
          <a:prstGeom prst="rect">
            <a:avLst/>
          </a:prstGeom>
          <a:noFill/>
        </p:spPr>
      </p:pic>
      <p:pic>
        <p:nvPicPr>
          <p:cNvPr id="4100" name="Picture 4" descr="C:\Users\testuser\AppData\Local\Temp\VMwareDnD\c45473a7\VMW_09Q3_ICON_Monitor_Wide.png"/>
          <p:cNvPicPr>
            <a:picLocks noChangeAspect="1" noChangeArrowheads="1"/>
          </p:cNvPicPr>
          <p:nvPr/>
        </p:nvPicPr>
        <p:blipFill>
          <a:blip r:embed="rId4"/>
          <a:srcRect/>
          <a:stretch>
            <a:fillRect/>
          </a:stretch>
        </p:blipFill>
        <p:spPr bwMode="auto">
          <a:xfrm>
            <a:off x="2694953" y="1143000"/>
            <a:ext cx="1267447" cy="1524000"/>
          </a:xfrm>
          <a:prstGeom prst="rect">
            <a:avLst/>
          </a:prstGeom>
          <a:noFill/>
        </p:spPr>
      </p:pic>
      <p:pic>
        <p:nvPicPr>
          <p:cNvPr id="4101" name="Picture 5" descr="C:\Users\testuser\AppData\Local\Temp\VMwareDnD\8b20e9fc\VMW_09Q3_ICON_VoIP_Phone.png"/>
          <p:cNvPicPr>
            <a:picLocks noChangeAspect="1" noChangeArrowheads="1"/>
          </p:cNvPicPr>
          <p:nvPr/>
        </p:nvPicPr>
        <p:blipFill>
          <a:blip r:embed="rId5"/>
          <a:srcRect/>
          <a:stretch>
            <a:fillRect/>
          </a:stretch>
        </p:blipFill>
        <p:spPr bwMode="auto">
          <a:xfrm>
            <a:off x="6400800" y="1222957"/>
            <a:ext cx="1752600" cy="1291643"/>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icons</a:t>
            </a:r>
            <a:endParaRPr lang="en-US" dirty="0"/>
          </a:p>
        </p:txBody>
      </p:sp>
      <p:pic>
        <p:nvPicPr>
          <p:cNvPr id="3" name="Picture 2" descr="C:\Users\testuser\AppData\Local\Temp\VMwareDnD\1ba05a9b\ICON_Gear_Flat_Q109_.png"/>
          <p:cNvPicPr>
            <a:picLocks noChangeAspect="1" noChangeArrowheads="1"/>
          </p:cNvPicPr>
          <p:nvPr/>
        </p:nvPicPr>
        <p:blipFill>
          <a:blip r:embed="rId2"/>
          <a:srcRect/>
          <a:stretch>
            <a:fillRect/>
          </a:stretch>
        </p:blipFill>
        <p:spPr bwMode="auto">
          <a:xfrm>
            <a:off x="2286001" y="1143000"/>
            <a:ext cx="864688" cy="860540"/>
          </a:xfrm>
          <a:prstGeom prst="rect">
            <a:avLst/>
          </a:prstGeom>
          <a:noFill/>
        </p:spPr>
      </p:pic>
      <p:sp>
        <p:nvSpPr>
          <p:cNvPr id="5" name="Text Box 11"/>
          <p:cNvSpPr txBox="1">
            <a:spLocks noChangeArrowheads="1"/>
          </p:cNvSpPr>
          <p:nvPr/>
        </p:nvSpPr>
        <p:spPr bwMode="auto">
          <a:xfrm>
            <a:off x="381000" y="13716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gear</a:t>
            </a:r>
            <a:endParaRPr lang="en-US" dirty="0">
              <a:solidFill>
                <a:srgbClr val="000000"/>
              </a:solidFill>
            </a:endParaRPr>
          </a:p>
        </p:txBody>
      </p:sp>
      <p:sp>
        <p:nvSpPr>
          <p:cNvPr id="6" name="Text Box 11"/>
          <p:cNvSpPr txBox="1">
            <a:spLocks noChangeArrowheads="1"/>
          </p:cNvSpPr>
          <p:nvPr/>
        </p:nvSpPr>
        <p:spPr bwMode="auto">
          <a:xfrm>
            <a:off x="381000" y="25908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antivirus</a:t>
            </a:r>
            <a:endParaRPr lang="en-US" dirty="0">
              <a:solidFill>
                <a:srgbClr val="000000"/>
              </a:solidFill>
            </a:endParaRPr>
          </a:p>
        </p:txBody>
      </p:sp>
      <p:sp>
        <p:nvSpPr>
          <p:cNvPr id="7" name="Text Box 11"/>
          <p:cNvSpPr txBox="1">
            <a:spLocks noChangeArrowheads="1"/>
          </p:cNvSpPr>
          <p:nvPr/>
        </p:nvSpPr>
        <p:spPr bwMode="auto">
          <a:xfrm>
            <a:off x="381000" y="38862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blade server</a:t>
            </a:r>
            <a:endParaRPr lang="en-US" dirty="0">
              <a:solidFill>
                <a:srgbClr val="000000"/>
              </a:solidFill>
            </a:endParaRPr>
          </a:p>
        </p:txBody>
      </p:sp>
      <p:sp>
        <p:nvSpPr>
          <p:cNvPr id="8" name="Text Box 11"/>
          <p:cNvSpPr txBox="1">
            <a:spLocks noChangeArrowheads="1"/>
          </p:cNvSpPr>
          <p:nvPr/>
        </p:nvSpPr>
        <p:spPr bwMode="auto">
          <a:xfrm>
            <a:off x="381000" y="51816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building</a:t>
            </a:r>
            <a:endParaRPr lang="en-US" dirty="0">
              <a:solidFill>
                <a:srgbClr val="000000"/>
              </a:solidFill>
            </a:endParaRPr>
          </a:p>
        </p:txBody>
      </p:sp>
      <p:pic>
        <p:nvPicPr>
          <p:cNvPr id="9" name="Picture 8" descr="VMW_ICON_AntiVirus_2D(F).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514600" y="2209800"/>
            <a:ext cx="537422" cy="1218774"/>
          </a:xfrm>
          <a:prstGeom prst="rect">
            <a:avLst/>
          </a:prstGeom>
        </p:spPr>
      </p:pic>
      <p:pic>
        <p:nvPicPr>
          <p:cNvPr id="10" name="Picture 9" descr="VMW_ICON_BladeServer_2D(F).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905000" y="3687434"/>
            <a:ext cx="1752600" cy="686186"/>
          </a:xfrm>
          <a:prstGeom prst="rect">
            <a:avLst/>
          </a:prstGeom>
        </p:spPr>
      </p:pic>
      <p:pic>
        <p:nvPicPr>
          <p:cNvPr id="11" name="Picture 10" descr="VMW_ICON_Building_2D(F).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057400" y="4648200"/>
            <a:ext cx="1409700" cy="1427176"/>
          </a:xfrm>
          <a:prstGeom prst="rect">
            <a:avLst/>
          </a:prstGeom>
        </p:spPr>
      </p:pic>
      <p:sp>
        <p:nvSpPr>
          <p:cNvPr id="13" name="Text Box 11"/>
          <p:cNvSpPr txBox="1">
            <a:spLocks noChangeArrowheads="1"/>
          </p:cNvSpPr>
          <p:nvPr/>
        </p:nvSpPr>
        <p:spPr bwMode="auto">
          <a:xfrm>
            <a:off x="4953000" y="1371600"/>
            <a:ext cx="1981200" cy="336550"/>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smtClean="0">
                <a:solidFill>
                  <a:srgbClr val="000000"/>
                </a:solidFill>
              </a:rPr>
              <a:t> cluster 1</a:t>
            </a:r>
            <a:endParaRPr lang="en-US" dirty="0">
              <a:solidFill>
                <a:srgbClr val="000000"/>
              </a:solidFill>
            </a:endParaRPr>
          </a:p>
        </p:txBody>
      </p:sp>
      <p:sp>
        <p:nvSpPr>
          <p:cNvPr id="14" name="Text Box 11"/>
          <p:cNvSpPr txBox="1">
            <a:spLocks noChangeArrowheads="1"/>
          </p:cNvSpPr>
          <p:nvPr/>
        </p:nvSpPr>
        <p:spPr bwMode="auto">
          <a:xfrm>
            <a:off x="4953000" y="29718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cluster 2</a:t>
            </a:r>
            <a:endParaRPr lang="en-US" dirty="0">
              <a:solidFill>
                <a:srgbClr val="000000"/>
              </a:solidFill>
            </a:endParaRPr>
          </a:p>
        </p:txBody>
      </p:sp>
      <p:sp>
        <p:nvSpPr>
          <p:cNvPr id="15" name="Text Box 11"/>
          <p:cNvSpPr txBox="1">
            <a:spLocks noChangeArrowheads="1"/>
          </p:cNvSpPr>
          <p:nvPr/>
        </p:nvSpPr>
        <p:spPr bwMode="auto">
          <a:xfrm>
            <a:off x="4953000" y="47244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datacenter</a:t>
            </a:r>
            <a:endParaRPr lang="en-US" dirty="0">
              <a:solidFill>
                <a:srgbClr val="000000"/>
              </a:solidFill>
            </a:endParaRPr>
          </a:p>
        </p:txBody>
      </p:sp>
      <p:pic>
        <p:nvPicPr>
          <p:cNvPr id="20" name="Picture 19" descr="VMW_ICON_cluster1_2D(F).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705600" y="1143000"/>
            <a:ext cx="807156" cy="838200"/>
          </a:xfrm>
          <a:prstGeom prst="rect">
            <a:avLst/>
          </a:prstGeom>
        </p:spPr>
      </p:pic>
      <p:pic>
        <p:nvPicPr>
          <p:cNvPr id="21" name="Picture 20" descr="VMW_ICON_cluster2(F).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781800" y="2743200"/>
            <a:ext cx="762000" cy="762000"/>
          </a:xfrm>
          <a:prstGeom prst="rect">
            <a:avLst/>
          </a:prstGeom>
        </p:spPr>
      </p:pic>
      <p:pic>
        <p:nvPicPr>
          <p:cNvPr id="22" name="Picture 21" descr="VMW_ICON_Datacenter_2D_(F).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781800" y="4191000"/>
            <a:ext cx="724241" cy="1524000"/>
          </a:xfrm>
          <a:prstGeom prst="rect">
            <a:avLst/>
          </a:prstGeom>
        </p:spPr>
      </p:pic>
    </p:spTree>
    <p:extLst>
      <p:ext uri="{BB962C8B-B14F-4D97-AF65-F5344CB8AC3E}">
        <p14:creationId xmlns:p14="http://schemas.microsoft.com/office/powerpoint/2010/main" xmlns="" val="362339891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icons</a:t>
            </a:r>
            <a:endParaRPr lang="en-US" dirty="0"/>
          </a:p>
        </p:txBody>
      </p:sp>
      <p:sp>
        <p:nvSpPr>
          <p:cNvPr id="17" name="Text Box 11"/>
          <p:cNvSpPr txBox="1">
            <a:spLocks noChangeArrowheads="1"/>
          </p:cNvSpPr>
          <p:nvPr/>
        </p:nvSpPr>
        <p:spPr bwMode="auto">
          <a:xfrm>
            <a:off x="304800" y="16764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datacenter storage</a:t>
            </a:r>
            <a:endParaRPr lang="en-US" dirty="0">
              <a:solidFill>
                <a:srgbClr val="000000"/>
              </a:solidFill>
            </a:endParaRPr>
          </a:p>
        </p:txBody>
      </p:sp>
      <p:pic>
        <p:nvPicPr>
          <p:cNvPr id="18" name="Picture 17" descr="VMW_ICON_DatacenterStorage_2D_(F).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67000" y="990600"/>
            <a:ext cx="721895" cy="1524000"/>
          </a:xfrm>
          <a:prstGeom prst="rect">
            <a:avLst/>
          </a:prstGeom>
        </p:spPr>
      </p:pic>
      <p:sp>
        <p:nvSpPr>
          <p:cNvPr id="19" name="Text Box 11"/>
          <p:cNvSpPr txBox="1">
            <a:spLocks noChangeArrowheads="1"/>
          </p:cNvSpPr>
          <p:nvPr/>
        </p:nvSpPr>
        <p:spPr bwMode="auto">
          <a:xfrm>
            <a:off x="3048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a:t>
            </a:r>
            <a:r>
              <a:rPr lang="en-US" dirty="0" err="1" smtClean="0">
                <a:solidFill>
                  <a:srgbClr val="000000"/>
                </a:solidFill>
              </a:rPr>
              <a:t>ethernet</a:t>
            </a:r>
            <a:r>
              <a:rPr lang="en-US" dirty="0" smtClean="0">
                <a:solidFill>
                  <a:srgbClr val="000000"/>
                </a:solidFill>
              </a:rPr>
              <a:t> plug</a:t>
            </a:r>
            <a:endParaRPr lang="en-US" dirty="0">
              <a:solidFill>
                <a:srgbClr val="000000"/>
              </a:solidFill>
            </a:endParaRPr>
          </a:p>
        </p:txBody>
      </p:sp>
      <p:sp>
        <p:nvSpPr>
          <p:cNvPr id="23" name="Text Box 11"/>
          <p:cNvSpPr txBox="1">
            <a:spLocks noChangeArrowheads="1"/>
          </p:cNvSpPr>
          <p:nvPr/>
        </p:nvSpPr>
        <p:spPr bwMode="auto">
          <a:xfrm>
            <a:off x="304800" y="50292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firewall</a:t>
            </a:r>
            <a:endParaRPr lang="en-US" dirty="0">
              <a:solidFill>
                <a:srgbClr val="000000"/>
              </a:solidFill>
            </a:endParaRPr>
          </a:p>
        </p:txBody>
      </p:sp>
      <p:pic>
        <p:nvPicPr>
          <p:cNvPr id="4" name="Picture 3" descr="VMW_ICON_Ethernet_Plug_2D(F).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57400" y="3276600"/>
            <a:ext cx="876300" cy="783652"/>
          </a:xfrm>
          <a:prstGeom prst="rect">
            <a:avLst/>
          </a:prstGeom>
        </p:spPr>
      </p:pic>
      <p:pic>
        <p:nvPicPr>
          <p:cNvPr id="12" name="Picture 11" descr="VMW_ICON_Firewall_2D(F).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28800" y="4267200"/>
            <a:ext cx="1447800" cy="1520134"/>
          </a:xfrm>
          <a:prstGeom prst="rect">
            <a:avLst/>
          </a:prstGeom>
        </p:spPr>
      </p:pic>
      <p:sp>
        <p:nvSpPr>
          <p:cNvPr id="24" name="Text Box 11"/>
          <p:cNvSpPr txBox="1">
            <a:spLocks noChangeArrowheads="1"/>
          </p:cNvSpPr>
          <p:nvPr/>
        </p:nvSpPr>
        <p:spPr bwMode="auto">
          <a:xfrm>
            <a:off x="5029200" y="16764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house</a:t>
            </a:r>
            <a:endParaRPr lang="en-US" dirty="0">
              <a:solidFill>
                <a:srgbClr val="000000"/>
              </a:solidFill>
            </a:endParaRPr>
          </a:p>
        </p:txBody>
      </p:sp>
      <p:sp>
        <p:nvSpPr>
          <p:cNvPr id="26" name="Text Box 11"/>
          <p:cNvSpPr txBox="1">
            <a:spLocks noChangeArrowheads="1"/>
          </p:cNvSpPr>
          <p:nvPr/>
        </p:nvSpPr>
        <p:spPr bwMode="auto">
          <a:xfrm>
            <a:off x="50292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lock</a:t>
            </a:r>
            <a:endParaRPr lang="en-US" dirty="0">
              <a:solidFill>
                <a:srgbClr val="000000"/>
              </a:solidFill>
            </a:endParaRPr>
          </a:p>
        </p:txBody>
      </p:sp>
      <p:sp>
        <p:nvSpPr>
          <p:cNvPr id="27" name="Text Box 11"/>
          <p:cNvSpPr txBox="1">
            <a:spLocks noChangeArrowheads="1"/>
          </p:cNvSpPr>
          <p:nvPr/>
        </p:nvSpPr>
        <p:spPr bwMode="auto">
          <a:xfrm>
            <a:off x="5029200" y="5029200"/>
            <a:ext cx="2057400" cy="584776"/>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monitor vertical blank</a:t>
            </a:r>
            <a:endParaRPr lang="en-US" dirty="0">
              <a:solidFill>
                <a:srgbClr val="000000"/>
              </a:solidFill>
            </a:endParaRPr>
          </a:p>
        </p:txBody>
      </p:sp>
      <p:pic>
        <p:nvPicPr>
          <p:cNvPr id="16" name="Picture 15" descr="VMW_ICON_House_2D(F).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53200" y="914400"/>
            <a:ext cx="1570315" cy="1600200"/>
          </a:xfrm>
          <a:prstGeom prst="rect">
            <a:avLst/>
          </a:prstGeom>
        </p:spPr>
      </p:pic>
      <p:pic>
        <p:nvPicPr>
          <p:cNvPr id="29" name="Picture 28" descr="VMW_ICON_Lock_2D(F).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010400" y="2895600"/>
            <a:ext cx="693555" cy="1066800"/>
          </a:xfrm>
          <a:prstGeom prst="rect">
            <a:avLst/>
          </a:prstGeom>
        </p:spPr>
      </p:pic>
      <p:pic>
        <p:nvPicPr>
          <p:cNvPr id="30" name="Picture 29" descr="VMW_ICON_Monitor_Vert_2D(F)_blank.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934200" y="4419600"/>
            <a:ext cx="990504" cy="1676400"/>
          </a:xfrm>
          <a:prstGeom prst="rect">
            <a:avLst/>
          </a:prstGeom>
        </p:spPr>
      </p:pic>
    </p:spTree>
    <p:extLst>
      <p:ext uri="{BB962C8B-B14F-4D97-AF65-F5344CB8AC3E}">
        <p14:creationId xmlns:p14="http://schemas.microsoft.com/office/powerpoint/2010/main" xmlns="" val="202107347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icons</a:t>
            </a:r>
            <a:endParaRPr lang="en-US" dirty="0"/>
          </a:p>
        </p:txBody>
      </p:sp>
      <p:sp>
        <p:nvSpPr>
          <p:cNvPr id="17" name="Text Box 11"/>
          <p:cNvSpPr txBox="1">
            <a:spLocks noChangeArrowheads="1"/>
          </p:cNvSpPr>
          <p:nvPr/>
        </p:nvSpPr>
        <p:spPr bwMode="auto">
          <a:xfrm>
            <a:off x="304800" y="1524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monitor </a:t>
            </a:r>
            <a:r>
              <a:rPr lang="en-US" dirty="0" err="1" smtClean="0">
                <a:solidFill>
                  <a:srgbClr val="000000"/>
                </a:solidFill>
              </a:rPr>
              <a:t>veritcal</a:t>
            </a:r>
            <a:endParaRPr lang="en-US" dirty="0">
              <a:solidFill>
                <a:srgbClr val="000000"/>
              </a:solidFill>
            </a:endParaRPr>
          </a:p>
        </p:txBody>
      </p:sp>
      <p:sp>
        <p:nvSpPr>
          <p:cNvPr id="19" name="Text Box 11"/>
          <p:cNvSpPr txBox="1">
            <a:spLocks noChangeArrowheads="1"/>
          </p:cNvSpPr>
          <p:nvPr/>
        </p:nvSpPr>
        <p:spPr bwMode="auto">
          <a:xfrm>
            <a:off x="304800" y="3429000"/>
            <a:ext cx="2057400" cy="338554"/>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monitor wide blank</a:t>
            </a:r>
            <a:endParaRPr lang="en-US" dirty="0">
              <a:solidFill>
                <a:srgbClr val="000000"/>
              </a:solidFill>
            </a:endParaRPr>
          </a:p>
        </p:txBody>
      </p:sp>
      <p:sp>
        <p:nvSpPr>
          <p:cNvPr id="23" name="Text Box 11"/>
          <p:cNvSpPr txBox="1">
            <a:spLocks noChangeArrowheads="1"/>
          </p:cNvSpPr>
          <p:nvPr/>
        </p:nvSpPr>
        <p:spPr bwMode="auto">
          <a:xfrm>
            <a:off x="304800" y="50292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monitor wide</a:t>
            </a:r>
            <a:endParaRPr lang="en-US" dirty="0">
              <a:solidFill>
                <a:srgbClr val="000000"/>
              </a:solidFill>
            </a:endParaRPr>
          </a:p>
        </p:txBody>
      </p:sp>
      <p:sp>
        <p:nvSpPr>
          <p:cNvPr id="24" name="Text Box 11"/>
          <p:cNvSpPr txBox="1">
            <a:spLocks noChangeArrowheads="1"/>
          </p:cNvSpPr>
          <p:nvPr/>
        </p:nvSpPr>
        <p:spPr bwMode="auto">
          <a:xfrm>
            <a:off x="5029200" y="16764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PDA</a:t>
            </a:r>
            <a:endParaRPr lang="en-US" dirty="0">
              <a:solidFill>
                <a:srgbClr val="000000"/>
              </a:solidFill>
            </a:endParaRPr>
          </a:p>
        </p:txBody>
      </p:sp>
      <p:sp>
        <p:nvSpPr>
          <p:cNvPr id="26" name="Text Box 11"/>
          <p:cNvSpPr txBox="1">
            <a:spLocks noChangeArrowheads="1"/>
          </p:cNvSpPr>
          <p:nvPr/>
        </p:nvSpPr>
        <p:spPr bwMode="auto">
          <a:xfrm>
            <a:off x="50292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script blank</a:t>
            </a:r>
            <a:endParaRPr lang="en-US" dirty="0">
              <a:solidFill>
                <a:srgbClr val="000000"/>
              </a:solidFill>
            </a:endParaRPr>
          </a:p>
        </p:txBody>
      </p:sp>
      <p:sp>
        <p:nvSpPr>
          <p:cNvPr id="27" name="Text Box 11"/>
          <p:cNvSpPr txBox="1">
            <a:spLocks noChangeArrowheads="1"/>
          </p:cNvSpPr>
          <p:nvPr/>
        </p:nvSpPr>
        <p:spPr bwMode="auto">
          <a:xfrm>
            <a:off x="5029200" y="50292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script</a:t>
            </a:r>
            <a:endParaRPr lang="en-US" dirty="0">
              <a:solidFill>
                <a:srgbClr val="000000"/>
              </a:solidFill>
            </a:endParaRPr>
          </a:p>
        </p:txBody>
      </p:sp>
      <p:pic>
        <p:nvPicPr>
          <p:cNvPr id="3" name="Picture 2" descr="VMW_ICON_Monitor_Vert_2D(F).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09800" y="990600"/>
            <a:ext cx="1033359" cy="1752600"/>
          </a:xfrm>
          <a:prstGeom prst="rect">
            <a:avLst/>
          </a:prstGeom>
        </p:spPr>
      </p:pic>
      <p:pic>
        <p:nvPicPr>
          <p:cNvPr id="5" name="Picture 4" descr="VMW_ICON_MonitorWide_2D(F)_blank.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97018" y="3124200"/>
            <a:ext cx="1617782" cy="1347931"/>
          </a:xfrm>
          <a:prstGeom prst="rect">
            <a:avLst/>
          </a:prstGeom>
        </p:spPr>
      </p:pic>
      <p:pic>
        <p:nvPicPr>
          <p:cNvPr id="6" name="Picture 5" descr="VMW_ICON_MonitorWide_2D(F).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48576" y="4800600"/>
            <a:ext cx="1685224" cy="1371600"/>
          </a:xfrm>
          <a:prstGeom prst="rect">
            <a:avLst/>
          </a:prstGeom>
        </p:spPr>
      </p:pic>
      <p:pic>
        <p:nvPicPr>
          <p:cNvPr id="7" name="Picture 6" descr="VMW_ICON_PDA_2D_(F).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162800" y="1219200"/>
            <a:ext cx="787400" cy="1212900"/>
          </a:xfrm>
          <a:prstGeom prst="rect">
            <a:avLst/>
          </a:prstGeom>
        </p:spPr>
      </p:pic>
      <p:pic>
        <p:nvPicPr>
          <p:cNvPr id="8" name="Picture 7" descr="VMW_ICON_Script_2D_(F)_blan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010400" y="2971800"/>
            <a:ext cx="1066800" cy="1083135"/>
          </a:xfrm>
          <a:prstGeom prst="rect">
            <a:avLst/>
          </a:prstGeom>
        </p:spPr>
      </p:pic>
      <p:pic>
        <p:nvPicPr>
          <p:cNvPr id="9" name="Picture 8" descr="VMW_ICON_Script_2D_(F).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858000" y="4648200"/>
            <a:ext cx="1111618" cy="1128197"/>
          </a:xfrm>
          <a:prstGeom prst="rect">
            <a:avLst/>
          </a:prstGeom>
        </p:spPr>
      </p:pic>
    </p:spTree>
    <p:extLst>
      <p:ext uri="{BB962C8B-B14F-4D97-AF65-F5344CB8AC3E}">
        <p14:creationId xmlns:p14="http://schemas.microsoft.com/office/powerpoint/2010/main" xmlns="" val="194950154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icons</a:t>
            </a:r>
            <a:endParaRPr lang="en-US" dirty="0"/>
          </a:p>
        </p:txBody>
      </p:sp>
      <p:sp>
        <p:nvSpPr>
          <p:cNvPr id="17" name="Text Box 11"/>
          <p:cNvSpPr txBox="1">
            <a:spLocks noChangeArrowheads="1"/>
          </p:cNvSpPr>
          <p:nvPr/>
        </p:nvSpPr>
        <p:spPr bwMode="auto">
          <a:xfrm>
            <a:off x="304800" y="1524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shield</a:t>
            </a:r>
            <a:endParaRPr lang="en-US" dirty="0">
              <a:solidFill>
                <a:srgbClr val="000000"/>
              </a:solidFill>
            </a:endParaRPr>
          </a:p>
        </p:txBody>
      </p:sp>
      <p:sp>
        <p:nvSpPr>
          <p:cNvPr id="19" name="Text Box 11"/>
          <p:cNvSpPr txBox="1">
            <a:spLocks noChangeArrowheads="1"/>
          </p:cNvSpPr>
          <p:nvPr/>
        </p:nvSpPr>
        <p:spPr bwMode="auto">
          <a:xfrm>
            <a:off x="3048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storage</a:t>
            </a:r>
            <a:endParaRPr lang="en-US" dirty="0">
              <a:solidFill>
                <a:srgbClr val="000000"/>
              </a:solidFill>
            </a:endParaRPr>
          </a:p>
        </p:txBody>
      </p:sp>
      <p:sp>
        <p:nvSpPr>
          <p:cNvPr id="23" name="Text Box 11"/>
          <p:cNvSpPr txBox="1">
            <a:spLocks noChangeArrowheads="1"/>
          </p:cNvSpPr>
          <p:nvPr/>
        </p:nvSpPr>
        <p:spPr bwMode="auto">
          <a:xfrm>
            <a:off x="4800600" y="16002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storage array</a:t>
            </a:r>
            <a:endParaRPr lang="en-US" dirty="0">
              <a:solidFill>
                <a:srgbClr val="000000"/>
              </a:solidFill>
            </a:endParaRPr>
          </a:p>
        </p:txBody>
      </p:sp>
      <p:sp>
        <p:nvSpPr>
          <p:cNvPr id="24" name="Text Box 11"/>
          <p:cNvSpPr txBox="1">
            <a:spLocks noChangeArrowheads="1"/>
          </p:cNvSpPr>
          <p:nvPr/>
        </p:nvSpPr>
        <p:spPr bwMode="auto">
          <a:xfrm>
            <a:off x="4800600" y="3429000"/>
            <a:ext cx="20574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top rack switch</a:t>
            </a:r>
            <a:endParaRPr lang="en-US" dirty="0">
              <a:solidFill>
                <a:srgbClr val="000000"/>
              </a:solidFill>
            </a:endParaRPr>
          </a:p>
        </p:txBody>
      </p:sp>
      <p:pic>
        <p:nvPicPr>
          <p:cNvPr id="4" name="Picture 3" descr="VMW_ICON_Shield_2D_(F).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09800" y="1219200"/>
            <a:ext cx="1239417" cy="1042530"/>
          </a:xfrm>
          <a:prstGeom prst="rect">
            <a:avLst/>
          </a:prstGeom>
        </p:spPr>
      </p:pic>
      <p:pic>
        <p:nvPicPr>
          <p:cNvPr id="10" name="Picture 9" descr="VMW_ICON_Storage_2D(F).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09800" y="3124200"/>
            <a:ext cx="1168400" cy="1064638"/>
          </a:xfrm>
          <a:prstGeom prst="rect">
            <a:avLst/>
          </a:prstGeom>
        </p:spPr>
      </p:pic>
      <p:pic>
        <p:nvPicPr>
          <p:cNvPr id="11" name="Picture 10" descr="VMW_ICON_StorageArray_2D(F).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81800" y="1524000"/>
            <a:ext cx="1828800" cy="520897"/>
          </a:xfrm>
          <a:prstGeom prst="rect">
            <a:avLst/>
          </a:prstGeom>
        </p:spPr>
      </p:pic>
      <p:pic>
        <p:nvPicPr>
          <p:cNvPr id="12" name="Picture 11" descr="VMW_ICON_toprackswitch_2D(F).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781800" y="3505200"/>
            <a:ext cx="1905000" cy="207818"/>
          </a:xfrm>
          <a:prstGeom prst="rect">
            <a:avLst/>
          </a:prstGeom>
        </p:spPr>
      </p:pic>
    </p:spTree>
    <p:extLst>
      <p:ext uri="{BB962C8B-B14F-4D97-AF65-F5344CB8AC3E}">
        <p14:creationId xmlns:p14="http://schemas.microsoft.com/office/powerpoint/2010/main" xmlns="" val="123456212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People icons</a:t>
            </a:r>
            <a:endParaRPr lang="en-US"/>
          </a:p>
        </p:txBody>
      </p:sp>
      <p:sp>
        <p:nvSpPr>
          <p:cNvPr id="23555" name="Text Box 202"/>
          <p:cNvSpPr txBox="1">
            <a:spLocks noChangeArrowheads="1"/>
          </p:cNvSpPr>
          <p:nvPr/>
        </p:nvSpPr>
        <p:spPr bwMode="auto">
          <a:xfrm>
            <a:off x="685800" y="16764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Person</a:t>
            </a:r>
          </a:p>
        </p:txBody>
      </p:sp>
      <p:sp>
        <p:nvSpPr>
          <p:cNvPr id="23556" name="Text Box 203"/>
          <p:cNvSpPr txBox="1">
            <a:spLocks noChangeArrowheads="1"/>
          </p:cNvSpPr>
          <p:nvPr/>
        </p:nvSpPr>
        <p:spPr bwMode="auto">
          <a:xfrm>
            <a:off x="5165725" y="3124200"/>
            <a:ext cx="19050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Group / Team</a:t>
            </a:r>
          </a:p>
        </p:txBody>
      </p:sp>
      <p:sp>
        <p:nvSpPr>
          <p:cNvPr id="23557" name="Text Box 205"/>
          <p:cNvSpPr txBox="1">
            <a:spLocks noChangeArrowheads="1"/>
          </p:cNvSpPr>
          <p:nvPr/>
        </p:nvSpPr>
        <p:spPr bwMode="auto">
          <a:xfrm>
            <a:off x="685800" y="48006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Bar graph</a:t>
            </a:r>
          </a:p>
        </p:txBody>
      </p:sp>
      <p:sp>
        <p:nvSpPr>
          <p:cNvPr id="23558" name="Text Box 206"/>
          <p:cNvSpPr txBox="1">
            <a:spLocks noChangeArrowheads="1"/>
          </p:cNvSpPr>
          <p:nvPr/>
        </p:nvSpPr>
        <p:spPr bwMode="auto">
          <a:xfrm>
            <a:off x="5181600" y="16764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Check mark</a:t>
            </a:r>
          </a:p>
        </p:txBody>
      </p:sp>
      <p:pic>
        <p:nvPicPr>
          <p:cNvPr id="23559" name="Picture 209" descr="ICON_People_Q308"/>
          <p:cNvPicPr>
            <a:picLocks noChangeAspect="1" noChangeArrowheads="1"/>
          </p:cNvPicPr>
          <p:nvPr/>
        </p:nvPicPr>
        <p:blipFill>
          <a:blip r:embed="rId2"/>
          <a:srcRect/>
          <a:stretch>
            <a:fillRect/>
          </a:stretch>
        </p:blipFill>
        <p:spPr bwMode="auto">
          <a:xfrm>
            <a:off x="7223125" y="2895600"/>
            <a:ext cx="1235075" cy="1524000"/>
          </a:xfrm>
          <a:prstGeom prst="rect">
            <a:avLst/>
          </a:prstGeom>
          <a:noFill/>
          <a:ln w="9525">
            <a:noFill/>
            <a:miter lim="800000"/>
            <a:headEnd/>
            <a:tailEnd/>
          </a:ln>
        </p:spPr>
      </p:pic>
      <p:pic>
        <p:nvPicPr>
          <p:cNvPr id="23560" name="Picture 210" descr="ICON_Person_Q308"/>
          <p:cNvPicPr>
            <a:picLocks noChangeAspect="1" noChangeArrowheads="1"/>
          </p:cNvPicPr>
          <p:nvPr/>
        </p:nvPicPr>
        <p:blipFill>
          <a:blip r:embed="rId3"/>
          <a:srcRect/>
          <a:stretch>
            <a:fillRect/>
          </a:stretch>
        </p:blipFill>
        <p:spPr bwMode="auto">
          <a:xfrm>
            <a:off x="2003425" y="1371600"/>
            <a:ext cx="804863" cy="1371600"/>
          </a:xfrm>
          <a:prstGeom prst="rect">
            <a:avLst/>
          </a:prstGeom>
          <a:noFill/>
          <a:ln w="9525">
            <a:noFill/>
            <a:miter lim="800000"/>
            <a:headEnd/>
            <a:tailEnd/>
          </a:ln>
        </p:spPr>
      </p:pic>
      <p:pic>
        <p:nvPicPr>
          <p:cNvPr id="23561" name="Picture 211" descr="ICON_BarGraph_Q308"/>
          <p:cNvPicPr>
            <a:picLocks noChangeAspect="1" noChangeArrowheads="1"/>
          </p:cNvPicPr>
          <p:nvPr/>
        </p:nvPicPr>
        <p:blipFill>
          <a:blip r:embed="rId4"/>
          <a:srcRect/>
          <a:stretch>
            <a:fillRect/>
          </a:stretch>
        </p:blipFill>
        <p:spPr bwMode="auto">
          <a:xfrm>
            <a:off x="2362200" y="4176713"/>
            <a:ext cx="1225550" cy="1766887"/>
          </a:xfrm>
          <a:prstGeom prst="rect">
            <a:avLst/>
          </a:prstGeom>
          <a:noFill/>
          <a:ln w="9525">
            <a:noFill/>
            <a:miter lim="800000"/>
            <a:headEnd/>
            <a:tailEnd/>
          </a:ln>
        </p:spPr>
      </p:pic>
      <p:pic>
        <p:nvPicPr>
          <p:cNvPr id="23562" name="Picture 212" descr="ICON_CheckMark_Q308"/>
          <p:cNvPicPr>
            <a:picLocks noChangeAspect="1" noChangeArrowheads="1"/>
          </p:cNvPicPr>
          <p:nvPr/>
        </p:nvPicPr>
        <p:blipFill>
          <a:blip r:embed="rId5"/>
          <a:srcRect/>
          <a:stretch>
            <a:fillRect/>
          </a:stretch>
        </p:blipFill>
        <p:spPr bwMode="auto">
          <a:xfrm>
            <a:off x="7070725" y="1371600"/>
            <a:ext cx="1066800" cy="938213"/>
          </a:xfrm>
          <a:prstGeom prst="rect">
            <a:avLst/>
          </a:prstGeom>
          <a:noFill/>
          <a:ln w="9525">
            <a:noFill/>
            <a:miter lim="800000"/>
            <a:headEnd/>
            <a:tailEnd/>
          </a:ln>
        </p:spPr>
      </p:pic>
      <p:pic>
        <p:nvPicPr>
          <p:cNvPr id="23563" name="Picture 214" descr="ICON_People_Green_Q408"/>
          <p:cNvPicPr>
            <a:picLocks noChangeAspect="1" noChangeArrowheads="1"/>
          </p:cNvPicPr>
          <p:nvPr/>
        </p:nvPicPr>
        <p:blipFill>
          <a:blip r:embed="rId6"/>
          <a:srcRect/>
          <a:stretch>
            <a:fillRect/>
          </a:stretch>
        </p:blipFill>
        <p:spPr bwMode="auto">
          <a:xfrm>
            <a:off x="8153400" y="4724400"/>
            <a:ext cx="663575" cy="762000"/>
          </a:xfrm>
          <a:prstGeom prst="rect">
            <a:avLst/>
          </a:prstGeom>
          <a:noFill/>
          <a:ln w="9525">
            <a:noFill/>
            <a:miter lim="800000"/>
            <a:headEnd/>
            <a:tailEnd/>
          </a:ln>
        </p:spPr>
      </p:pic>
      <p:pic>
        <p:nvPicPr>
          <p:cNvPr id="23564" name="Picture 215" descr="ICON_People_LtBlue_Q408"/>
          <p:cNvPicPr>
            <a:picLocks noChangeAspect="1" noChangeArrowheads="1"/>
          </p:cNvPicPr>
          <p:nvPr/>
        </p:nvPicPr>
        <p:blipFill>
          <a:blip r:embed="rId7"/>
          <a:srcRect/>
          <a:stretch>
            <a:fillRect/>
          </a:stretch>
        </p:blipFill>
        <p:spPr bwMode="auto">
          <a:xfrm>
            <a:off x="5575300" y="4724400"/>
            <a:ext cx="673100" cy="779463"/>
          </a:xfrm>
          <a:prstGeom prst="rect">
            <a:avLst/>
          </a:prstGeom>
          <a:noFill/>
          <a:ln w="9525">
            <a:noFill/>
            <a:miter lim="800000"/>
            <a:headEnd/>
            <a:tailEnd/>
          </a:ln>
        </p:spPr>
      </p:pic>
      <p:pic>
        <p:nvPicPr>
          <p:cNvPr id="23565" name="Picture 216" descr="ICON_People_MedBlue_Q408"/>
          <p:cNvPicPr>
            <a:picLocks noChangeAspect="1" noChangeArrowheads="1"/>
          </p:cNvPicPr>
          <p:nvPr/>
        </p:nvPicPr>
        <p:blipFill>
          <a:blip r:embed="rId8"/>
          <a:srcRect/>
          <a:stretch>
            <a:fillRect/>
          </a:stretch>
        </p:blipFill>
        <p:spPr bwMode="auto">
          <a:xfrm>
            <a:off x="6448425" y="4724400"/>
            <a:ext cx="714375" cy="762000"/>
          </a:xfrm>
          <a:prstGeom prst="rect">
            <a:avLst/>
          </a:prstGeom>
          <a:noFill/>
          <a:ln w="9525">
            <a:noFill/>
            <a:miter lim="800000"/>
            <a:headEnd/>
            <a:tailEnd/>
          </a:ln>
        </p:spPr>
      </p:pic>
      <p:pic>
        <p:nvPicPr>
          <p:cNvPr id="23566" name="Picture 217" descr="ICON_People_Orange_Q408"/>
          <p:cNvPicPr>
            <a:picLocks noChangeAspect="1" noChangeArrowheads="1"/>
          </p:cNvPicPr>
          <p:nvPr/>
        </p:nvPicPr>
        <p:blipFill>
          <a:blip r:embed="rId9"/>
          <a:srcRect/>
          <a:stretch>
            <a:fillRect/>
          </a:stretch>
        </p:blipFill>
        <p:spPr bwMode="auto">
          <a:xfrm>
            <a:off x="7318375" y="4724400"/>
            <a:ext cx="682625" cy="750888"/>
          </a:xfrm>
          <a:prstGeom prst="rect">
            <a:avLst/>
          </a:prstGeom>
          <a:noFill/>
          <a:ln w="9525">
            <a:noFill/>
            <a:miter lim="800000"/>
            <a:headEnd/>
            <a:tailEnd/>
          </a:ln>
        </p:spPr>
      </p:pic>
      <p:pic>
        <p:nvPicPr>
          <p:cNvPr id="23567" name="Picture 14" descr="ICON_Person_Orange_Q408.png"/>
          <p:cNvPicPr>
            <a:picLocks noChangeAspect="1"/>
          </p:cNvPicPr>
          <p:nvPr/>
        </p:nvPicPr>
        <p:blipFill>
          <a:blip r:embed="rId10"/>
          <a:srcRect/>
          <a:stretch>
            <a:fillRect/>
          </a:stretch>
        </p:blipFill>
        <p:spPr bwMode="auto">
          <a:xfrm>
            <a:off x="3222625" y="1371600"/>
            <a:ext cx="815975" cy="1414463"/>
          </a:xfrm>
          <a:prstGeom prst="rect">
            <a:avLst/>
          </a:prstGeom>
          <a:noFill/>
          <a:ln w="9525">
            <a:noFill/>
            <a:miter lim="800000"/>
            <a:headEnd/>
            <a:tailEnd/>
          </a:ln>
        </p:spPr>
      </p:pic>
      <p:pic>
        <p:nvPicPr>
          <p:cNvPr id="23568" name="Picture 15" descr="ICON_Person_LtBlue_Q408.png"/>
          <p:cNvPicPr>
            <a:picLocks noChangeAspect="1"/>
          </p:cNvPicPr>
          <p:nvPr/>
        </p:nvPicPr>
        <p:blipFill>
          <a:blip r:embed="rId11"/>
          <a:srcRect/>
          <a:stretch>
            <a:fillRect/>
          </a:stretch>
        </p:blipFill>
        <p:spPr bwMode="auto">
          <a:xfrm>
            <a:off x="2636838" y="2438400"/>
            <a:ext cx="792162" cy="1371600"/>
          </a:xfrm>
          <a:prstGeom prst="rect">
            <a:avLst/>
          </a:prstGeom>
          <a:noFill/>
          <a:ln w="9525">
            <a:noFill/>
            <a:miter lim="800000"/>
            <a:headEnd/>
            <a:tailEnd/>
          </a:ln>
        </p:spPr>
      </p:pic>
      <p:pic>
        <p:nvPicPr>
          <p:cNvPr id="23569" name="Picture 16" descr="ICON_Person_Green_Q408.png"/>
          <p:cNvPicPr>
            <a:picLocks noChangeAspect="1"/>
          </p:cNvPicPr>
          <p:nvPr/>
        </p:nvPicPr>
        <p:blipFill>
          <a:blip r:embed="rId12"/>
          <a:srcRect/>
          <a:stretch>
            <a:fillRect/>
          </a:stretch>
        </p:blipFill>
        <p:spPr bwMode="auto">
          <a:xfrm>
            <a:off x="3886200" y="2438400"/>
            <a:ext cx="792163" cy="137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Virtual Machines</a:t>
            </a:r>
            <a:endParaRPr lang="en-US" dirty="0"/>
          </a:p>
        </p:txBody>
      </p:sp>
      <p:sp>
        <p:nvSpPr>
          <p:cNvPr id="24579" name="Text Box 135"/>
          <p:cNvSpPr txBox="1">
            <a:spLocks noChangeArrowheads="1"/>
          </p:cNvSpPr>
          <p:nvPr/>
        </p:nvSpPr>
        <p:spPr bwMode="auto">
          <a:xfrm>
            <a:off x="304800" y="1295400"/>
            <a:ext cx="28956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Machine - basic</a:t>
            </a:r>
          </a:p>
        </p:txBody>
      </p:sp>
      <p:sp>
        <p:nvSpPr>
          <p:cNvPr id="24580" name="Text Box 136"/>
          <p:cNvSpPr txBox="1">
            <a:spLocks noChangeArrowheads="1"/>
          </p:cNvSpPr>
          <p:nvPr/>
        </p:nvSpPr>
        <p:spPr bwMode="auto">
          <a:xfrm>
            <a:off x="304800" y="2711450"/>
            <a:ext cx="2819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Machine - detailed</a:t>
            </a:r>
          </a:p>
        </p:txBody>
      </p:sp>
      <p:sp>
        <p:nvSpPr>
          <p:cNvPr id="24581" name="Text Box 142"/>
          <p:cNvSpPr txBox="1">
            <a:spLocks noChangeArrowheads="1"/>
          </p:cNvSpPr>
          <p:nvPr/>
        </p:nvSpPr>
        <p:spPr bwMode="auto">
          <a:xfrm>
            <a:off x="5562600" y="1066800"/>
            <a:ext cx="1905000" cy="1107996"/>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Virtual Machine – with virtual </a:t>
            </a:r>
            <a:r>
              <a:rPr lang="en-US" dirty="0" smtClean="0">
                <a:solidFill>
                  <a:srgbClr val="000000"/>
                </a:solidFill>
              </a:rPr>
              <a:t>desktops</a:t>
            </a:r>
            <a:endParaRPr lang="en-US" dirty="0">
              <a:solidFill>
                <a:srgbClr val="000000"/>
              </a:solidFill>
            </a:endParaRPr>
          </a:p>
          <a:p>
            <a:pPr lvl="1">
              <a:spcBef>
                <a:spcPct val="50000"/>
              </a:spcBef>
            </a:pPr>
            <a:endParaRPr lang="en-US" sz="1200" dirty="0"/>
          </a:p>
        </p:txBody>
      </p:sp>
      <p:sp>
        <p:nvSpPr>
          <p:cNvPr id="24582" name="Text Box 143"/>
          <p:cNvSpPr txBox="1">
            <a:spLocks noChangeArrowheads="1"/>
          </p:cNvSpPr>
          <p:nvPr/>
        </p:nvSpPr>
        <p:spPr bwMode="auto">
          <a:xfrm>
            <a:off x="5562600" y="3447618"/>
            <a:ext cx="1981200" cy="584775"/>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Virtual Machine – with virtualized app</a:t>
            </a:r>
          </a:p>
        </p:txBody>
      </p:sp>
      <p:pic>
        <p:nvPicPr>
          <p:cNvPr id="24583" name="Picture 150" descr="ICON_VM_basic_label_Q308"/>
          <p:cNvPicPr>
            <a:picLocks noChangeAspect="1" noChangeArrowheads="1"/>
          </p:cNvPicPr>
          <p:nvPr/>
        </p:nvPicPr>
        <p:blipFill>
          <a:blip r:embed="rId2"/>
          <a:srcRect/>
          <a:stretch>
            <a:fillRect/>
          </a:stretch>
        </p:blipFill>
        <p:spPr bwMode="auto">
          <a:xfrm>
            <a:off x="3214688" y="762000"/>
            <a:ext cx="919163" cy="1066800"/>
          </a:xfrm>
          <a:prstGeom prst="rect">
            <a:avLst/>
          </a:prstGeom>
          <a:noFill/>
          <a:ln w="9525">
            <a:noFill/>
            <a:miter lim="800000"/>
            <a:headEnd/>
            <a:tailEnd/>
          </a:ln>
        </p:spPr>
      </p:pic>
      <p:pic>
        <p:nvPicPr>
          <p:cNvPr id="24584" name="Picture 151" descr="ICON_VM_desktop_Q308"/>
          <p:cNvPicPr>
            <a:picLocks noChangeAspect="1" noChangeArrowheads="1"/>
          </p:cNvPicPr>
          <p:nvPr/>
        </p:nvPicPr>
        <p:blipFill>
          <a:blip r:embed="rId3"/>
          <a:srcRect/>
          <a:stretch>
            <a:fillRect/>
          </a:stretch>
        </p:blipFill>
        <p:spPr bwMode="auto">
          <a:xfrm>
            <a:off x="7543800" y="914400"/>
            <a:ext cx="919162" cy="1069975"/>
          </a:xfrm>
          <a:prstGeom prst="rect">
            <a:avLst/>
          </a:prstGeom>
          <a:noFill/>
          <a:ln w="9525">
            <a:noFill/>
            <a:miter lim="800000"/>
            <a:headEnd/>
            <a:tailEnd/>
          </a:ln>
        </p:spPr>
      </p:pic>
      <p:pic>
        <p:nvPicPr>
          <p:cNvPr id="24586" name="Picture 158" descr="ICON_VM_ThinApp_only_R2_condensed_Q308"/>
          <p:cNvPicPr>
            <a:picLocks noChangeAspect="1" noChangeArrowheads="1"/>
          </p:cNvPicPr>
          <p:nvPr/>
        </p:nvPicPr>
        <p:blipFill>
          <a:blip r:embed="rId4"/>
          <a:srcRect/>
          <a:stretch>
            <a:fillRect/>
          </a:stretch>
        </p:blipFill>
        <p:spPr bwMode="auto">
          <a:xfrm>
            <a:off x="7315200" y="4343400"/>
            <a:ext cx="914400" cy="706315"/>
          </a:xfrm>
          <a:prstGeom prst="rect">
            <a:avLst/>
          </a:prstGeom>
          <a:noFill/>
          <a:ln w="9525">
            <a:noFill/>
            <a:miter lim="800000"/>
            <a:headEnd/>
            <a:tailEnd/>
          </a:ln>
        </p:spPr>
      </p:pic>
      <p:pic>
        <p:nvPicPr>
          <p:cNvPr id="24587" name="Picture 159" descr="ICON_VM_ThinApp_R2_condensed_Q308"/>
          <p:cNvPicPr>
            <a:picLocks noChangeAspect="1" noChangeArrowheads="1"/>
          </p:cNvPicPr>
          <p:nvPr/>
        </p:nvPicPr>
        <p:blipFill>
          <a:blip r:embed="rId5"/>
          <a:srcRect/>
          <a:stretch>
            <a:fillRect/>
          </a:stretch>
        </p:blipFill>
        <p:spPr bwMode="auto">
          <a:xfrm>
            <a:off x="5943600" y="4095750"/>
            <a:ext cx="938213" cy="1085850"/>
          </a:xfrm>
          <a:prstGeom prst="rect">
            <a:avLst/>
          </a:prstGeom>
          <a:noFill/>
          <a:ln w="9525">
            <a:noFill/>
            <a:miter lim="800000"/>
            <a:headEnd/>
            <a:tailEnd/>
          </a:ln>
        </p:spPr>
      </p:pic>
      <p:sp>
        <p:nvSpPr>
          <p:cNvPr id="24588" name="Text Box 161"/>
          <p:cNvSpPr txBox="1">
            <a:spLocks noChangeArrowheads="1"/>
          </p:cNvSpPr>
          <p:nvPr/>
        </p:nvSpPr>
        <p:spPr bwMode="auto">
          <a:xfrm>
            <a:off x="6781800" y="5352618"/>
            <a:ext cx="1981200" cy="438582"/>
          </a:xfrm>
          <a:prstGeom prst="rect">
            <a:avLst/>
          </a:prstGeom>
          <a:noFill/>
          <a:ln w="9525">
            <a:noFill/>
            <a:miter lim="800000"/>
            <a:headEnd/>
            <a:tailEnd/>
          </a:ln>
        </p:spPr>
        <p:txBody>
          <a:bodyPr wrap="square">
            <a:prstTxWarp prst="textNoShape">
              <a:avLst/>
            </a:prstTxWarp>
            <a:spAutoFit/>
          </a:bodyPr>
          <a:lstStyle/>
          <a:p>
            <a:pPr lvl="1">
              <a:spcBef>
                <a:spcPct val="50000"/>
              </a:spcBef>
              <a:buFontTx/>
              <a:buChar char="•"/>
            </a:pPr>
            <a:r>
              <a:rPr lang="en-US" sz="900" dirty="0">
                <a:solidFill>
                  <a:schemeClr val="tx1">
                    <a:lumMod val="50000"/>
                  </a:schemeClr>
                </a:solidFill>
              </a:rPr>
              <a:t> </a:t>
            </a:r>
            <a:r>
              <a:rPr lang="en-US" sz="900" dirty="0" err="1">
                <a:solidFill>
                  <a:schemeClr val="tx1">
                    <a:lumMod val="50000"/>
                  </a:schemeClr>
                </a:solidFill>
              </a:rPr>
              <a:t>ThinApp</a:t>
            </a:r>
            <a:r>
              <a:rPr lang="en-US" sz="900" dirty="0">
                <a:solidFill>
                  <a:schemeClr val="tx1">
                    <a:lumMod val="50000"/>
                  </a:schemeClr>
                </a:solidFill>
              </a:rPr>
              <a:t> not inside a VM</a:t>
            </a:r>
          </a:p>
          <a:p>
            <a:pPr>
              <a:spcBef>
                <a:spcPct val="50000"/>
              </a:spcBef>
            </a:pPr>
            <a:endParaRPr lang="en-US" sz="900" dirty="0"/>
          </a:p>
        </p:txBody>
      </p:sp>
      <p:pic>
        <p:nvPicPr>
          <p:cNvPr id="24589" name="Picture 164" descr="DGRM_VirtualizationLayer_Q408"/>
          <p:cNvPicPr>
            <a:picLocks noChangeAspect="1" noChangeArrowheads="1"/>
          </p:cNvPicPr>
          <p:nvPr/>
        </p:nvPicPr>
        <p:blipFill>
          <a:blip r:embed="rId6"/>
          <a:srcRect/>
          <a:stretch>
            <a:fillRect/>
          </a:stretch>
        </p:blipFill>
        <p:spPr bwMode="auto">
          <a:xfrm>
            <a:off x="2819400" y="4953000"/>
            <a:ext cx="1662112" cy="1214437"/>
          </a:xfrm>
          <a:prstGeom prst="rect">
            <a:avLst/>
          </a:prstGeom>
          <a:noFill/>
          <a:ln w="9525">
            <a:noFill/>
            <a:miter lim="800000"/>
            <a:headEnd/>
            <a:tailEnd/>
          </a:ln>
        </p:spPr>
      </p:pic>
      <p:sp>
        <p:nvSpPr>
          <p:cNvPr id="24590" name="Text Box 165"/>
          <p:cNvSpPr txBox="1">
            <a:spLocks noChangeArrowheads="1"/>
          </p:cNvSpPr>
          <p:nvPr/>
        </p:nvSpPr>
        <p:spPr bwMode="auto">
          <a:xfrm>
            <a:off x="288925" y="5376862"/>
            <a:ext cx="2606675" cy="338138"/>
          </a:xfrm>
          <a:prstGeom prst="rect">
            <a:avLst/>
          </a:prstGeom>
          <a:noFill/>
          <a:ln w="9525">
            <a:noFill/>
            <a:miter lim="800000"/>
            <a:headEnd/>
            <a:tailEnd/>
          </a:ln>
        </p:spPr>
        <p:txBody>
          <a:bodyPr>
            <a:prstTxWarp prst="textNoShape">
              <a:avLst/>
            </a:prstTxWarp>
            <a:spAutoFit/>
          </a:bodyPr>
          <a:lstStyle/>
          <a:p>
            <a:pPr>
              <a:buFontTx/>
              <a:buChar char="•"/>
            </a:pPr>
            <a:r>
              <a:rPr lang="en-US" dirty="0">
                <a:solidFill>
                  <a:srgbClr val="000000"/>
                </a:solidFill>
              </a:rPr>
              <a:t> Virtualization Layer</a:t>
            </a:r>
          </a:p>
        </p:txBody>
      </p:sp>
      <p:sp>
        <p:nvSpPr>
          <p:cNvPr id="24591" name="Text Box 166"/>
          <p:cNvSpPr txBox="1">
            <a:spLocks noChangeArrowheads="1"/>
          </p:cNvSpPr>
          <p:nvPr/>
        </p:nvSpPr>
        <p:spPr bwMode="auto">
          <a:xfrm>
            <a:off x="5181600" y="5352618"/>
            <a:ext cx="1828800" cy="438582"/>
          </a:xfrm>
          <a:prstGeom prst="rect">
            <a:avLst/>
          </a:prstGeom>
          <a:noFill/>
          <a:ln w="9525">
            <a:noFill/>
            <a:miter lim="800000"/>
            <a:headEnd/>
            <a:tailEnd/>
          </a:ln>
        </p:spPr>
        <p:txBody>
          <a:bodyPr wrap="square">
            <a:prstTxWarp prst="textNoShape">
              <a:avLst/>
            </a:prstTxWarp>
            <a:spAutoFit/>
          </a:bodyPr>
          <a:lstStyle/>
          <a:p>
            <a:pPr lvl="1">
              <a:spcBef>
                <a:spcPct val="50000"/>
              </a:spcBef>
              <a:buFontTx/>
              <a:buChar char="•"/>
            </a:pPr>
            <a:r>
              <a:rPr lang="en-US" sz="900" dirty="0">
                <a:solidFill>
                  <a:schemeClr val="tx1">
                    <a:lumMod val="50000"/>
                  </a:schemeClr>
                </a:solidFill>
              </a:rPr>
              <a:t> </a:t>
            </a:r>
            <a:r>
              <a:rPr lang="en-US" sz="900" dirty="0" err="1">
                <a:solidFill>
                  <a:schemeClr val="tx1">
                    <a:lumMod val="50000"/>
                  </a:schemeClr>
                </a:solidFill>
              </a:rPr>
              <a:t>ThinApp</a:t>
            </a:r>
            <a:r>
              <a:rPr lang="en-US" sz="900" dirty="0">
                <a:solidFill>
                  <a:schemeClr val="tx1">
                    <a:lumMod val="50000"/>
                  </a:schemeClr>
                </a:solidFill>
              </a:rPr>
              <a:t> inside a VM</a:t>
            </a:r>
          </a:p>
          <a:p>
            <a:pPr>
              <a:spcBef>
                <a:spcPct val="50000"/>
              </a:spcBef>
            </a:pPr>
            <a:endParaRPr lang="en-US" sz="900" dirty="0"/>
          </a:p>
        </p:txBody>
      </p:sp>
      <p:pic>
        <p:nvPicPr>
          <p:cNvPr id="18434" name="Picture 2" descr="C:\Users\testuser\AppData\Local\Temp\VMwareDnD\22424b5c\ICON_VM_desktop_Green_Q408.png"/>
          <p:cNvPicPr>
            <a:picLocks noChangeAspect="1" noChangeArrowheads="1"/>
          </p:cNvPicPr>
          <p:nvPr/>
        </p:nvPicPr>
        <p:blipFill>
          <a:blip r:embed="rId7"/>
          <a:srcRect/>
          <a:stretch>
            <a:fillRect/>
          </a:stretch>
        </p:blipFill>
        <p:spPr bwMode="auto">
          <a:xfrm>
            <a:off x="8001000" y="1828800"/>
            <a:ext cx="914400" cy="1068485"/>
          </a:xfrm>
          <a:prstGeom prst="rect">
            <a:avLst/>
          </a:prstGeom>
          <a:noFill/>
        </p:spPr>
      </p:pic>
      <p:pic>
        <p:nvPicPr>
          <p:cNvPr id="18435" name="Picture 3" descr="C:\Users\testuser\AppData\Local\Temp\VMwareDnD\6d3dd11a\ICON_VM_desktop_LtBlue_Q408.png"/>
          <p:cNvPicPr>
            <a:picLocks noChangeAspect="1" noChangeArrowheads="1"/>
          </p:cNvPicPr>
          <p:nvPr/>
        </p:nvPicPr>
        <p:blipFill>
          <a:blip r:embed="rId8"/>
          <a:srcRect/>
          <a:stretch>
            <a:fillRect/>
          </a:stretch>
        </p:blipFill>
        <p:spPr bwMode="auto">
          <a:xfrm>
            <a:off x="6934200" y="1828800"/>
            <a:ext cx="910158" cy="1060597"/>
          </a:xfrm>
          <a:prstGeom prst="rect">
            <a:avLst/>
          </a:prstGeom>
          <a:noFill/>
        </p:spPr>
      </p:pic>
      <p:pic>
        <p:nvPicPr>
          <p:cNvPr id="6146" name="Picture 2" descr="C:\Users\testuser\AppData\Local\Temp\VMwareDnD\e084455a\ICON_VM_detailed_Q408.png"/>
          <p:cNvPicPr>
            <a:picLocks noChangeAspect="1" noChangeArrowheads="1"/>
          </p:cNvPicPr>
          <p:nvPr/>
        </p:nvPicPr>
        <p:blipFill>
          <a:blip r:embed="rId9"/>
          <a:srcRect/>
          <a:stretch>
            <a:fillRect/>
          </a:stretch>
        </p:blipFill>
        <p:spPr bwMode="auto">
          <a:xfrm>
            <a:off x="3214688" y="2057400"/>
            <a:ext cx="921162" cy="1066800"/>
          </a:xfrm>
          <a:prstGeom prst="rect">
            <a:avLst/>
          </a:prstGeom>
          <a:noFill/>
        </p:spPr>
      </p:pic>
      <p:sp>
        <p:nvSpPr>
          <p:cNvPr id="22" name="Text Box 136"/>
          <p:cNvSpPr txBox="1">
            <a:spLocks noChangeArrowheads="1"/>
          </p:cNvSpPr>
          <p:nvPr/>
        </p:nvSpPr>
        <p:spPr bwMode="auto">
          <a:xfrm>
            <a:off x="304800" y="4038600"/>
            <a:ext cx="22860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smtClean="0">
                <a:solidFill>
                  <a:srgbClr val="000000"/>
                </a:solidFill>
              </a:rPr>
              <a:t> </a:t>
            </a:r>
            <a:r>
              <a:rPr lang="en-US" dirty="0" err="1" smtClean="0">
                <a:solidFill>
                  <a:srgbClr val="000000"/>
                </a:solidFill>
              </a:rPr>
              <a:t>Application,Data,OS</a:t>
            </a:r>
            <a:endParaRPr lang="en-US" dirty="0">
              <a:solidFill>
                <a:srgbClr val="000000"/>
              </a:solidFill>
            </a:endParaRPr>
          </a:p>
        </p:txBody>
      </p:sp>
      <p:pic>
        <p:nvPicPr>
          <p:cNvPr id="6147" name="Picture 3" descr="C:\Users\testuser\AppData\Local\Temp\VMwareDnD\ea8c5b47\ICON_OS_3D_Q408.png"/>
          <p:cNvPicPr>
            <a:picLocks noChangeAspect="1" noChangeArrowheads="1"/>
          </p:cNvPicPr>
          <p:nvPr/>
        </p:nvPicPr>
        <p:blipFill>
          <a:blip r:embed="rId10"/>
          <a:srcRect/>
          <a:stretch>
            <a:fillRect/>
          </a:stretch>
        </p:blipFill>
        <p:spPr bwMode="auto">
          <a:xfrm>
            <a:off x="3200400" y="4038600"/>
            <a:ext cx="914400" cy="762000"/>
          </a:xfrm>
          <a:prstGeom prst="rect">
            <a:avLst/>
          </a:prstGeom>
          <a:noFill/>
        </p:spPr>
      </p:pic>
      <p:pic>
        <p:nvPicPr>
          <p:cNvPr id="6148" name="Picture 4" descr="C:\Users\testuser\AppData\Local\Temp\VMwareDnD\36727dc9\ICON_Data_3D_Q408.png"/>
          <p:cNvPicPr>
            <a:picLocks noChangeAspect="1" noChangeArrowheads="1"/>
          </p:cNvPicPr>
          <p:nvPr/>
        </p:nvPicPr>
        <p:blipFill>
          <a:blip r:embed="rId11"/>
          <a:srcRect/>
          <a:stretch>
            <a:fillRect/>
          </a:stretch>
        </p:blipFill>
        <p:spPr bwMode="auto">
          <a:xfrm>
            <a:off x="3200400" y="3733800"/>
            <a:ext cx="902369" cy="685800"/>
          </a:xfrm>
          <a:prstGeom prst="rect">
            <a:avLst/>
          </a:prstGeom>
          <a:noFill/>
        </p:spPr>
      </p:pic>
      <p:pic>
        <p:nvPicPr>
          <p:cNvPr id="5122" name="Picture 2" descr="C:\Users\testuser\AppData\Local\Temp\VMwareDnD\555dc0ff\ICON_App_3D_Q408.png"/>
          <p:cNvPicPr>
            <a:picLocks noChangeAspect="1" noChangeArrowheads="1"/>
          </p:cNvPicPr>
          <p:nvPr/>
        </p:nvPicPr>
        <p:blipFill>
          <a:blip r:embed="rId12"/>
          <a:srcRect/>
          <a:stretch>
            <a:fillRect/>
          </a:stretch>
        </p:blipFill>
        <p:spPr bwMode="auto">
          <a:xfrm>
            <a:off x="3200400" y="3276600"/>
            <a:ext cx="921855" cy="780242"/>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Flat Versions</a:t>
            </a:r>
          </a:p>
        </p:txBody>
      </p:sp>
      <p:sp>
        <p:nvSpPr>
          <p:cNvPr id="25603" name="Text Box 135"/>
          <p:cNvSpPr txBox="1">
            <a:spLocks noChangeArrowheads="1"/>
          </p:cNvSpPr>
          <p:nvPr/>
        </p:nvSpPr>
        <p:spPr bwMode="auto">
          <a:xfrm>
            <a:off x="381000" y="1066800"/>
            <a:ext cx="28956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Machine - basic</a:t>
            </a:r>
          </a:p>
        </p:txBody>
      </p:sp>
      <p:sp>
        <p:nvSpPr>
          <p:cNvPr id="25604" name="Text Box 136"/>
          <p:cNvSpPr txBox="1">
            <a:spLocks noChangeArrowheads="1"/>
          </p:cNvSpPr>
          <p:nvPr/>
        </p:nvSpPr>
        <p:spPr bwMode="auto">
          <a:xfrm>
            <a:off x="304800" y="2633663"/>
            <a:ext cx="2819400" cy="338137"/>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Machine - detailed</a:t>
            </a:r>
          </a:p>
        </p:txBody>
      </p:sp>
      <p:sp>
        <p:nvSpPr>
          <p:cNvPr id="25605" name="Text Box 143"/>
          <p:cNvSpPr txBox="1">
            <a:spLocks noChangeArrowheads="1"/>
          </p:cNvSpPr>
          <p:nvPr/>
        </p:nvSpPr>
        <p:spPr bwMode="auto">
          <a:xfrm>
            <a:off x="5105400" y="1066800"/>
            <a:ext cx="38100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Machine – with Virtualized App</a:t>
            </a:r>
          </a:p>
        </p:txBody>
      </p:sp>
      <p:sp>
        <p:nvSpPr>
          <p:cNvPr id="25606" name="Text Box 161"/>
          <p:cNvSpPr txBox="1">
            <a:spLocks noChangeArrowheads="1"/>
          </p:cNvSpPr>
          <p:nvPr/>
        </p:nvSpPr>
        <p:spPr bwMode="auto">
          <a:xfrm>
            <a:off x="6934200" y="2667000"/>
            <a:ext cx="1524000" cy="577850"/>
          </a:xfrm>
          <a:prstGeom prst="rect">
            <a:avLst/>
          </a:prstGeom>
          <a:noFill/>
          <a:ln w="9525">
            <a:noFill/>
            <a:miter lim="800000"/>
            <a:headEnd/>
            <a:tailEnd/>
          </a:ln>
        </p:spPr>
        <p:txBody>
          <a:bodyPr>
            <a:prstTxWarp prst="textNoShape">
              <a:avLst/>
            </a:prstTxWarp>
            <a:spAutoFit/>
          </a:bodyPr>
          <a:lstStyle/>
          <a:p>
            <a:pPr lvl="1">
              <a:spcBef>
                <a:spcPct val="50000"/>
              </a:spcBef>
              <a:buFontTx/>
              <a:buChar char="•"/>
            </a:pPr>
            <a:r>
              <a:rPr lang="en-US" sz="900" dirty="0">
                <a:solidFill>
                  <a:schemeClr val="tx1">
                    <a:lumMod val="50000"/>
                  </a:schemeClr>
                </a:solidFill>
              </a:rPr>
              <a:t> Virtualized App not inside a VM</a:t>
            </a:r>
          </a:p>
          <a:p>
            <a:pPr>
              <a:spcBef>
                <a:spcPct val="50000"/>
              </a:spcBef>
            </a:pPr>
            <a:endParaRPr lang="en-US" sz="900" dirty="0"/>
          </a:p>
        </p:txBody>
      </p:sp>
      <p:sp>
        <p:nvSpPr>
          <p:cNvPr id="25608" name="Text Box 166"/>
          <p:cNvSpPr txBox="1">
            <a:spLocks noChangeArrowheads="1"/>
          </p:cNvSpPr>
          <p:nvPr/>
        </p:nvSpPr>
        <p:spPr bwMode="auto">
          <a:xfrm>
            <a:off x="5334000" y="2667000"/>
            <a:ext cx="1600200" cy="577850"/>
          </a:xfrm>
          <a:prstGeom prst="rect">
            <a:avLst/>
          </a:prstGeom>
          <a:noFill/>
          <a:ln w="9525">
            <a:noFill/>
            <a:miter lim="800000"/>
            <a:headEnd/>
            <a:tailEnd/>
          </a:ln>
        </p:spPr>
        <p:txBody>
          <a:bodyPr>
            <a:prstTxWarp prst="textNoShape">
              <a:avLst/>
            </a:prstTxWarp>
            <a:spAutoFit/>
          </a:bodyPr>
          <a:lstStyle/>
          <a:p>
            <a:pPr lvl="1">
              <a:spcBef>
                <a:spcPct val="50000"/>
              </a:spcBef>
              <a:buFontTx/>
              <a:buChar char="•"/>
            </a:pPr>
            <a:r>
              <a:rPr lang="en-US" sz="900" dirty="0">
                <a:solidFill>
                  <a:schemeClr val="tx1">
                    <a:lumMod val="50000"/>
                  </a:schemeClr>
                </a:solidFill>
              </a:rPr>
              <a:t> Virtualized App inside a VM</a:t>
            </a:r>
          </a:p>
          <a:p>
            <a:pPr>
              <a:spcBef>
                <a:spcPct val="50000"/>
              </a:spcBef>
            </a:pPr>
            <a:endParaRPr lang="en-US" sz="900" dirty="0"/>
          </a:p>
        </p:txBody>
      </p:sp>
      <p:pic>
        <p:nvPicPr>
          <p:cNvPr id="25609" name="Picture 16" descr="ICON_VM_detail_flat_R2_Q408.png"/>
          <p:cNvPicPr>
            <a:picLocks noChangeAspect="1"/>
          </p:cNvPicPr>
          <p:nvPr/>
        </p:nvPicPr>
        <p:blipFill>
          <a:blip r:embed="rId2"/>
          <a:srcRect/>
          <a:stretch>
            <a:fillRect/>
          </a:stretch>
        </p:blipFill>
        <p:spPr bwMode="auto">
          <a:xfrm>
            <a:off x="2971800" y="2362200"/>
            <a:ext cx="990600" cy="990600"/>
          </a:xfrm>
          <a:prstGeom prst="rect">
            <a:avLst/>
          </a:prstGeom>
          <a:noFill/>
          <a:ln w="9525">
            <a:noFill/>
            <a:miter lim="800000"/>
            <a:headEnd/>
            <a:tailEnd/>
          </a:ln>
        </p:spPr>
      </p:pic>
      <p:pic>
        <p:nvPicPr>
          <p:cNvPr id="25610" name="Picture 17" descr="ICON_VM_basic_flat_R2_Q408.png"/>
          <p:cNvPicPr>
            <a:picLocks noChangeAspect="1"/>
          </p:cNvPicPr>
          <p:nvPr/>
        </p:nvPicPr>
        <p:blipFill>
          <a:blip r:embed="rId3"/>
          <a:srcRect/>
          <a:stretch>
            <a:fillRect/>
          </a:stretch>
        </p:blipFill>
        <p:spPr bwMode="auto">
          <a:xfrm>
            <a:off x="2971800" y="990600"/>
            <a:ext cx="914400" cy="914400"/>
          </a:xfrm>
          <a:prstGeom prst="rect">
            <a:avLst/>
          </a:prstGeom>
          <a:noFill/>
          <a:ln w="9525">
            <a:noFill/>
            <a:miter lim="800000"/>
            <a:headEnd/>
            <a:tailEnd/>
          </a:ln>
        </p:spPr>
      </p:pic>
      <p:sp>
        <p:nvSpPr>
          <p:cNvPr id="25614" name="Text Box 143"/>
          <p:cNvSpPr txBox="1">
            <a:spLocks noChangeArrowheads="1"/>
          </p:cNvSpPr>
          <p:nvPr/>
        </p:nvSpPr>
        <p:spPr bwMode="auto">
          <a:xfrm>
            <a:off x="5791200" y="5410200"/>
            <a:ext cx="2819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Appliance</a:t>
            </a:r>
          </a:p>
        </p:txBody>
      </p:sp>
      <p:pic>
        <p:nvPicPr>
          <p:cNvPr id="25615" name="Picture 29" descr="ICON_VirtApp_Q109.png"/>
          <p:cNvPicPr>
            <a:picLocks noChangeAspect="1"/>
          </p:cNvPicPr>
          <p:nvPr/>
        </p:nvPicPr>
        <p:blipFill>
          <a:blip r:embed="rId4"/>
          <a:srcRect/>
          <a:stretch>
            <a:fillRect/>
          </a:stretch>
        </p:blipFill>
        <p:spPr bwMode="auto">
          <a:xfrm>
            <a:off x="7739062" y="5148262"/>
            <a:ext cx="947738" cy="947738"/>
          </a:xfrm>
          <a:prstGeom prst="rect">
            <a:avLst/>
          </a:prstGeom>
          <a:noFill/>
          <a:ln w="9525">
            <a:noFill/>
            <a:miter lim="800000"/>
            <a:headEnd/>
            <a:tailEnd/>
          </a:ln>
        </p:spPr>
      </p:pic>
      <p:sp>
        <p:nvSpPr>
          <p:cNvPr id="19" name="Rounded Rectangle 18"/>
          <p:cNvSpPr/>
          <p:nvPr/>
        </p:nvSpPr>
        <p:spPr bwMode="auto">
          <a:xfrm>
            <a:off x="2438400" y="5181600"/>
            <a:ext cx="2743200" cy="800100"/>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800" dirty="0" smtClean="0">
                <a:solidFill>
                  <a:schemeClr val="bg1"/>
                </a:solidFill>
              </a:rPr>
              <a:t>Editable Text Here</a:t>
            </a:r>
          </a:p>
        </p:txBody>
      </p:sp>
      <p:sp>
        <p:nvSpPr>
          <p:cNvPr id="20" name="Text Box 136"/>
          <p:cNvSpPr txBox="1">
            <a:spLocks noChangeArrowheads="1"/>
          </p:cNvSpPr>
          <p:nvPr/>
        </p:nvSpPr>
        <p:spPr bwMode="auto">
          <a:xfrm>
            <a:off x="228600" y="5453063"/>
            <a:ext cx="2819400" cy="338137"/>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Virtualization Layer</a:t>
            </a:r>
            <a:endParaRPr lang="en-US" dirty="0">
              <a:solidFill>
                <a:srgbClr val="000000"/>
              </a:solidFill>
            </a:endParaRPr>
          </a:p>
        </p:txBody>
      </p:sp>
      <p:sp>
        <p:nvSpPr>
          <p:cNvPr id="21" name="Text Box 143"/>
          <p:cNvSpPr txBox="1">
            <a:spLocks noChangeArrowheads="1"/>
          </p:cNvSpPr>
          <p:nvPr/>
        </p:nvSpPr>
        <p:spPr bwMode="auto">
          <a:xfrm>
            <a:off x="5105400" y="3352800"/>
            <a:ext cx="2819400" cy="338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Virtual </a:t>
            </a:r>
            <a:r>
              <a:rPr lang="en-US" dirty="0" smtClean="0">
                <a:solidFill>
                  <a:srgbClr val="000000"/>
                </a:solidFill>
              </a:rPr>
              <a:t>Desktops</a:t>
            </a:r>
            <a:endParaRPr lang="en-US" dirty="0">
              <a:solidFill>
                <a:srgbClr val="000000"/>
              </a:solidFill>
            </a:endParaRPr>
          </a:p>
        </p:txBody>
      </p:sp>
      <p:pic>
        <p:nvPicPr>
          <p:cNvPr id="21506" name="Picture 2" descr="C:\Users\testuser\AppData\Local\Temp\VMwareDnD\c0e975b2\VMW_09Q3_ICON_VirtualDesktop.png"/>
          <p:cNvPicPr>
            <a:picLocks noChangeAspect="1" noChangeArrowheads="1"/>
          </p:cNvPicPr>
          <p:nvPr/>
        </p:nvPicPr>
        <p:blipFill>
          <a:blip r:embed="rId5"/>
          <a:srcRect/>
          <a:stretch>
            <a:fillRect/>
          </a:stretch>
        </p:blipFill>
        <p:spPr bwMode="auto">
          <a:xfrm>
            <a:off x="7010400" y="3810000"/>
            <a:ext cx="914400" cy="914400"/>
          </a:xfrm>
          <a:prstGeom prst="rect">
            <a:avLst/>
          </a:prstGeom>
          <a:noFill/>
        </p:spPr>
      </p:pic>
      <p:pic>
        <p:nvPicPr>
          <p:cNvPr id="19458" name="Picture 2" descr="C:\Users\testuser\AppData\Local\Temp\VMwareDnD\fcb663e8\VMW_09Q3_ICON_VirtualDesktop_FLAT_Green.png"/>
          <p:cNvPicPr>
            <a:picLocks noChangeAspect="1" noChangeArrowheads="1"/>
          </p:cNvPicPr>
          <p:nvPr/>
        </p:nvPicPr>
        <p:blipFill>
          <a:blip r:embed="rId6"/>
          <a:srcRect/>
          <a:stretch>
            <a:fillRect/>
          </a:stretch>
        </p:blipFill>
        <p:spPr bwMode="auto">
          <a:xfrm>
            <a:off x="6019800" y="3810000"/>
            <a:ext cx="914399" cy="914399"/>
          </a:xfrm>
          <a:prstGeom prst="rect">
            <a:avLst/>
          </a:prstGeom>
          <a:noFill/>
        </p:spPr>
      </p:pic>
      <p:pic>
        <p:nvPicPr>
          <p:cNvPr id="19459" name="Picture 3" descr="C:\Users\testuser\AppData\Local\Temp\VMwareDnD\a34bc848\VMW_09Q3_ICON_VirtualDesktop_FLAT_LtBlu.png"/>
          <p:cNvPicPr>
            <a:picLocks noChangeAspect="1" noChangeArrowheads="1"/>
          </p:cNvPicPr>
          <p:nvPr/>
        </p:nvPicPr>
        <p:blipFill>
          <a:blip r:embed="rId7"/>
          <a:srcRect/>
          <a:stretch>
            <a:fillRect/>
          </a:stretch>
        </p:blipFill>
        <p:spPr bwMode="auto">
          <a:xfrm>
            <a:off x="8001000" y="3810001"/>
            <a:ext cx="914399" cy="914399"/>
          </a:xfrm>
          <a:prstGeom prst="rect">
            <a:avLst/>
          </a:prstGeom>
          <a:noFill/>
        </p:spPr>
      </p:pic>
      <p:sp>
        <p:nvSpPr>
          <p:cNvPr id="22" name="Rounded Rectangle 31"/>
          <p:cNvSpPr>
            <a:spLocks noChangeArrowheads="1"/>
          </p:cNvSpPr>
          <p:nvPr/>
        </p:nvSpPr>
        <p:spPr bwMode="auto">
          <a:xfrm>
            <a:off x="2743200" y="4495800"/>
            <a:ext cx="838200" cy="304800"/>
          </a:xfrm>
          <a:prstGeom prst="roundRect">
            <a:avLst>
              <a:gd name="adj" fmla="val 16667"/>
            </a:avLst>
          </a:prstGeom>
          <a:gradFill>
            <a:gsLst>
              <a:gs pos="0">
                <a:srgbClr val="0F388A"/>
              </a:gs>
              <a:gs pos="100000">
                <a:srgbClr val="1564AB">
                  <a:alpha val="98824"/>
                </a:srgbClr>
              </a:gs>
            </a:gsLst>
          </a:gradFill>
          <a:ln w="12700">
            <a:solidFill>
              <a:srgbClr val="1A448A"/>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buClr>
                <a:schemeClr val="bg1"/>
              </a:buClr>
              <a:defRPr/>
            </a:pPr>
            <a:r>
              <a:rPr lang="en-US" sz="1400" b="1" dirty="0" smtClean="0">
                <a:solidFill>
                  <a:schemeClr val="bg1"/>
                </a:solidFill>
                <a:latin typeface="+mn-lt"/>
                <a:ea typeface="+mn-ea"/>
                <a:cs typeface="+mn-cs"/>
              </a:rPr>
              <a:t>OS</a:t>
            </a:r>
            <a:endParaRPr lang="en-US" b="1" dirty="0">
              <a:solidFill>
                <a:schemeClr val="bg1"/>
              </a:solidFill>
              <a:latin typeface="+mn-lt"/>
              <a:ea typeface="+mn-ea"/>
              <a:cs typeface="+mn-cs"/>
            </a:endParaRPr>
          </a:p>
        </p:txBody>
      </p:sp>
      <p:sp>
        <p:nvSpPr>
          <p:cNvPr id="23" name="Rounded Rectangle 32"/>
          <p:cNvSpPr>
            <a:spLocks noChangeArrowheads="1"/>
          </p:cNvSpPr>
          <p:nvPr/>
        </p:nvSpPr>
        <p:spPr bwMode="auto">
          <a:xfrm>
            <a:off x="2743200" y="3733800"/>
            <a:ext cx="838200" cy="304800"/>
          </a:xfrm>
          <a:prstGeom prst="roundRect">
            <a:avLst>
              <a:gd name="adj" fmla="val 16667"/>
            </a:avLst>
          </a:prstGeom>
          <a:gradFill>
            <a:gsLst>
              <a:gs pos="0">
                <a:srgbClr val="C34B1B"/>
              </a:gs>
              <a:gs pos="89000">
                <a:srgbClr val="E7893F"/>
              </a:gs>
            </a:gsLst>
          </a:gradFill>
          <a:ln w="12700">
            <a:solidFill>
              <a:schemeClr val="accent6"/>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200" b="1" dirty="0" smtClean="0">
                <a:solidFill>
                  <a:schemeClr val="bg1"/>
                </a:solidFill>
                <a:latin typeface="+mn-lt"/>
                <a:ea typeface="+mn-ea"/>
                <a:cs typeface="+mn-cs"/>
              </a:rPr>
              <a:t>APP</a:t>
            </a:r>
            <a:endParaRPr lang="en-US" sz="1100" b="1" dirty="0">
              <a:solidFill>
                <a:schemeClr val="bg1"/>
              </a:solidFill>
              <a:latin typeface="+mn-lt"/>
              <a:ea typeface="+mn-ea"/>
              <a:cs typeface="+mn-cs"/>
            </a:endParaRPr>
          </a:p>
        </p:txBody>
      </p:sp>
      <p:sp>
        <p:nvSpPr>
          <p:cNvPr id="24" name="Text Box 136"/>
          <p:cNvSpPr txBox="1">
            <a:spLocks noChangeArrowheads="1"/>
          </p:cNvSpPr>
          <p:nvPr/>
        </p:nvSpPr>
        <p:spPr bwMode="auto">
          <a:xfrm>
            <a:off x="381000" y="4038600"/>
            <a:ext cx="22860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smtClean="0">
                <a:solidFill>
                  <a:srgbClr val="000000"/>
                </a:solidFill>
              </a:rPr>
              <a:t> </a:t>
            </a:r>
            <a:r>
              <a:rPr lang="en-US" dirty="0" err="1" smtClean="0">
                <a:solidFill>
                  <a:srgbClr val="000000"/>
                </a:solidFill>
              </a:rPr>
              <a:t>Application,Data,OS</a:t>
            </a:r>
            <a:endParaRPr lang="en-US" dirty="0">
              <a:solidFill>
                <a:srgbClr val="000000"/>
              </a:solidFill>
            </a:endParaRPr>
          </a:p>
        </p:txBody>
      </p:sp>
      <p:sp>
        <p:nvSpPr>
          <p:cNvPr id="25" name="Rounded Rectangle 31"/>
          <p:cNvSpPr>
            <a:spLocks noChangeArrowheads="1"/>
          </p:cNvSpPr>
          <p:nvPr/>
        </p:nvSpPr>
        <p:spPr bwMode="auto">
          <a:xfrm>
            <a:off x="2743200" y="4114800"/>
            <a:ext cx="838200" cy="304800"/>
          </a:xfrm>
          <a:prstGeom prst="roundRect">
            <a:avLst>
              <a:gd name="adj" fmla="val 16667"/>
            </a:avLst>
          </a:prstGeom>
          <a:gradFill>
            <a:gsLst>
              <a:gs pos="0">
                <a:schemeClr val="tx1"/>
              </a:gs>
              <a:gs pos="89000">
                <a:schemeClr val="tx1">
                  <a:lumMod val="60000"/>
                  <a:lumOff val="40000"/>
                </a:schemeClr>
              </a:gs>
            </a:gsLst>
          </a:gradFill>
          <a:ln w="12700">
            <a:solidFill>
              <a:schemeClr val="tx2">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buClr>
                <a:schemeClr val="bg1"/>
              </a:buClr>
              <a:defRPr/>
            </a:pPr>
            <a:r>
              <a:rPr lang="en-US" sz="1200" b="1" dirty="0" smtClean="0">
                <a:solidFill>
                  <a:schemeClr val="bg1"/>
                </a:solidFill>
              </a:rPr>
              <a:t>DATA</a:t>
            </a:r>
            <a:endParaRPr lang="en-US" sz="1400" b="1" dirty="0" smtClean="0">
              <a:solidFill>
                <a:schemeClr val="bg1"/>
              </a:solidFill>
            </a:endParaRPr>
          </a:p>
        </p:txBody>
      </p:sp>
      <p:sp>
        <p:nvSpPr>
          <p:cNvPr id="26" name="Rounded Rectangle 31"/>
          <p:cNvSpPr>
            <a:spLocks noChangeArrowheads="1"/>
          </p:cNvSpPr>
          <p:nvPr/>
        </p:nvSpPr>
        <p:spPr bwMode="auto">
          <a:xfrm>
            <a:off x="7467600" y="1981200"/>
            <a:ext cx="838200" cy="304800"/>
          </a:xfrm>
          <a:prstGeom prst="roundRect">
            <a:avLst>
              <a:gd name="adj" fmla="val 16667"/>
            </a:avLst>
          </a:prstGeom>
          <a:gradFill>
            <a:gsLst>
              <a:gs pos="0">
                <a:srgbClr val="00B050"/>
              </a:gs>
              <a:gs pos="89000">
                <a:srgbClr val="32B868"/>
              </a:gs>
            </a:gsLst>
          </a:gradFill>
          <a:ln w="12700">
            <a:solidFill>
              <a:srgbClr val="00B050"/>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buClr>
                <a:schemeClr val="bg1"/>
              </a:buClr>
              <a:defRPr/>
            </a:pPr>
            <a:r>
              <a:rPr lang="en-US" sz="1100" b="1" dirty="0" smtClean="0">
                <a:solidFill>
                  <a:schemeClr val="bg1"/>
                </a:solidFill>
              </a:rPr>
              <a:t>THINAPP</a:t>
            </a:r>
          </a:p>
        </p:txBody>
      </p:sp>
      <p:pic>
        <p:nvPicPr>
          <p:cNvPr id="9218" name="Picture 2" descr="C:\Users\testuser\AppData\Local\Temp\VMwareDnD\adf0d119\ICON_VM_ThinApp_OS_flat_R2_Q408.png"/>
          <p:cNvPicPr>
            <a:picLocks noChangeAspect="1" noChangeArrowheads="1"/>
          </p:cNvPicPr>
          <p:nvPr/>
        </p:nvPicPr>
        <p:blipFill>
          <a:blip r:embed="rId8"/>
          <a:srcRect/>
          <a:stretch>
            <a:fillRect/>
          </a:stretch>
        </p:blipFill>
        <p:spPr bwMode="auto">
          <a:xfrm>
            <a:off x="5754678" y="1563678"/>
            <a:ext cx="950922" cy="950922"/>
          </a:xfrm>
          <a:prstGeom prst="rect">
            <a:avLst/>
          </a:prstGeom>
          <a:noFill/>
        </p:spPr>
      </p:pic>
      <p:sp>
        <p:nvSpPr>
          <p:cNvPr id="27" name="Rounded Rectangle 26"/>
          <p:cNvSpPr/>
          <p:nvPr/>
        </p:nvSpPr>
        <p:spPr bwMode="auto">
          <a:xfrm>
            <a:off x="3733800" y="3657600"/>
            <a:ext cx="1143000" cy="1219200"/>
          </a:xfrm>
          <a:prstGeom prst="roundRect">
            <a:avLst/>
          </a:prstGeom>
          <a:gradFill>
            <a:gsLst>
              <a:gs pos="0">
                <a:schemeClr val="tx1">
                  <a:lumMod val="40000"/>
                  <a:lumOff val="60000"/>
                </a:schemeClr>
              </a:gs>
              <a:gs pos="100000">
                <a:schemeClr val="tx1">
                  <a:lumMod val="20000"/>
                  <a:lumOff val="80000"/>
                </a:schemeClr>
              </a:gs>
            </a:gsLst>
          </a:gradFill>
          <a:ln w="12700">
            <a:solidFill>
              <a:srgbClr val="A6A6A6"/>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a:solidFill>
                <a:schemeClr val="tx1"/>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Build Your Own</a:t>
            </a:r>
          </a:p>
        </p:txBody>
      </p:sp>
      <p:pic>
        <p:nvPicPr>
          <p:cNvPr id="28675" name="Picture 4" descr="ICON_VirtTriangle_flat_Q408.png"/>
          <p:cNvPicPr>
            <a:picLocks noChangeAspect="1"/>
          </p:cNvPicPr>
          <p:nvPr/>
        </p:nvPicPr>
        <p:blipFill>
          <a:blip r:embed="rId2"/>
          <a:srcRect/>
          <a:stretch>
            <a:fillRect/>
          </a:stretch>
        </p:blipFill>
        <p:spPr bwMode="auto">
          <a:xfrm>
            <a:off x="2813050" y="3889375"/>
            <a:ext cx="3359150" cy="835025"/>
          </a:xfrm>
          <a:prstGeom prst="rect">
            <a:avLst/>
          </a:prstGeom>
          <a:noFill/>
          <a:ln w="9525">
            <a:noFill/>
            <a:miter lim="800000"/>
            <a:headEnd/>
            <a:tailEnd/>
          </a:ln>
        </p:spPr>
      </p:pic>
      <p:pic>
        <p:nvPicPr>
          <p:cNvPr id="28676" name="Picture 8" descr="ICON_Server_flat_Q408.png"/>
          <p:cNvPicPr>
            <a:picLocks noChangeAspect="1"/>
          </p:cNvPicPr>
          <p:nvPr/>
        </p:nvPicPr>
        <p:blipFill>
          <a:blip r:embed="rId3"/>
          <a:srcRect/>
          <a:stretch>
            <a:fillRect/>
          </a:stretch>
        </p:blipFill>
        <p:spPr bwMode="auto">
          <a:xfrm>
            <a:off x="3606800" y="4922838"/>
            <a:ext cx="1905000" cy="484187"/>
          </a:xfrm>
          <a:prstGeom prst="rect">
            <a:avLst/>
          </a:prstGeom>
          <a:noFill/>
          <a:ln w="9525">
            <a:noFill/>
            <a:miter lim="800000"/>
            <a:headEnd/>
            <a:tailEnd/>
          </a:ln>
        </p:spPr>
      </p:pic>
      <p:pic>
        <p:nvPicPr>
          <p:cNvPr id="28677" name="Picture 9" descr="ICON_VM_detail_flat_R2_Q408.png"/>
          <p:cNvPicPr>
            <a:picLocks noChangeAspect="1"/>
          </p:cNvPicPr>
          <p:nvPr/>
        </p:nvPicPr>
        <p:blipFill>
          <a:blip r:embed="rId4"/>
          <a:srcRect/>
          <a:stretch>
            <a:fillRect/>
          </a:stretch>
        </p:blipFill>
        <p:spPr bwMode="auto">
          <a:xfrm>
            <a:off x="7772400" y="1828800"/>
            <a:ext cx="762000" cy="762000"/>
          </a:xfrm>
          <a:prstGeom prst="rect">
            <a:avLst/>
          </a:prstGeom>
          <a:noFill/>
          <a:ln w="9525">
            <a:noFill/>
            <a:miter lim="800000"/>
            <a:headEnd/>
            <a:tailEnd/>
          </a:ln>
        </p:spPr>
      </p:pic>
      <p:pic>
        <p:nvPicPr>
          <p:cNvPr id="28678" name="Picture 10" descr="ICON_VM_basic_flat_R2_Q408.png"/>
          <p:cNvPicPr>
            <a:picLocks noChangeAspect="1"/>
          </p:cNvPicPr>
          <p:nvPr/>
        </p:nvPicPr>
        <p:blipFill>
          <a:blip r:embed="rId5"/>
          <a:srcRect/>
          <a:stretch>
            <a:fillRect/>
          </a:stretch>
        </p:blipFill>
        <p:spPr bwMode="auto">
          <a:xfrm>
            <a:off x="2362200" y="1828800"/>
            <a:ext cx="762000" cy="762000"/>
          </a:xfrm>
          <a:prstGeom prst="rect">
            <a:avLst/>
          </a:prstGeom>
          <a:noFill/>
          <a:ln w="9525">
            <a:noFill/>
            <a:miter lim="800000"/>
            <a:headEnd/>
            <a:tailEnd/>
          </a:ln>
        </p:spPr>
      </p:pic>
      <p:pic>
        <p:nvPicPr>
          <p:cNvPr id="28679" name="Picture 12" descr="ICON_VM_basic_flat_R2_Q408.png"/>
          <p:cNvPicPr>
            <a:picLocks noChangeAspect="1"/>
          </p:cNvPicPr>
          <p:nvPr/>
        </p:nvPicPr>
        <p:blipFill>
          <a:blip r:embed="rId5"/>
          <a:srcRect/>
          <a:stretch>
            <a:fillRect/>
          </a:stretch>
        </p:blipFill>
        <p:spPr bwMode="auto">
          <a:xfrm>
            <a:off x="3241675" y="1828800"/>
            <a:ext cx="762000" cy="762000"/>
          </a:xfrm>
          <a:prstGeom prst="rect">
            <a:avLst/>
          </a:prstGeom>
          <a:noFill/>
          <a:ln w="9525">
            <a:noFill/>
            <a:miter lim="800000"/>
            <a:headEnd/>
            <a:tailEnd/>
          </a:ln>
        </p:spPr>
      </p:pic>
      <p:pic>
        <p:nvPicPr>
          <p:cNvPr id="28680" name="Picture 13" descr="ICON_VM_basic_flat_R2_Q408.png"/>
          <p:cNvPicPr>
            <a:picLocks noChangeAspect="1"/>
          </p:cNvPicPr>
          <p:nvPr/>
        </p:nvPicPr>
        <p:blipFill>
          <a:blip r:embed="rId5"/>
          <a:srcRect/>
          <a:stretch>
            <a:fillRect/>
          </a:stretch>
        </p:blipFill>
        <p:spPr bwMode="auto">
          <a:xfrm>
            <a:off x="4114800" y="1828800"/>
            <a:ext cx="762000" cy="762000"/>
          </a:xfrm>
          <a:prstGeom prst="rect">
            <a:avLst/>
          </a:prstGeom>
          <a:noFill/>
          <a:ln w="9525">
            <a:noFill/>
            <a:miter lim="800000"/>
            <a:headEnd/>
            <a:tailEnd/>
          </a:ln>
        </p:spPr>
      </p:pic>
      <p:pic>
        <p:nvPicPr>
          <p:cNvPr id="28681" name="Picture 14" descr="ICON_VM_basic_flat_R2_Q408.png"/>
          <p:cNvPicPr>
            <a:picLocks noChangeAspect="1"/>
          </p:cNvPicPr>
          <p:nvPr/>
        </p:nvPicPr>
        <p:blipFill>
          <a:blip r:embed="rId5"/>
          <a:srcRect/>
          <a:stretch>
            <a:fillRect/>
          </a:stretch>
        </p:blipFill>
        <p:spPr bwMode="auto">
          <a:xfrm>
            <a:off x="4995863" y="1828800"/>
            <a:ext cx="762000" cy="762000"/>
          </a:xfrm>
          <a:prstGeom prst="rect">
            <a:avLst/>
          </a:prstGeom>
          <a:noFill/>
          <a:ln w="9525">
            <a:noFill/>
            <a:miter lim="800000"/>
            <a:headEnd/>
            <a:tailEnd/>
          </a:ln>
        </p:spPr>
      </p:pic>
      <p:pic>
        <p:nvPicPr>
          <p:cNvPr id="28682" name="Picture 15" descr="ICON_VM_basic_flat_R2_Q408.png"/>
          <p:cNvPicPr>
            <a:picLocks noChangeAspect="1"/>
          </p:cNvPicPr>
          <p:nvPr/>
        </p:nvPicPr>
        <p:blipFill>
          <a:blip r:embed="rId5"/>
          <a:srcRect/>
          <a:stretch>
            <a:fillRect/>
          </a:stretch>
        </p:blipFill>
        <p:spPr bwMode="auto">
          <a:xfrm>
            <a:off x="5943600" y="1828800"/>
            <a:ext cx="762000" cy="762000"/>
          </a:xfrm>
          <a:prstGeom prst="rect">
            <a:avLst/>
          </a:prstGeom>
          <a:noFill/>
          <a:ln w="9525">
            <a:noFill/>
            <a:miter lim="800000"/>
            <a:headEnd/>
            <a:tailEnd/>
          </a:ln>
        </p:spPr>
      </p:pic>
      <p:sp>
        <p:nvSpPr>
          <p:cNvPr id="15" name="Rounded Rectangle 14"/>
          <p:cNvSpPr/>
          <p:nvPr/>
        </p:nvSpPr>
        <p:spPr bwMode="auto">
          <a:xfrm>
            <a:off x="2438400" y="2819400"/>
            <a:ext cx="4191000" cy="800100"/>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800" dirty="0" smtClean="0">
                <a:solidFill>
                  <a:schemeClr val="bg1"/>
                </a:solidFill>
              </a:rPr>
              <a:t>Editable Text Here</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2743200" y="1371600"/>
            <a:ext cx="3581400" cy="1524000"/>
          </a:xfrm>
          <a:prstGeom prst="roundRect">
            <a:avLst/>
          </a:prstGeom>
          <a:gradFill>
            <a:gsLst>
              <a:gs pos="0">
                <a:schemeClr val="tx1">
                  <a:lumMod val="40000"/>
                  <a:lumOff val="60000"/>
                </a:schemeClr>
              </a:gs>
              <a:gs pos="100000">
                <a:schemeClr val="tx1">
                  <a:lumMod val="20000"/>
                  <a:lumOff val="80000"/>
                </a:schemeClr>
              </a:gs>
            </a:gsLst>
          </a:gradFill>
          <a:ln w="12700">
            <a:solidFill>
              <a:srgbClr val="A6A6A6"/>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defRPr/>
            </a:pPr>
            <a:endParaRPr lang="en-US">
              <a:solidFill>
                <a:schemeClr val="tx1"/>
              </a:solidFill>
            </a:endParaRPr>
          </a:p>
        </p:txBody>
      </p:sp>
      <p:sp>
        <p:nvSpPr>
          <p:cNvPr id="29698" name="Rectangle 2"/>
          <p:cNvSpPr>
            <a:spLocks noGrp="1" noChangeArrowheads="1"/>
          </p:cNvSpPr>
          <p:nvPr>
            <p:ph type="title"/>
          </p:nvPr>
        </p:nvSpPr>
        <p:spPr/>
        <p:txBody>
          <a:bodyPr/>
          <a:lstStyle/>
          <a:p>
            <a:r>
              <a:rPr lang="en-US" smtClean="0"/>
              <a:t>Build Your Own</a:t>
            </a:r>
          </a:p>
        </p:txBody>
      </p:sp>
      <p:pic>
        <p:nvPicPr>
          <p:cNvPr id="29699" name="Picture 4" descr="ICON_VirtTriangle_flat_Q408.png"/>
          <p:cNvPicPr>
            <a:picLocks noChangeAspect="1"/>
          </p:cNvPicPr>
          <p:nvPr/>
        </p:nvPicPr>
        <p:blipFill>
          <a:blip r:embed="rId2"/>
          <a:srcRect/>
          <a:stretch>
            <a:fillRect/>
          </a:stretch>
        </p:blipFill>
        <p:spPr bwMode="auto">
          <a:xfrm>
            <a:off x="2882900" y="3965575"/>
            <a:ext cx="3359150" cy="835025"/>
          </a:xfrm>
          <a:prstGeom prst="rect">
            <a:avLst/>
          </a:prstGeom>
          <a:noFill/>
          <a:ln w="9525">
            <a:noFill/>
            <a:miter lim="800000"/>
            <a:headEnd/>
            <a:tailEnd/>
          </a:ln>
        </p:spPr>
      </p:pic>
      <p:pic>
        <p:nvPicPr>
          <p:cNvPr id="29702" name="Picture 8" descr="ICON_Server_flat_Q408.png"/>
          <p:cNvPicPr>
            <a:picLocks noChangeAspect="1"/>
          </p:cNvPicPr>
          <p:nvPr/>
        </p:nvPicPr>
        <p:blipFill>
          <a:blip r:embed="rId3"/>
          <a:srcRect/>
          <a:stretch>
            <a:fillRect/>
          </a:stretch>
        </p:blipFill>
        <p:spPr bwMode="auto">
          <a:xfrm>
            <a:off x="3606800" y="4922838"/>
            <a:ext cx="1905000" cy="484187"/>
          </a:xfrm>
          <a:prstGeom prst="rect">
            <a:avLst/>
          </a:prstGeom>
          <a:noFill/>
          <a:ln w="9525">
            <a:noFill/>
            <a:miter lim="800000"/>
            <a:headEnd/>
            <a:tailEnd/>
          </a:ln>
        </p:spPr>
      </p:pic>
      <p:sp>
        <p:nvSpPr>
          <p:cNvPr id="29703" name="Rounded Rectangle 31"/>
          <p:cNvSpPr>
            <a:spLocks noChangeArrowheads="1"/>
          </p:cNvSpPr>
          <p:nvPr/>
        </p:nvSpPr>
        <p:spPr bwMode="auto">
          <a:xfrm>
            <a:off x="2971800" y="2159000"/>
            <a:ext cx="3200400" cy="533400"/>
          </a:xfrm>
          <a:prstGeom prst="roundRect">
            <a:avLst>
              <a:gd name="adj" fmla="val 16667"/>
            </a:avLst>
          </a:prstGeom>
          <a:gradFill>
            <a:gsLst>
              <a:gs pos="0">
                <a:srgbClr val="0F388A"/>
              </a:gs>
              <a:gs pos="100000">
                <a:srgbClr val="1564AB">
                  <a:alpha val="98824"/>
                </a:srgbClr>
              </a:gs>
            </a:gsLst>
          </a:gradFill>
          <a:ln w="12700">
            <a:solidFill>
              <a:srgbClr val="1A448A"/>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buClr>
                <a:schemeClr val="bg1"/>
              </a:buClr>
              <a:defRPr/>
            </a:pPr>
            <a:r>
              <a:rPr lang="en-US" dirty="0">
                <a:solidFill>
                  <a:schemeClr val="bg1"/>
                </a:solidFill>
                <a:latin typeface="+mn-lt"/>
                <a:ea typeface="+mn-ea"/>
                <a:cs typeface="+mn-cs"/>
              </a:rPr>
              <a:t>Insert Any OS</a:t>
            </a:r>
          </a:p>
        </p:txBody>
      </p:sp>
      <p:sp>
        <p:nvSpPr>
          <p:cNvPr id="29704" name="Rounded Rectangle 32"/>
          <p:cNvSpPr>
            <a:spLocks noChangeArrowheads="1"/>
          </p:cNvSpPr>
          <p:nvPr/>
        </p:nvSpPr>
        <p:spPr bwMode="auto">
          <a:xfrm>
            <a:off x="2971800" y="1524000"/>
            <a:ext cx="990600" cy="533400"/>
          </a:xfrm>
          <a:prstGeom prst="roundRect">
            <a:avLst>
              <a:gd name="adj" fmla="val 16667"/>
            </a:avLst>
          </a:prstGeom>
          <a:gradFill>
            <a:gsLst>
              <a:gs pos="0">
                <a:srgbClr val="C34B1B"/>
              </a:gs>
              <a:gs pos="89000">
                <a:srgbClr val="E7893F"/>
              </a:gs>
            </a:gsLst>
          </a:gradFill>
          <a:ln w="12700">
            <a:solidFill>
              <a:schemeClr val="accent6"/>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400" dirty="0">
                <a:solidFill>
                  <a:schemeClr val="bg1"/>
                </a:solidFill>
                <a:latin typeface="+mn-lt"/>
                <a:ea typeface="+mn-ea"/>
                <a:cs typeface="+mn-cs"/>
              </a:rPr>
              <a:t>Any App</a:t>
            </a:r>
          </a:p>
        </p:txBody>
      </p:sp>
      <p:sp>
        <p:nvSpPr>
          <p:cNvPr id="29705" name="Rounded Rectangle 33"/>
          <p:cNvSpPr>
            <a:spLocks noChangeArrowheads="1"/>
          </p:cNvSpPr>
          <p:nvPr/>
        </p:nvSpPr>
        <p:spPr bwMode="auto">
          <a:xfrm>
            <a:off x="4079875" y="1524000"/>
            <a:ext cx="990600" cy="533400"/>
          </a:xfrm>
          <a:prstGeom prst="roundRect">
            <a:avLst>
              <a:gd name="adj" fmla="val 16667"/>
            </a:avLst>
          </a:prstGeom>
          <a:gradFill>
            <a:gsLst>
              <a:gs pos="0">
                <a:srgbClr val="C34B1B"/>
              </a:gs>
              <a:gs pos="89000">
                <a:srgbClr val="E7893F"/>
              </a:gs>
            </a:gsLst>
          </a:gradFill>
          <a:ln w="12700">
            <a:solidFill>
              <a:schemeClr val="accent6"/>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400" dirty="0">
                <a:solidFill>
                  <a:schemeClr val="bg1"/>
                </a:solidFill>
                <a:latin typeface="+mn-lt"/>
                <a:ea typeface="+mn-ea"/>
                <a:cs typeface="+mn-cs"/>
              </a:rPr>
              <a:t>Any App</a:t>
            </a:r>
          </a:p>
        </p:txBody>
      </p:sp>
      <p:sp>
        <p:nvSpPr>
          <p:cNvPr id="29706" name="Rounded Rectangle 34"/>
          <p:cNvSpPr>
            <a:spLocks noChangeArrowheads="1"/>
          </p:cNvSpPr>
          <p:nvPr/>
        </p:nvSpPr>
        <p:spPr bwMode="auto">
          <a:xfrm>
            <a:off x="5181600" y="1524000"/>
            <a:ext cx="990600" cy="533400"/>
          </a:xfrm>
          <a:prstGeom prst="roundRect">
            <a:avLst>
              <a:gd name="adj" fmla="val 16667"/>
            </a:avLst>
          </a:prstGeom>
          <a:gradFill>
            <a:gsLst>
              <a:gs pos="0">
                <a:srgbClr val="C34B1B"/>
              </a:gs>
              <a:gs pos="89000">
                <a:srgbClr val="E7893F"/>
              </a:gs>
            </a:gsLst>
          </a:gradFill>
          <a:ln w="12700">
            <a:solidFill>
              <a:schemeClr val="accent6"/>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400" dirty="0">
                <a:solidFill>
                  <a:schemeClr val="bg1"/>
                </a:solidFill>
                <a:latin typeface="+mn-lt"/>
                <a:ea typeface="+mn-ea"/>
                <a:cs typeface="+mn-cs"/>
              </a:rPr>
              <a:t>Any App</a:t>
            </a:r>
          </a:p>
        </p:txBody>
      </p:sp>
      <p:sp>
        <p:nvSpPr>
          <p:cNvPr id="19" name="Rounded Rectangle 18"/>
          <p:cNvSpPr/>
          <p:nvPr/>
        </p:nvSpPr>
        <p:spPr bwMode="auto">
          <a:xfrm>
            <a:off x="2819400" y="3028950"/>
            <a:ext cx="3505200" cy="800100"/>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1800" dirty="0" smtClean="0">
                <a:solidFill>
                  <a:schemeClr val="bg1"/>
                </a:solidFill>
              </a:rPr>
              <a:t>Editable Text Here</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VMware Product </a:t>
            </a:r>
            <a:r>
              <a:rPr lang="en-US" dirty="0" err="1" smtClean="0"/>
              <a:t>Boxshots</a:t>
            </a:r>
            <a:endParaRPr lang="en-US" dirty="0"/>
          </a:p>
        </p:txBody>
      </p:sp>
      <p:pic>
        <p:nvPicPr>
          <p:cNvPr id="11" name="Picture 11" descr="C:\Users\testuser\AppData\Local\Temp\VMwareDnD\772fbf14\VMW_09Q4_BXSHT_SRM4_REBRAND_LoRes.png"/>
          <p:cNvPicPr>
            <a:picLocks noChangeAspect="1" noChangeArrowheads="1"/>
          </p:cNvPicPr>
          <p:nvPr/>
        </p:nvPicPr>
        <p:blipFill>
          <a:blip r:embed="rId2"/>
          <a:srcRect/>
          <a:stretch>
            <a:fillRect/>
          </a:stretch>
        </p:blipFill>
        <p:spPr bwMode="auto">
          <a:xfrm>
            <a:off x="2133600" y="3581400"/>
            <a:ext cx="2743200" cy="2381250"/>
          </a:xfrm>
          <a:prstGeom prst="rect">
            <a:avLst/>
          </a:prstGeom>
          <a:noFill/>
        </p:spPr>
      </p:pic>
      <p:pic>
        <p:nvPicPr>
          <p:cNvPr id="12" name="Picture 12" descr="C:\Users\testuser\AppData\Local\Temp\VMwareDnD\3ad122f8\VMW_09Q4_BXSHT_Server2_LoRes.png"/>
          <p:cNvPicPr>
            <a:picLocks noChangeAspect="1" noChangeArrowheads="1"/>
          </p:cNvPicPr>
          <p:nvPr/>
        </p:nvPicPr>
        <p:blipFill>
          <a:blip r:embed="rId3"/>
          <a:srcRect/>
          <a:stretch>
            <a:fillRect/>
          </a:stretch>
        </p:blipFill>
        <p:spPr bwMode="auto">
          <a:xfrm>
            <a:off x="-152400" y="3581400"/>
            <a:ext cx="2743200" cy="2381250"/>
          </a:xfrm>
          <a:prstGeom prst="rect">
            <a:avLst/>
          </a:prstGeom>
          <a:noFill/>
        </p:spPr>
      </p:pic>
      <p:pic>
        <p:nvPicPr>
          <p:cNvPr id="13" name="Picture 13" descr="C:\Users\testuser\AppData\Local\Temp\VMwareDnD\38d924e8\VMW_09Q4_BXSHT_ESXi4_LoRes.png"/>
          <p:cNvPicPr>
            <a:picLocks noChangeAspect="1" noChangeArrowheads="1"/>
          </p:cNvPicPr>
          <p:nvPr/>
        </p:nvPicPr>
        <p:blipFill>
          <a:blip r:embed="rId4"/>
          <a:srcRect/>
          <a:stretch>
            <a:fillRect/>
          </a:stretch>
        </p:blipFill>
        <p:spPr bwMode="auto">
          <a:xfrm>
            <a:off x="4343400" y="3581400"/>
            <a:ext cx="2743200" cy="2381250"/>
          </a:xfrm>
          <a:prstGeom prst="rect">
            <a:avLst/>
          </a:prstGeom>
          <a:noFill/>
        </p:spPr>
      </p:pic>
      <p:pic>
        <p:nvPicPr>
          <p:cNvPr id="15" name="Picture 5" descr="C:\Users\testuser\AppData\Local\Temp\VMwareDnD\12a4478e\VMW_09Q3_BXSHT_VMwareView4_MedRes.png"/>
          <p:cNvPicPr>
            <a:picLocks noChangeAspect="1" noChangeArrowheads="1"/>
          </p:cNvPicPr>
          <p:nvPr/>
        </p:nvPicPr>
        <p:blipFill>
          <a:blip r:embed="rId5" cstate="print"/>
          <a:srcRect/>
          <a:stretch>
            <a:fillRect/>
          </a:stretch>
        </p:blipFill>
        <p:spPr bwMode="auto">
          <a:xfrm>
            <a:off x="2082496" y="914400"/>
            <a:ext cx="2718104" cy="2362200"/>
          </a:xfrm>
          <a:prstGeom prst="rect">
            <a:avLst/>
          </a:prstGeom>
          <a:noFill/>
        </p:spPr>
      </p:pic>
      <p:pic>
        <p:nvPicPr>
          <p:cNvPr id="16" name="Picture 15" descr="VMW_09Q3_BXSHT_ThinApp4_REBRAND_MedRes.png"/>
          <p:cNvPicPr>
            <a:picLocks noChangeAspect="1"/>
          </p:cNvPicPr>
          <p:nvPr/>
        </p:nvPicPr>
        <p:blipFill>
          <a:blip r:embed="rId6" cstate="print"/>
          <a:stretch>
            <a:fillRect/>
          </a:stretch>
        </p:blipFill>
        <p:spPr>
          <a:xfrm>
            <a:off x="4267200" y="882203"/>
            <a:ext cx="2667000" cy="2318197"/>
          </a:xfrm>
          <a:prstGeom prst="rect">
            <a:avLst/>
          </a:prstGeom>
        </p:spPr>
      </p:pic>
      <p:pic>
        <p:nvPicPr>
          <p:cNvPr id="3" name="Picture 2" descr="VMW-BXSHT-vSPHR5-Press.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6200" y="914400"/>
            <a:ext cx="2679700" cy="2329553"/>
          </a:xfrm>
          <a:prstGeom prst="rect">
            <a:avLst/>
          </a:prstGeom>
        </p:spPr>
      </p:pic>
      <p:pic>
        <p:nvPicPr>
          <p:cNvPr id="4" name="Picture 3" descr="VMW_FUSION_4_BOXSHOT_PRESS_104.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9400" y="3810000"/>
            <a:ext cx="2134216" cy="2137671"/>
          </a:xfrm>
          <a:prstGeom prst="rect">
            <a:avLst/>
          </a:prstGeom>
        </p:spPr>
      </p:pic>
      <p:pic>
        <p:nvPicPr>
          <p:cNvPr id="5" name="Picture 4" descr="VMW_WRKSTN_8_BOXSHOT_PRESS_101.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858000" y="990600"/>
            <a:ext cx="1867818" cy="220980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a:t>
            </a:r>
            <a:endParaRPr lang="en-US" dirty="0"/>
          </a:p>
        </p:txBody>
      </p:sp>
      <p:sp>
        <p:nvSpPr>
          <p:cNvPr id="3" name="Rounded Rectangle 2"/>
          <p:cNvSpPr/>
          <p:nvPr/>
        </p:nvSpPr>
        <p:spPr bwMode="auto">
          <a:xfrm>
            <a:off x="740228" y="1088571"/>
            <a:ext cx="3222171" cy="783772"/>
          </a:xfrm>
          <a:prstGeom prst="roundRect">
            <a:avLst/>
          </a:prstGeom>
          <a:solidFill>
            <a:schemeClr val="accent1"/>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Virtualization Layer</a:t>
            </a:r>
          </a:p>
        </p:txBody>
      </p:sp>
      <p:sp>
        <p:nvSpPr>
          <p:cNvPr id="5" name="Text Box 104"/>
          <p:cNvSpPr txBox="1">
            <a:spLocks noChangeArrowheads="1"/>
          </p:cNvSpPr>
          <p:nvPr/>
        </p:nvSpPr>
        <p:spPr bwMode="white">
          <a:xfrm>
            <a:off x="3396122" y="1260247"/>
            <a:ext cx="469680"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0</a:t>
            </a:r>
          </a:p>
          <a:p>
            <a:pPr algn="l"/>
            <a:r>
              <a:rPr lang="en-US" sz="1200" b="1" dirty="0">
                <a:solidFill>
                  <a:srgbClr val="FFFFFF"/>
                </a:solidFill>
              </a:rPr>
              <a:t>G: 149</a:t>
            </a:r>
          </a:p>
          <a:p>
            <a:pPr algn="l"/>
            <a:r>
              <a:rPr lang="en-US" sz="1200" b="1" dirty="0">
                <a:solidFill>
                  <a:srgbClr val="FFFFFF"/>
                </a:solidFill>
              </a:rPr>
              <a:t>B: 211</a:t>
            </a:r>
          </a:p>
        </p:txBody>
      </p:sp>
      <p:sp>
        <p:nvSpPr>
          <p:cNvPr id="6" name="Rounded Rectangle 5"/>
          <p:cNvSpPr/>
          <p:nvPr/>
        </p:nvSpPr>
        <p:spPr bwMode="auto">
          <a:xfrm>
            <a:off x="729342" y="2307772"/>
            <a:ext cx="3222171" cy="783772"/>
          </a:xfrm>
          <a:prstGeom prst="roundRect">
            <a:avLst/>
          </a:prstGeom>
          <a:solidFill>
            <a:schemeClr val="accent2"/>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Virtualization Layer</a:t>
            </a:r>
          </a:p>
        </p:txBody>
      </p:sp>
      <p:sp>
        <p:nvSpPr>
          <p:cNvPr id="10" name="Text Box 100"/>
          <p:cNvSpPr txBox="1">
            <a:spLocks noChangeArrowheads="1"/>
          </p:cNvSpPr>
          <p:nvPr/>
        </p:nvSpPr>
        <p:spPr bwMode="white">
          <a:xfrm>
            <a:off x="3396348" y="2457673"/>
            <a:ext cx="469680"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137</a:t>
            </a:r>
          </a:p>
          <a:p>
            <a:pPr algn="l"/>
            <a:r>
              <a:rPr lang="en-US" sz="1200" b="1" dirty="0">
                <a:solidFill>
                  <a:srgbClr val="FFFFFF"/>
                </a:solidFill>
              </a:rPr>
              <a:t>G: 203</a:t>
            </a:r>
          </a:p>
          <a:p>
            <a:pPr algn="l"/>
            <a:r>
              <a:rPr lang="en-US" sz="1200" b="1" dirty="0">
                <a:solidFill>
                  <a:srgbClr val="FFFFFF"/>
                </a:solidFill>
              </a:rPr>
              <a:t>B: 223</a:t>
            </a:r>
          </a:p>
        </p:txBody>
      </p:sp>
      <p:sp>
        <p:nvSpPr>
          <p:cNvPr id="11" name="Rounded Rectangle 10"/>
          <p:cNvSpPr/>
          <p:nvPr/>
        </p:nvSpPr>
        <p:spPr bwMode="auto">
          <a:xfrm>
            <a:off x="761999" y="3537857"/>
            <a:ext cx="3222171" cy="783772"/>
          </a:xfrm>
          <a:prstGeom prst="roundRect">
            <a:avLst/>
          </a:prstGeom>
          <a:solidFill>
            <a:schemeClr val="accent3"/>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Operating System</a:t>
            </a:r>
          </a:p>
        </p:txBody>
      </p:sp>
      <p:sp>
        <p:nvSpPr>
          <p:cNvPr id="12" name="Text Box 105"/>
          <p:cNvSpPr txBox="1">
            <a:spLocks noChangeArrowheads="1"/>
          </p:cNvSpPr>
          <p:nvPr/>
        </p:nvSpPr>
        <p:spPr bwMode="white">
          <a:xfrm>
            <a:off x="3450778" y="3685490"/>
            <a:ext cx="460062"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0</a:t>
            </a:r>
          </a:p>
          <a:p>
            <a:pPr algn="l"/>
            <a:r>
              <a:rPr lang="en-US" sz="1200" b="1" dirty="0">
                <a:solidFill>
                  <a:srgbClr val="FFFFFF"/>
                </a:solidFill>
              </a:rPr>
              <a:t>G: 61</a:t>
            </a:r>
          </a:p>
          <a:p>
            <a:pPr algn="l"/>
            <a:r>
              <a:rPr lang="en-US" sz="1200" b="1" dirty="0">
                <a:solidFill>
                  <a:srgbClr val="FFFFFF"/>
                </a:solidFill>
              </a:rPr>
              <a:t>B: 121</a:t>
            </a:r>
          </a:p>
        </p:txBody>
      </p:sp>
      <p:sp>
        <p:nvSpPr>
          <p:cNvPr id="13" name="Rounded Rectangle 12"/>
          <p:cNvSpPr/>
          <p:nvPr/>
        </p:nvSpPr>
        <p:spPr bwMode="auto">
          <a:xfrm>
            <a:off x="783771" y="4767944"/>
            <a:ext cx="3222171" cy="783772"/>
          </a:xfrm>
          <a:prstGeom prst="roundRect">
            <a:avLst/>
          </a:prstGeom>
          <a:solidFill>
            <a:schemeClr val="accent4"/>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Management Layer</a:t>
            </a:r>
          </a:p>
        </p:txBody>
      </p:sp>
      <p:sp>
        <p:nvSpPr>
          <p:cNvPr id="14" name="Text Box 101"/>
          <p:cNvSpPr txBox="1">
            <a:spLocks noChangeArrowheads="1"/>
          </p:cNvSpPr>
          <p:nvPr/>
        </p:nvSpPr>
        <p:spPr bwMode="white">
          <a:xfrm>
            <a:off x="3461666" y="4924646"/>
            <a:ext cx="469680"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109</a:t>
            </a:r>
          </a:p>
          <a:p>
            <a:pPr algn="l"/>
            <a:r>
              <a:rPr lang="en-US" sz="1200" b="1" dirty="0">
                <a:solidFill>
                  <a:srgbClr val="FFFFFF"/>
                </a:solidFill>
              </a:rPr>
              <a:t>G: 179</a:t>
            </a:r>
          </a:p>
          <a:p>
            <a:pPr algn="l"/>
            <a:r>
              <a:rPr lang="en-US" sz="1200" b="1" dirty="0">
                <a:solidFill>
                  <a:srgbClr val="FFFFFF"/>
                </a:solidFill>
              </a:rPr>
              <a:t>B: 63</a:t>
            </a:r>
          </a:p>
        </p:txBody>
      </p:sp>
      <p:sp>
        <p:nvSpPr>
          <p:cNvPr id="15" name="Rounded Rectangle 14"/>
          <p:cNvSpPr/>
          <p:nvPr/>
        </p:nvSpPr>
        <p:spPr bwMode="auto">
          <a:xfrm>
            <a:off x="4876809" y="1088571"/>
            <a:ext cx="3222171" cy="783772"/>
          </a:xfrm>
          <a:prstGeom prst="roundRect">
            <a:avLst/>
          </a:prstGeom>
          <a:solidFill>
            <a:schemeClr val="tx2"/>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Hardware Layer</a:t>
            </a:r>
          </a:p>
        </p:txBody>
      </p:sp>
      <p:sp>
        <p:nvSpPr>
          <p:cNvPr id="16" name="Rounded Rectangle 15"/>
          <p:cNvSpPr/>
          <p:nvPr/>
        </p:nvSpPr>
        <p:spPr bwMode="auto">
          <a:xfrm>
            <a:off x="4865923" y="2307772"/>
            <a:ext cx="3222171" cy="783772"/>
          </a:xfrm>
          <a:prstGeom prst="roundRect">
            <a:avLst/>
          </a:prstGeom>
          <a:solidFill>
            <a:schemeClr val="bg2"/>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Virtual Machine</a:t>
            </a:r>
          </a:p>
        </p:txBody>
      </p:sp>
      <p:sp>
        <p:nvSpPr>
          <p:cNvPr id="17" name="Rounded Rectangle 16"/>
          <p:cNvSpPr/>
          <p:nvPr/>
        </p:nvSpPr>
        <p:spPr bwMode="auto">
          <a:xfrm>
            <a:off x="4898580" y="3537857"/>
            <a:ext cx="3222171" cy="783772"/>
          </a:xfrm>
          <a:prstGeom prst="roundRect">
            <a:avLst/>
          </a:prstGeom>
          <a:solidFill>
            <a:schemeClr val="accent5"/>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Applications</a:t>
            </a:r>
          </a:p>
        </p:txBody>
      </p:sp>
      <p:sp>
        <p:nvSpPr>
          <p:cNvPr id="18" name="Rounded Rectangle 17"/>
          <p:cNvSpPr/>
          <p:nvPr/>
        </p:nvSpPr>
        <p:spPr bwMode="auto">
          <a:xfrm>
            <a:off x="4920352" y="4767944"/>
            <a:ext cx="3222171" cy="783772"/>
          </a:xfrm>
          <a:prstGeom prst="roundRect">
            <a:avLst/>
          </a:prstGeom>
          <a:solidFill>
            <a:schemeClr val="accent6"/>
          </a:solidFill>
          <a:ln w="12700">
            <a:noFill/>
            <a:round/>
            <a:headEnd/>
            <a:tailEnd/>
          </a:ln>
        </p:spPr>
        <p:txBody>
          <a:bodyPr wrap="none" lIns="0" tIns="0" rIns="0" bIns="0" rtlCol="0" anchor="ctr"/>
          <a:lstStyle/>
          <a:p>
            <a:pPr marL="0" marR="0" indent="0" algn="ctr" defTabSz="914400" eaLnBrk="1" latinLnBrk="0" hangingPunct="1">
              <a:lnSpc>
                <a:spcPct val="100000"/>
              </a:lnSpc>
              <a:buClrTx/>
              <a:buSzTx/>
              <a:buFontTx/>
              <a:buNone/>
              <a:tabLst/>
            </a:pPr>
            <a:r>
              <a:rPr lang="en-US" sz="1400" b="1" dirty="0" smtClean="0">
                <a:solidFill>
                  <a:srgbClr val="FFFFFF"/>
                </a:solidFill>
              </a:rPr>
              <a:t>Applications</a:t>
            </a:r>
          </a:p>
        </p:txBody>
      </p:sp>
      <p:sp>
        <p:nvSpPr>
          <p:cNvPr id="19" name="Text Box 99"/>
          <p:cNvSpPr txBox="1">
            <a:spLocks noChangeArrowheads="1"/>
          </p:cNvSpPr>
          <p:nvPr/>
        </p:nvSpPr>
        <p:spPr bwMode="white">
          <a:xfrm>
            <a:off x="7511150" y="2446787"/>
            <a:ext cx="469680"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192</a:t>
            </a:r>
          </a:p>
          <a:p>
            <a:pPr algn="l"/>
            <a:r>
              <a:rPr lang="en-US" sz="1200" b="1" dirty="0">
                <a:solidFill>
                  <a:srgbClr val="FFFFFF"/>
                </a:solidFill>
              </a:rPr>
              <a:t>G: 192</a:t>
            </a:r>
          </a:p>
          <a:p>
            <a:pPr algn="l"/>
            <a:r>
              <a:rPr lang="en-US" sz="1200" b="1" dirty="0">
                <a:solidFill>
                  <a:srgbClr val="FFFFFF"/>
                </a:solidFill>
              </a:rPr>
              <a:t>B: 192</a:t>
            </a:r>
          </a:p>
        </p:txBody>
      </p:sp>
      <p:sp>
        <p:nvSpPr>
          <p:cNvPr id="20" name="Text Box 102"/>
          <p:cNvSpPr txBox="1">
            <a:spLocks noChangeArrowheads="1"/>
          </p:cNvSpPr>
          <p:nvPr/>
        </p:nvSpPr>
        <p:spPr bwMode="white">
          <a:xfrm>
            <a:off x="7587350" y="4935532"/>
            <a:ext cx="460062"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217</a:t>
            </a:r>
          </a:p>
          <a:p>
            <a:pPr algn="l"/>
            <a:r>
              <a:rPr lang="en-US" sz="1200" b="1" dirty="0">
                <a:solidFill>
                  <a:srgbClr val="FFFFFF"/>
                </a:solidFill>
              </a:rPr>
              <a:t>G: 84</a:t>
            </a:r>
          </a:p>
          <a:p>
            <a:pPr algn="l"/>
            <a:r>
              <a:rPr lang="en-US" sz="1200" b="1" dirty="0">
                <a:solidFill>
                  <a:srgbClr val="FFFFFF"/>
                </a:solidFill>
              </a:rPr>
              <a:t>B: 30</a:t>
            </a:r>
          </a:p>
        </p:txBody>
      </p:sp>
      <p:sp>
        <p:nvSpPr>
          <p:cNvPr id="21" name="Text Box 103"/>
          <p:cNvSpPr txBox="1">
            <a:spLocks noChangeArrowheads="1"/>
          </p:cNvSpPr>
          <p:nvPr/>
        </p:nvSpPr>
        <p:spPr bwMode="white">
          <a:xfrm>
            <a:off x="7565580" y="1227589"/>
            <a:ext cx="384721"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77</a:t>
            </a:r>
          </a:p>
          <a:p>
            <a:pPr algn="l"/>
            <a:r>
              <a:rPr lang="en-US" sz="1200" b="1" dirty="0">
                <a:solidFill>
                  <a:srgbClr val="FFFFFF"/>
                </a:solidFill>
              </a:rPr>
              <a:t>G: 77</a:t>
            </a:r>
          </a:p>
          <a:p>
            <a:pPr algn="l"/>
            <a:r>
              <a:rPr lang="en-US" sz="1200" b="1" dirty="0">
                <a:solidFill>
                  <a:srgbClr val="FFFFFF"/>
                </a:solidFill>
              </a:rPr>
              <a:t>B: 77</a:t>
            </a:r>
          </a:p>
        </p:txBody>
      </p:sp>
      <p:sp>
        <p:nvSpPr>
          <p:cNvPr id="22" name="Text Box 112"/>
          <p:cNvSpPr txBox="1">
            <a:spLocks noChangeArrowheads="1"/>
          </p:cNvSpPr>
          <p:nvPr/>
        </p:nvSpPr>
        <p:spPr bwMode="white">
          <a:xfrm>
            <a:off x="7554692" y="3674604"/>
            <a:ext cx="469680" cy="553998"/>
          </a:xfrm>
          <a:prstGeom prst="rect">
            <a:avLst/>
          </a:prstGeom>
          <a:noFill/>
          <a:ln w="9525">
            <a:noFill/>
            <a:miter lim="800000"/>
            <a:headEnd/>
            <a:tailEnd/>
          </a:ln>
        </p:spPr>
        <p:txBody>
          <a:bodyPr wrap="none" lIns="0" tIns="0" rIns="0" bIns="0">
            <a:spAutoFit/>
          </a:bodyPr>
          <a:lstStyle/>
          <a:p>
            <a:pPr algn="l"/>
            <a:r>
              <a:rPr lang="en-US" sz="1200" b="1" dirty="0">
                <a:solidFill>
                  <a:srgbClr val="FFFFFF"/>
                </a:solidFill>
              </a:rPr>
              <a:t>R: 248</a:t>
            </a:r>
          </a:p>
          <a:p>
            <a:pPr algn="l"/>
            <a:r>
              <a:rPr lang="en-US" sz="1200" b="1" dirty="0">
                <a:solidFill>
                  <a:srgbClr val="FFFFFF"/>
                </a:solidFill>
              </a:rPr>
              <a:t>G: 152</a:t>
            </a:r>
          </a:p>
          <a:p>
            <a:pPr algn="l"/>
            <a:r>
              <a:rPr lang="en-US" sz="1200" b="1" dirty="0">
                <a:solidFill>
                  <a:srgbClr val="FFFFFF"/>
                </a:solidFill>
              </a:rPr>
              <a:t>B: 29</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smtClean="0"/>
              <a:t>3D shapes</a:t>
            </a:r>
            <a:endParaRPr lang="en-US" dirty="0" smtClean="0"/>
          </a:p>
        </p:txBody>
      </p:sp>
      <p:sp>
        <p:nvSpPr>
          <p:cNvPr id="59" name="Rounded Rectangle 58"/>
          <p:cNvSpPr/>
          <p:nvPr/>
        </p:nvSpPr>
        <p:spPr bwMode="auto">
          <a:xfrm>
            <a:off x="3044632" y="3720648"/>
            <a:ext cx="2057400" cy="800100"/>
          </a:xfrm>
          <a:prstGeom prst="roundRect">
            <a:avLst/>
          </a:prstGeom>
          <a:gradFill>
            <a:gsLst>
              <a:gs pos="0">
                <a:srgbClr val="F8930C"/>
              </a:gs>
              <a:gs pos="100000">
                <a:srgbClr val="F9A22F">
                  <a:alpha val="79000"/>
                </a:srgbClr>
              </a:gs>
            </a:gsLst>
          </a:gradFill>
          <a:ln w="12700">
            <a:solidFill>
              <a:srgbClr val="F97E1D"/>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a:solidFill>
                <a:srgbClr val="FFFFFF"/>
              </a:solidFill>
            </a:endParaRPr>
          </a:p>
        </p:txBody>
      </p:sp>
      <p:sp>
        <p:nvSpPr>
          <p:cNvPr id="57" name="Rounded Rectangle 56"/>
          <p:cNvSpPr/>
          <p:nvPr/>
        </p:nvSpPr>
        <p:spPr bwMode="auto">
          <a:xfrm>
            <a:off x="609600" y="3733800"/>
            <a:ext cx="2057400" cy="80010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buClr>
                <a:srgbClr val="000000"/>
              </a:buClr>
              <a:defRPr/>
            </a:pPr>
            <a:endParaRPr lang="en-US" sz="1600" dirty="0">
              <a:solidFill>
                <a:schemeClr val="bg1"/>
              </a:solidFill>
            </a:endParaRPr>
          </a:p>
        </p:txBody>
      </p:sp>
      <p:sp>
        <p:nvSpPr>
          <p:cNvPr id="55" name="Rounded Rectangle 54"/>
          <p:cNvSpPr/>
          <p:nvPr/>
        </p:nvSpPr>
        <p:spPr bwMode="auto">
          <a:xfrm>
            <a:off x="3048000" y="2438400"/>
            <a:ext cx="2057400" cy="800100"/>
          </a:xfrm>
          <a:prstGeom prst="roundRect">
            <a:avLst/>
          </a:prstGeom>
          <a:gradFill>
            <a:gsLst>
              <a:gs pos="0">
                <a:srgbClr val="666666">
                  <a:alpha val="89000"/>
                </a:srgbClr>
              </a:gs>
              <a:gs pos="100000">
                <a:srgbClr val="ADADAD"/>
              </a:gs>
            </a:gsLst>
          </a:gradFill>
          <a:ln w="12700">
            <a:solidFill>
              <a:srgbClr val="A6A6A6"/>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dirty="0">
              <a:solidFill>
                <a:srgbClr val="FFFFFF"/>
              </a:solidFill>
            </a:endParaRPr>
          </a:p>
        </p:txBody>
      </p:sp>
      <p:sp>
        <p:nvSpPr>
          <p:cNvPr id="53" name="Rounded Rectangle 52"/>
          <p:cNvSpPr/>
          <p:nvPr/>
        </p:nvSpPr>
        <p:spPr bwMode="auto">
          <a:xfrm>
            <a:off x="3021495" y="1232453"/>
            <a:ext cx="2057400" cy="800100"/>
          </a:xfrm>
          <a:prstGeom prst="roundRect">
            <a:avLst/>
          </a:prstGeom>
          <a:gradFill>
            <a:gsLst>
              <a:gs pos="100000">
                <a:srgbClr val="525252"/>
              </a:gs>
              <a:gs pos="0">
                <a:srgbClr val="262626"/>
              </a:gs>
            </a:gsLst>
          </a:gradFill>
          <a:ln w="12700" cmpd="sng">
            <a:solidFill>
              <a:srgbClr val="666666">
                <a:alpha val="36000"/>
              </a:srgb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contourW="12700">
            <a:bevelT w="31750" h="12700"/>
            <a:contourClr>
              <a:schemeClr val="tx1"/>
            </a:contourClr>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dirty="0">
              <a:solidFill>
                <a:srgbClr val="FFFFFF"/>
              </a:solidFill>
            </a:endParaRPr>
          </a:p>
        </p:txBody>
      </p:sp>
      <p:sp>
        <p:nvSpPr>
          <p:cNvPr id="49" name="Right Arrow 48"/>
          <p:cNvSpPr/>
          <p:nvPr/>
        </p:nvSpPr>
        <p:spPr bwMode="auto">
          <a:xfrm>
            <a:off x="6400800" y="3524250"/>
            <a:ext cx="1828800" cy="609600"/>
          </a:xfrm>
          <a:prstGeom prst="rightArrow">
            <a:avLst/>
          </a:prstGeom>
          <a:gradFill>
            <a:gsLst>
              <a:gs pos="0">
                <a:srgbClr val="0A59D6"/>
              </a:gs>
              <a:gs pos="100000">
                <a:srgbClr val="30A0E6"/>
              </a:gs>
            </a:gsLst>
          </a:gradFill>
          <a:ln>
            <a:solidFill>
              <a:srgbClr val="0070C0"/>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25400" h="12700"/>
            <a:bevelB w="12700" h="12700"/>
          </a:sp3d>
        </p:spPr>
        <p:style>
          <a:lnRef idx="1">
            <a:schemeClr val="accent1"/>
          </a:lnRef>
          <a:fillRef idx="2">
            <a:schemeClr val="accent1"/>
          </a:fillRef>
          <a:effectRef idx="1">
            <a:schemeClr val="accent1"/>
          </a:effectRef>
          <a:fontRef idx="minor">
            <a:schemeClr val="dk1"/>
          </a:fontRef>
        </p:style>
        <p:txBody>
          <a:bodyPr anchor="ctr"/>
          <a:lstStyle/>
          <a:p>
            <a:pPr algn="l">
              <a:spcAft>
                <a:spcPct val="0"/>
              </a:spcAft>
              <a:defRPr/>
            </a:pPr>
            <a:endParaRPr lang="en-US" sz="1600" u="sng" dirty="0">
              <a:solidFill>
                <a:srgbClr val="FFFFFF"/>
              </a:solidFill>
            </a:endParaRPr>
          </a:p>
        </p:txBody>
      </p:sp>
      <p:sp>
        <p:nvSpPr>
          <p:cNvPr id="50" name="Right Arrow 49"/>
          <p:cNvSpPr/>
          <p:nvPr/>
        </p:nvSpPr>
        <p:spPr bwMode="auto">
          <a:xfrm>
            <a:off x="6400800" y="1981200"/>
            <a:ext cx="1828800" cy="609600"/>
          </a:xfrm>
          <a:prstGeom prst="rightArrow">
            <a:avLst/>
          </a:prstGeom>
          <a:gradFill>
            <a:gsLst>
              <a:gs pos="0">
                <a:srgbClr val="7A7A7A"/>
              </a:gs>
              <a:gs pos="100000">
                <a:srgbClr val="BFBFBF"/>
              </a:gs>
            </a:gsLst>
          </a:gradFill>
          <a:ln>
            <a:solidFill>
              <a:schemeClr val="tx1">
                <a:lumMod val="60000"/>
                <a:lumOff val="40000"/>
              </a:schemeClr>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25400" h="12700"/>
            <a:bevelB w="12700" h="12700"/>
          </a:sp3d>
        </p:spPr>
        <p:style>
          <a:lnRef idx="1">
            <a:schemeClr val="accent1"/>
          </a:lnRef>
          <a:fillRef idx="2">
            <a:schemeClr val="accent1"/>
          </a:fillRef>
          <a:effectRef idx="1">
            <a:schemeClr val="accent1"/>
          </a:effectRef>
          <a:fontRef idx="minor">
            <a:schemeClr val="dk1"/>
          </a:fontRef>
        </p:style>
        <p:txBody>
          <a:bodyPr anchor="ctr"/>
          <a:lstStyle/>
          <a:p>
            <a:pPr algn="l">
              <a:spcAft>
                <a:spcPct val="0"/>
              </a:spcAft>
              <a:defRPr/>
            </a:pPr>
            <a:endParaRPr lang="en-US" sz="1600">
              <a:solidFill>
                <a:srgbClr val="FFFFFF"/>
              </a:solidFill>
            </a:endParaRPr>
          </a:p>
        </p:txBody>
      </p:sp>
      <p:sp>
        <p:nvSpPr>
          <p:cNvPr id="51" name="Left-Right Arrow 50"/>
          <p:cNvSpPr/>
          <p:nvPr/>
        </p:nvSpPr>
        <p:spPr bwMode="auto">
          <a:xfrm>
            <a:off x="6324600" y="1295400"/>
            <a:ext cx="1897063" cy="609600"/>
          </a:xfrm>
          <a:prstGeom prst="leftRightArrow">
            <a:avLst/>
          </a:prstGeom>
          <a:gradFill>
            <a:gsLst>
              <a:gs pos="0">
                <a:srgbClr val="7A7A7A"/>
              </a:gs>
              <a:gs pos="100000">
                <a:srgbClr val="BFBFBF"/>
              </a:gs>
            </a:gsLst>
          </a:gradFill>
          <a:ln>
            <a:solidFill>
              <a:schemeClr val="tx1">
                <a:lumMod val="60000"/>
                <a:lumOff val="40000"/>
              </a:schemeClr>
            </a:solidFill>
            <a:headEnd type="none" w="med" len="med"/>
            <a:tailEnd type="none" w="med" len="med"/>
          </a:ln>
          <a:effectLst>
            <a:outerShdw blurRad="50800" dist="25400" dir="5400000" algn="t" rotWithShape="0">
              <a:prstClr val="black">
                <a:alpha val="40000"/>
              </a:prstClr>
            </a:outerShdw>
          </a:effectLst>
          <a:scene3d>
            <a:camera prst="orthographicFront"/>
            <a:lightRig rig="threePt" dir="t"/>
          </a:scene3d>
          <a:sp3d>
            <a:bevelT w="25400" h="12700"/>
            <a:bevelB w="12700" h="12700"/>
          </a:sp3d>
        </p:spPr>
        <p:style>
          <a:lnRef idx="1">
            <a:schemeClr val="accent1"/>
          </a:lnRef>
          <a:fillRef idx="2">
            <a:schemeClr val="accent1"/>
          </a:fillRef>
          <a:effectRef idx="1">
            <a:schemeClr val="accent1"/>
          </a:effectRef>
          <a:fontRef idx="minor">
            <a:schemeClr val="dk1"/>
          </a:fontRef>
        </p:style>
        <p:txBody>
          <a:bodyPr anchor="ctr"/>
          <a:lstStyle/>
          <a:p>
            <a:pPr algn="l">
              <a:spcAft>
                <a:spcPct val="0"/>
              </a:spcAft>
              <a:defRPr/>
            </a:pPr>
            <a:endParaRPr lang="en-US" sz="1600">
              <a:solidFill>
                <a:srgbClr val="FFFFFF"/>
              </a:solidFill>
            </a:endParaRPr>
          </a:p>
        </p:txBody>
      </p:sp>
      <p:sp>
        <p:nvSpPr>
          <p:cNvPr id="52" name="Left-Right Arrow 51"/>
          <p:cNvSpPr/>
          <p:nvPr/>
        </p:nvSpPr>
        <p:spPr bwMode="auto">
          <a:xfrm>
            <a:off x="6324600" y="2838450"/>
            <a:ext cx="1897063" cy="609600"/>
          </a:xfrm>
          <a:prstGeom prst="leftRightArrow">
            <a:avLst/>
          </a:prstGeom>
          <a:gradFill>
            <a:gsLst>
              <a:gs pos="0">
                <a:srgbClr val="0A59D6"/>
              </a:gs>
              <a:gs pos="100000">
                <a:srgbClr val="1799EC"/>
              </a:gs>
            </a:gsLst>
          </a:gradFill>
          <a:ln>
            <a:solidFill>
              <a:srgbClr val="0070C0"/>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25400" h="12700"/>
            <a:bevelB w="12700" h="12700"/>
          </a:sp3d>
        </p:spPr>
        <p:style>
          <a:lnRef idx="1">
            <a:schemeClr val="accent1"/>
          </a:lnRef>
          <a:fillRef idx="2">
            <a:schemeClr val="accent1"/>
          </a:fillRef>
          <a:effectRef idx="1">
            <a:schemeClr val="accent1"/>
          </a:effectRef>
          <a:fontRef idx="minor">
            <a:schemeClr val="dk1"/>
          </a:fontRef>
        </p:style>
        <p:txBody>
          <a:bodyPr anchor="ctr"/>
          <a:lstStyle/>
          <a:p>
            <a:pPr algn="l">
              <a:spcAft>
                <a:spcPct val="0"/>
              </a:spcAft>
              <a:defRPr/>
            </a:pPr>
            <a:endParaRPr lang="en-US" sz="1600">
              <a:solidFill>
                <a:srgbClr val="FFFFFF"/>
              </a:solidFill>
            </a:endParaRPr>
          </a:p>
        </p:txBody>
      </p:sp>
      <p:sp>
        <p:nvSpPr>
          <p:cNvPr id="33" name="Rounded Rectangle 32"/>
          <p:cNvSpPr/>
          <p:nvPr/>
        </p:nvSpPr>
        <p:spPr bwMode="auto">
          <a:xfrm>
            <a:off x="3066833" y="4977066"/>
            <a:ext cx="2057400" cy="80010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a:solidFill>
                <a:srgbClr val="FFFFFF"/>
              </a:solidFill>
            </a:endParaRPr>
          </a:p>
        </p:txBody>
      </p:sp>
      <p:sp>
        <p:nvSpPr>
          <p:cNvPr id="34" name="Right Arrow 33"/>
          <p:cNvSpPr/>
          <p:nvPr/>
        </p:nvSpPr>
        <p:spPr bwMode="auto">
          <a:xfrm>
            <a:off x="6420852" y="5132471"/>
            <a:ext cx="1828800" cy="609600"/>
          </a:xfrm>
          <a:prstGeom prst="rightArrow">
            <a:avLst/>
          </a:prstGeom>
          <a:gradFill>
            <a:gsLst>
              <a:gs pos="0">
                <a:srgbClr val="689739"/>
              </a:gs>
              <a:gs pos="100000">
                <a:srgbClr val="92D050"/>
              </a:gs>
            </a:gsLst>
          </a:gradFill>
          <a:ln>
            <a:solidFill>
              <a:srgbClr val="619F37"/>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25400" h="12700"/>
            <a:bevelB w="12700" h="12700"/>
          </a:sp3d>
        </p:spPr>
        <p:style>
          <a:lnRef idx="1">
            <a:schemeClr val="accent1"/>
          </a:lnRef>
          <a:fillRef idx="2">
            <a:schemeClr val="accent1"/>
          </a:fillRef>
          <a:effectRef idx="1">
            <a:schemeClr val="accent1"/>
          </a:effectRef>
          <a:fontRef idx="minor">
            <a:schemeClr val="dk1"/>
          </a:fontRef>
        </p:style>
        <p:txBody>
          <a:bodyPr anchor="ctr"/>
          <a:lstStyle/>
          <a:p>
            <a:pPr algn="l">
              <a:spcAft>
                <a:spcPct val="0"/>
              </a:spcAft>
              <a:defRPr/>
            </a:pPr>
            <a:endParaRPr lang="en-US" sz="1600">
              <a:solidFill>
                <a:srgbClr val="FFFFFF"/>
              </a:solidFill>
            </a:endParaRPr>
          </a:p>
        </p:txBody>
      </p:sp>
      <p:sp>
        <p:nvSpPr>
          <p:cNvPr id="35" name="Left-Right Arrow 34"/>
          <p:cNvSpPr/>
          <p:nvPr/>
        </p:nvSpPr>
        <p:spPr bwMode="auto">
          <a:xfrm>
            <a:off x="6344652" y="4446671"/>
            <a:ext cx="1897063" cy="609600"/>
          </a:xfrm>
          <a:prstGeom prst="leftRightArrow">
            <a:avLst/>
          </a:prstGeom>
          <a:gradFill>
            <a:gsLst>
              <a:gs pos="0">
                <a:srgbClr val="689739"/>
              </a:gs>
              <a:gs pos="100000">
                <a:srgbClr val="92D050"/>
              </a:gs>
            </a:gsLst>
          </a:gradFill>
          <a:ln>
            <a:solidFill>
              <a:srgbClr val="619F37"/>
            </a:solidFill>
            <a:headEnd type="none" w="med" len="med"/>
            <a:tailEnd type="none" w="med" len="med"/>
          </a:ln>
          <a:effectLst>
            <a:outerShdw blurRad="50800" dist="38100" dir="5400000" algn="t" rotWithShape="0">
              <a:prstClr val="black">
                <a:alpha val="40000"/>
              </a:prstClr>
            </a:outerShdw>
          </a:effectLst>
          <a:scene3d>
            <a:camera prst="orthographicFront"/>
            <a:lightRig rig="threePt" dir="t"/>
          </a:scene3d>
          <a:sp3d>
            <a:bevelT w="25400" h="12700"/>
            <a:bevelB w="12700" h="12700"/>
          </a:sp3d>
        </p:spPr>
        <p:style>
          <a:lnRef idx="1">
            <a:schemeClr val="accent1"/>
          </a:lnRef>
          <a:fillRef idx="2">
            <a:schemeClr val="accent1"/>
          </a:fillRef>
          <a:effectRef idx="1">
            <a:schemeClr val="accent1"/>
          </a:effectRef>
          <a:fontRef idx="minor">
            <a:schemeClr val="dk1"/>
          </a:fontRef>
        </p:style>
        <p:txBody>
          <a:bodyPr anchor="ctr"/>
          <a:lstStyle/>
          <a:p>
            <a:pPr algn="l">
              <a:spcAft>
                <a:spcPct val="0"/>
              </a:spcAft>
              <a:defRPr/>
            </a:pPr>
            <a:endParaRPr lang="en-US" sz="1600">
              <a:solidFill>
                <a:srgbClr val="FFFFFF"/>
              </a:solidFill>
            </a:endParaRPr>
          </a:p>
        </p:txBody>
      </p:sp>
      <p:sp>
        <p:nvSpPr>
          <p:cNvPr id="65" name="Rounded Rectangle 64"/>
          <p:cNvSpPr/>
          <p:nvPr/>
        </p:nvSpPr>
        <p:spPr bwMode="auto">
          <a:xfrm>
            <a:off x="609600" y="1219200"/>
            <a:ext cx="2057400" cy="800100"/>
          </a:xfrm>
          <a:prstGeom prst="roundRect">
            <a:avLst/>
          </a:prstGeom>
          <a:gradFill>
            <a:gsLst>
              <a:gs pos="0">
                <a:srgbClr val="037BB1"/>
              </a:gs>
              <a:gs pos="83000">
                <a:srgbClr val="52AEDC"/>
              </a:gs>
            </a:gsLst>
          </a:gradFill>
          <a:ln w="12700">
            <a:solidFill>
              <a:schemeClr val="accent1">
                <a:lumMod val="75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dirty="0">
              <a:solidFill>
                <a:srgbClr val="FFFFFF"/>
              </a:solidFill>
            </a:endParaRPr>
          </a:p>
        </p:txBody>
      </p:sp>
      <p:sp>
        <p:nvSpPr>
          <p:cNvPr id="61" name="Rounded Rectangle 60"/>
          <p:cNvSpPr/>
          <p:nvPr/>
        </p:nvSpPr>
        <p:spPr bwMode="auto">
          <a:xfrm>
            <a:off x="612648" y="4972812"/>
            <a:ext cx="2057400" cy="800100"/>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dirty="0">
              <a:solidFill>
                <a:srgbClr val="FFFFFF"/>
              </a:solidFill>
            </a:endParaRPr>
          </a:p>
        </p:txBody>
      </p:sp>
      <p:sp>
        <p:nvSpPr>
          <p:cNvPr id="63" name="Rounded Rectangle 62"/>
          <p:cNvSpPr/>
          <p:nvPr/>
        </p:nvSpPr>
        <p:spPr bwMode="auto">
          <a:xfrm>
            <a:off x="609600" y="2463800"/>
            <a:ext cx="2057400" cy="800100"/>
          </a:xfrm>
          <a:prstGeom prst="roundRect">
            <a:avLst/>
          </a:prstGeom>
          <a:gradFill>
            <a:gsLst>
              <a:gs pos="0">
                <a:srgbClr val="61C0E0"/>
              </a:gs>
              <a:gs pos="100000">
                <a:srgbClr val="ACE0F2"/>
              </a:gs>
            </a:gsLst>
          </a:gradFill>
          <a:ln w="12700">
            <a:solidFill>
              <a:srgbClr val="39A5E5"/>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endParaRPr lang="en-US" sz="1600"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3D Assets with Editable Text</a:t>
            </a:r>
            <a:endParaRPr lang="en-US" dirty="0"/>
          </a:p>
        </p:txBody>
      </p:sp>
      <p:grpSp>
        <p:nvGrpSpPr>
          <p:cNvPr id="2" name="Group 25"/>
          <p:cNvGrpSpPr/>
          <p:nvPr/>
        </p:nvGrpSpPr>
        <p:grpSpPr>
          <a:xfrm>
            <a:off x="4648200" y="3276600"/>
            <a:ext cx="3243263" cy="2320085"/>
            <a:chOff x="5181600" y="1143000"/>
            <a:chExt cx="3243263" cy="2320085"/>
          </a:xfrm>
        </p:grpSpPr>
        <p:pic>
          <p:nvPicPr>
            <p:cNvPr id="1030" name="Picture 6" descr="C:\Users\Abject-3D\Desktop\VMWare Files\FINAL diagrams\Basic Virtualization\3D PNGs\ICON_ThinApp_3D_Q408_Comm_3.png"/>
            <p:cNvPicPr>
              <a:picLocks noChangeAspect="1" noChangeArrowheads="1"/>
            </p:cNvPicPr>
            <p:nvPr/>
          </p:nvPicPr>
          <p:blipFill>
            <a:blip r:embed="rId2"/>
            <a:srcRect/>
            <a:stretch>
              <a:fillRect/>
            </a:stretch>
          </p:blipFill>
          <p:spPr bwMode="auto">
            <a:xfrm>
              <a:off x="5410200" y="1143000"/>
              <a:ext cx="3014663" cy="2320085"/>
            </a:xfrm>
            <a:prstGeom prst="rect">
              <a:avLst/>
            </a:prstGeom>
            <a:noFill/>
          </p:spPr>
        </p:pic>
        <p:sp>
          <p:nvSpPr>
            <p:cNvPr id="11" name="TextBox 10"/>
            <p:cNvSpPr txBox="1"/>
            <p:nvPr/>
          </p:nvSpPr>
          <p:spPr>
            <a:xfrm>
              <a:off x="5181600" y="2200275"/>
              <a:ext cx="2819400" cy="52322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2800" b="1" dirty="0" smtClean="0">
                  <a:solidFill>
                    <a:schemeClr val="bg1"/>
                  </a:solidFill>
                  <a:latin typeface="+mn-lt"/>
                  <a:ea typeface="+mn-ea"/>
                </a:rPr>
                <a:t>Formatted Text</a:t>
              </a:r>
            </a:p>
          </p:txBody>
        </p:sp>
      </p:grpSp>
      <p:grpSp>
        <p:nvGrpSpPr>
          <p:cNvPr id="4" name="Group 23"/>
          <p:cNvGrpSpPr/>
          <p:nvPr/>
        </p:nvGrpSpPr>
        <p:grpSpPr>
          <a:xfrm>
            <a:off x="1371600" y="3505200"/>
            <a:ext cx="2654801" cy="1775034"/>
            <a:chOff x="2133600" y="2819400"/>
            <a:chExt cx="2654801" cy="1775034"/>
          </a:xfrm>
        </p:grpSpPr>
        <p:pic>
          <p:nvPicPr>
            <p:cNvPr id="1028" name="Picture 4" descr="C:\Users\Abject-3D\Desktop\VMWare Files\FINAL diagrams\Basic Virtualization\3D PNGs\ICON_ThinApp_3D_Q408_Comm_1.png"/>
            <p:cNvPicPr>
              <a:picLocks noChangeAspect="1" noChangeArrowheads="1"/>
            </p:cNvPicPr>
            <p:nvPr/>
          </p:nvPicPr>
          <p:blipFill>
            <a:blip r:embed="rId3"/>
            <a:srcRect/>
            <a:stretch>
              <a:fillRect/>
            </a:stretch>
          </p:blipFill>
          <p:spPr bwMode="auto">
            <a:xfrm>
              <a:off x="2362200" y="2819400"/>
              <a:ext cx="2426201" cy="1775034"/>
            </a:xfrm>
            <a:prstGeom prst="rect">
              <a:avLst/>
            </a:prstGeom>
            <a:noFill/>
          </p:spPr>
        </p:pic>
        <p:sp>
          <p:nvSpPr>
            <p:cNvPr id="14" name="TextBox 13"/>
            <p:cNvSpPr txBox="1"/>
            <p:nvPr/>
          </p:nvSpPr>
          <p:spPr>
            <a:xfrm>
              <a:off x="2133600" y="3857625"/>
              <a:ext cx="1752600" cy="338554"/>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b="1" dirty="0" smtClean="0">
                  <a:solidFill>
                    <a:schemeClr val="bg1"/>
                  </a:solidFill>
                  <a:latin typeface="+mn-lt"/>
                  <a:ea typeface="+mn-ea"/>
                </a:rPr>
                <a:t>Formatted Text</a:t>
              </a:r>
            </a:p>
          </p:txBody>
        </p:sp>
      </p:grpSp>
      <p:sp>
        <p:nvSpPr>
          <p:cNvPr id="16" name="TextBox 15"/>
          <p:cNvSpPr txBox="1"/>
          <p:nvPr/>
        </p:nvSpPr>
        <p:spPr>
          <a:xfrm>
            <a:off x="5943600" y="2770321"/>
            <a:ext cx="1714500" cy="272183"/>
          </a:xfrm>
          <a:prstGeom prst="rect">
            <a:avLst/>
          </a:prstGeom>
          <a:noFill/>
          <a:scene3d>
            <a:camera prst="orthographicFront">
              <a:rot lat="2400000" lon="2520000" rev="0"/>
            </a:camera>
            <a:lightRig rig="threePt" dir="t"/>
          </a:scene3d>
          <a:sp3d z="38100"/>
        </p:spPr>
        <p:txBody>
          <a:bodyPr wrap="square" lIns="91440" rtlCol="0">
            <a:spAutoFit/>
            <a:scene3d>
              <a:camera prst="isometricOffAxis2Top">
                <a:rot lat="18075715" lon="2520000" rev="18141449"/>
              </a:camera>
              <a:lightRig rig="threePt" dir="t"/>
            </a:scene3d>
          </a:bodyPr>
          <a:lstStyle/>
          <a:p>
            <a:pPr algn="ctr"/>
            <a:r>
              <a:rPr lang="en-US" b="1" dirty="0" smtClean="0">
                <a:solidFill>
                  <a:schemeClr val="bg1"/>
                </a:solidFill>
                <a:latin typeface="+mn-lt"/>
                <a:ea typeface="+mn-ea"/>
              </a:rPr>
              <a:t>Formatted Text</a:t>
            </a:r>
          </a:p>
        </p:txBody>
      </p:sp>
      <p:grpSp>
        <p:nvGrpSpPr>
          <p:cNvPr id="6" name="Group 26"/>
          <p:cNvGrpSpPr/>
          <p:nvPr/>
        </p:nvGrpSpPr>
        <p:grpSpPr>
          <a:xfrm>
            <a:off x="3200400" y="1109246"/>
            <a:ext cx="1036069" cy="795871"/>
            <a:chOff x="2286000" y="838200"/>
            <a:chExt cx="1036069" cy="795871"/>
          </a:xfrm>
        </p:grpSpPr>
        <p:pic>
          <p:nvPicPr>
            <p:cNvPr id="1026" name="Picture 2" descr="C:\Users\Abject-3D\Desktop\VMWare Files\FINAL diagrams\Basic Virtualization\3D PNGs\ICON_ThinApp_3D_Q408_Comm_7.png"/>
            <p:cNvPicPr>
              <a:picLocks noChangeAspect="1" noChangeArrowheads="1"/>
            </p:cNvPicPr>
            <p:nvPr/>
          </p:nvPicPr>
          <p:blipFill>
            <a:blip r:embed="rId4"/>
            <a:srcRect/>
            <a:stretch>
              <a:fillRect/>
            </a:stretch>
          </p:blipFill>
          <p:spPr bwMode="auto">
            <a:xfrm>
              <a:off x="2362200" y="838200"/>
              <a:ext cx="959869" cy="795871"/>
            </a:xfrm>
            <a:prstGeom prst="rect">
              <a:avLst/>
            </a:prstGeom>
            <a:noFill/>
          </p:spPr>
        </p:pic>
        <p:sp>
          <p:nvSpPr>
            <p:cNvPr id="18" name="TextBox 17"/>
            <p:cNvSpPr txBox="1"/>
            <p:nvPr/>
          </p:nvSpPr>
          <p:spPr>
            <a:xfrm>
              <a:off x="2286000" y="1219200"/>
              <a:ext cx="666750"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1100" b="1" dirty="0" smtClean="0">
                  <a:solidFill>
                    <a:schemeClr val="bg1"/>
                  </a:solidFill>
                  <a:latin typeface="+mn-lt"/>
                  <a:ea typeface="+mn-ea"/>
                </a:rPr>
                <a:t>TEXT</a:t>
              </a:r>
            </a:p>
          </p:txBody>
        </p:sp>
      </p:grpSp>
      <p:grpSp>
        <p:nvGrpSpPr>
          <p:cNvPr id="7" name="Group 27"/>
          <p:cNvGrpSpPr/>
          <p:nvPr/>
        </p:nvGrpSpPr>
        <p:grpSpPr>
          <a:xfrm>
            <a:off x="7193531" y="1109246"/>
            <a:ext cx="1036069" cy="742813"/>
            <a:chOff x="1219200" y="838200"/>
            <a:chExt cx="1036069" cy="742813"/>
          </a:xfrm>
        </p:grpSpPr>
        <p:pic>
          <p:nvPicPr>
            <p:cNvPr id="1032" name="Picture 8" descr="C:\Users\Abject-3D\Desktop\VMWare Files\FINAL diagrams\Basic Virtualization\3D PNGs\ICON_ThinApp_3D_Q408_Comm_5.png"/>
            <p:cNvPicPr>
              <a:picLocks noChangeAspect="1" noChangeArrowheads="1"/>
            </p:cNvPicPr>
            <p:nvPr/>
          </p:nvPicPr>
          <p:blipFill>
            <a:blip r:embed="rId5"/>
            <a:srcRect/>
            <a:stretch>
              <a:fillRect/>
            </a:stretch>
          </p:blipFill>
          <p:spPr bwMode="auto">
            <a:xfrm>
              <a:off x="1295400" y="838200"/>
              <a:ext cx="959869" cy="742813"/>
            </a:xfrm>
            <a:prstGeom prst="rect">
              <a:avLst/>
            </a:prstGeom>
            <a:noFill/>
          </p:spPr>
        </p:pic>
        <p:sp>
          <p:nvSpPr>
            <p:cNvPr id="17" name="TextBox 16"/>
            <p:cNvSpPr txBox="1"/>
            <p:nvPr/>
          </p:nvSpPr>
          <p:spPr>
            <a:xfrm>
              <a:off x="1219200" y="1181100"/>
              <a:ext cx="666750"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1100" b="1" dirty="0" smtClean="0">
                  <a:solidFill>
                    <a:schemeClr val="bg1"/>
                  </a:solidFill>
                  <a:latin typeface="+mn-lt"/>
                  <a:ea typeface="+mn-ea"/>
                </a:rPr>
                <a:t>TEXT</a:t>
              </a:r>
            </a:p>
          </p:txBody>
        </p:sp>
      </p:grpSp>
      <p:grpSp>
        <p:nvGrpSpPr>
          <p:cNvPr id="8" name="Group 29"/>
          <p:cNvGrpSpPr/>
          <p:nvPr/>
        </p:nvGrpSpPr>
        <p:grpSpPr>
          <a:xfrm>
            <a:off x="4572000" y="1109246"/>
            <a:ext cx="992658" cy="762107"/>
            <a:chOff x="228600" y="838200"/>
            <a:chExt cx="992658" cy="762107"/>
          </a:xfrm>
        </p:grpSpPr>
        <p:pic>
          <p:nvPicPr>
            <p:cNvPr id="1033" name="Picture 9" descr="C:\Users\Abject-3D\Desktop\VMWare Files\FINAL diagrams\Basic Virtualization\3D PNGs\ICON_ThinApp_3D_Q408_Comm_6.png"/>
            <p:cNvPicPr>
              <a:picLocks noChangeAspect="1" noChangeArrowheads="1"/>
            </p:cNvPicPr>
            <p:nvPr/>
          </p:nvPicPr>
          <p:blipFill>
            <a:blip r:embed="rId6"/>
            <a:srcRect/>
            <a:stretch>
              <a:fillRect/>
            </a:stretch>
          </p:blipFill>
          <p:spPr bwMode="auto">
            <a:xfrm>
              <a:off x="304800" y="838200"/>
              <a:ext cx="916458" cy="762107"/>
            </a:xfrm>
            <a:prstGeom prst="rect">
              <a:avLst/>
            </a:prstGeom>
            <a:noFill/>
          </p:spPr>
        </p:pic>
        <p:sp>
          <p:nvSpPr>
            <p:cNvPr id="19" name="TextBox 18"/>
            <p:cNvSpPr txBox="1"/>
            <p:nvPr/>
          </p:nvSpPr>
          <p:spPr>
            <a:xfrm>
              <a:off x="228600" y="1200150"/>
              <a:ext cx="666750"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1100" b="1" dirty="0" smtClean="0">
                  <a:solidFill>
                    <a:schemeClr val="bg1"/>
                  </a:solidFill>
                  <a:latin typeface="+mn-lt"/>
                  <a:ea typeface="+mn-ea"/>
                </a:rPr>
                <a:t>TEXT</a:t>
              </a:r>
            </a:p>
          </p:txBody>
        </p:sp>
      </p:grpSp>
      <p:grpSp>
        <p:nvGrpSpPr>
          <p:cNvPr id="9" name="Group 21"/>
          <p:cNvGrpSpPr/>
          <p:nvPr/>
        </p:nvGrpSpPr>
        <p:grpSpPr>
          <a:xfrm>
            <a:off x="1066800" y="990600"/>
            <a:ext cx="914400" cy="998456"/>
            <a:chOff x="6096000" y="4038600"/>
            <a:chExt cx="1524000" cy="1664094"/>
          </a:xfrm>
        </p:grpSpPr>
        <p:pic>
          <p:nvPicPr>
            <p:cNvPr id="1027" name="Picture 3" descr="C:\Users\Abject-3D\Desktop\VMWare Files\FINAL diagrams\Basic Virtualization\3D PNGs\ICON_ThinApp_3D_Q408_Comm_0.png"/>
            <p:cNvPicPr>
              <a:picLocks noChangeAspect="1" noChangeArrowheads="1"/>
            </p:cNvPicPr>
            <p:nvPr/>
          </p:nvPicPr>
          <p:blipFill>
            <a:blip r:embed="rId7"/>
            <a:srcRect/>
            <a:stretch>
              <a:fillRect/>
            </a:stretch>
          </p:blipFill>
          <p:spPr bwMode="auto">
            <a:xfrm>
              <a:off x="6182609" y="4038600"/>
              <a:ext cx="1437391" cy="1664094"/>
            </a:xfrm>
            <a:prstGeom prst="rect">
              <a:avLst/>
            </a:prstGeom>
            <a:noFill/>
          </p:spPr>
        </p:pic>
        <p:sp>
          <p:nvSpPr>
            <p:cNvPr id="21" name="TextBox 20"/>
            <p:cNvSpPr txBox="1"/>
            <p:nvPr/>
          </p:nvSpPr>
          <p:spPr>
            <a:xfrm>
              <a:off x="6096000" y="4772025"/>
              <a:ext cx="948978" cy="666850"/>
            </a:xfrm>
            <a:prstGeom prst="rect">
              <a:avLst/>
            </a:prstGeom>
            <a:noFill/>
          </p:spPr>
          <p:txBody>
            <a:bodyPr wrap="none" rtlCol="0">
              <a:spAutoFit/>
              <a:scene3d>
                <a:camera prst="orthographicFront">
                  <a:rot lat="2400000" lon="2520000" rev="0"/>
                </a:camera>
                <a:lightRig rig="threePt" dir="t"/>
              </a:scene3d>
            </a:bodyPr>
            <a:lstStyle/>
            <a:p>
              <a:pPr algn="l"/>
              <a:r>
                <a:rPr lang="en-US" sz="2000" b="1" dirty="0" smtClean="0">
                  <a:solidFill>
                    <a:schemeClr val="accent1">
                      <a:lumMod val="75000"/>
                    </a:schemeClr>
                  </a:solidFill>
                  <a:latin typeface="+mn-lt"/>
                  <a:ea typeface="+mn-ea"/>
                </a:rPr>
                <a:t>VM</a:t>
              </a:r>
            </a:p>
          </p:txBody>
        </p:sp>
      </p:grpSp>
      <p:sp>
        <p:nvSpPr>
          <p:cNvPr id="27" name="Text Box 203"/>
          <p:cNvSpPr txBox="1">
            <a:spLocks noChangeArrowheads="1"/>
          </p:cNvSpPr>
          <p:nvPr/>
        </p:nvSpPr>
        <p:spPr bwMode="auto">
          <a:xfrm>
            <a:off x="3429000" y="2099846"/>
            <a:ext cx="6858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App</a:t>
            </a:r>
            <a:endParaRPr lang="en-US" dirty="0">
              <a:solidFill>
                <a:srgbClr val="000000"/>
              </a:solidFill>
            </a:endParaRPr>
          </a:p>
        </p:txBody>
      </p:sp>
      <p:sp>
        <p:nvSpPr>
          <p:cNvPr id="28" name="Text Box 203"/>
          <p:cNvSpPr txBox="1">
            <a:spLocks noChangeArrowheads="1"/>
          </p:cNvSpPr>
          <p:nvPr/>
        </p:nvSpPr>
        <p:spPr bwMode="auto">
          <a:xfrm>
            <a:off x="4648200" y="2099846"/>
            <a:ext cx="16002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OS</a:t>
            </a:r>
            <a:endParaRPr lang="en-US" dirty="0">
              <a:solidFill>
                <a:srgbClr val="000000"/>
              </a:solidFill>
            </a:endParaRPr>
          </a:p>
        </p:txBody>
      </p:sp>
      <p:sp>
        <p:nvSpPr>
          <p:cNvPr id="29" name="Text Box 203"/>
          <p:cNvSpPr txBox="1">
            <a:spLocks noChangeArrowheads="1"/>
          </p:cNvSpPr>
          <p:nvPr/>
        </p:nvSpPr>
        <p:spPr bwMode="auto">
          <a:xfrm>
            <a:off x="7239000" y="2066092"/>
            <a:ext cx="16002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err="1" smtClean="0">
                <a:solidFill>
                  <a:srgbClr val="000000"/>
                </a:solidFill>
              </a:rPr>
              <a:t>ThinApp</a:t>
            </a:r>
            <a:endParaRPr lang="en-US" dirty="0">
              <a:solidFill>
                <a:srgbClr val="000000"/>
              </a:solidFill>
            </a:endParaRPr>
          </a:p>
        </p:txBody>
      </p:sp>
      <p:sp>
        <p:nvSpPr>
          <p:cNvPr id="30" name="Text Box 203"/>
          <p:cNvSpPr txBox="1">
            <a:spLocks noChangeArrowheads="1"/>
          </p:cNvSpPr>
          <p:nvPr/>
        </p:nvSpPr>
        <p:spPr bwMode="auto">
          <a:xfrm>
            <a:off x="3276600" y="5486400"/>
            <a:ext cx="25908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Virtualization Layers</a:t>
            </a:r>
            <a:endParaRPr lang="en-US" dirty="0">
              <a:solidFill>
                <a:srgbClr val="000000"/>
              </a:solidFill>
            </a:endParaRPr>
          </a:p>
        </p:txBody>
      </p:sp>
      <p:sp>
        <p:nvSpPr>
          <p:cNvPr id="31" name="Text Box 203"/>
          <p:cNvSpPr txBox="1">
            <a:spLocks noChangeArrowheads="1"/>
          </p:cNvSpPr>
          <p:nvPr/>
        </p:nvSpPr>
        <p:spPr bwMode="auto">
          <a:xfrm>
            <a:off x="762000" y="2133600"/>
            <a:ext cx="25908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Virtual Machine</a:t>
            </a:r>
            <a:endParaRPr lang="en-US" dirty="0">
              <a:solidFill>
                <a:srgbClr val="000000"/>
              </a:solidFill>
            </a:endParaRPr>
          </a:p>
        </p:txBody>
      </p:sp>
      <p:pic>
        <p:nvPicPr>
          <p:cNvPr id="8194" name="Picture 2" descr="C:\Users\testuser\AppData\Local\Temp\VMwareDnD\aff9d7a7\ICON_Data_3D_blank_Q408.png"/>
          <p:cNvPicPr>
            <a:picLocks noChangeAspect="1" noChangeArrowheads="1"/>
          </p:cNvPicPr>
          <p:nvPr/>
        </p:nvPicPr>
        <p:blipFill>
          <a:blip r:embed="rId8"/>
          <a:srcRect/>
          <a:stretch>
            <a:fillRect/>
          </a:stretch>
        </p:blipFill>
        <p:spPr bwMode="auto">
          <a:xfrm>
            <a:off x="5915627" y="1143000"/>
            <a:ext cx="942373" cy="716203"/>
          </a:xfrm>
          <a:prstGeom prst="rect">
            <a:avLst/>
          </a:prstGeom>
          <a:noFill/>
        </p:spPr>
      </p:pic>
      <p:sp>
        <p:nvSpPr>
          <p:cNvPr id="36" name="TextBox 35"/>
          <p:cNvSpPr txBox="1"/>
          <p:nvPr/>
        </p:nvSpPr>
        <p:spPr>
          <a:xfrm>
            <a:off x="5829488" y="1477617"/>
            <a:ext cx="666750"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1100" b="1" dirty="0" smtClean="0">
                <a:solidFill>
                  <a:schemeClr val="bg1"/>
                </a:solidFill>
                <a:latin typeface="+mn-lt"/>
                <a:ea typeface="+mn-ea"/>
              </a:rPr>
              <a:t>TEXT</a:t>
            </a:r>
          </a:p>
        </p:txBody>
      </p:sp>
      <p:sp>
        <p:nvSpPr>
          <p:cNvPr id="38" name="Text Box 203"/>
          <p:cNvSpPr txBox="1">
            <a:spLocks noChangeArrowheads="1"/>
          </p:cNvSpPr>
          <p:nvPr/>
        </p:nvSpPr>
        <p:spPr bwMode="auto">
          <a:xfrm>
            <a:off x="5887278" y="2079968"/>
            <a:ext cx="16002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Data</a:t>
            </a:r>
            <a:endParaRPr lang="en-US"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VMware Product </a:t>
            </a:r>
            <a:r>
              <a:rPr lang="en-US" dirty="0" err="1" smtClean="0"/>
              <a:t>Boxshots</a:t>
            </a:r>
            <a:endParaRPr lang="en-US" dirty="0"/>
          </a:p>
        </p:txBody>
      </p:sp>
      <p:pic>
        <p:nvPicPr>
          <p:cNvPr id="21507" name="Picture 3" descr="C:\Users\testuser\AppData\Local\Temp\VMwareDnD\385125fc\VMW_09Q4_BXSHT_vCenterCapIQ1_REBRAND_LoRes.png"/>
          <p:cNvPicPr>
            <a:picLocks noChangeAspect="1" noChangeArrowheads="1"/>
          </p:cNvPicPr>
          <p:nvPr/>
        </p:nvPicPr>
        <p:blipFill>
          <a:blip r:embed="rId2"/>
          <a:srcRect/>
          <a:stretch>
            <a:fillRect/>
          </a:stretch>
        </p:blipFill>
        <p:spPr bwMode="auto">
          <a:xfrm>
            <a:off x="1981200" y="933450"/>
            <a:ext cx="2743200" cy="2381250"/>
          </a:xfrm>
          <a:prstGeom prst="rect">
            <a:avLst/>
          </a:prstGeom>
          <a:noFill/>
        </p:spPr>
      </p:pic>
      <p:pic>
        <p:nvPicPr>
          <p:cNvPr id="21508" name="Picture 4" descr="C:\Users\testuser\AppData\Local\Temp\VMwareDnD\3a5123f5\VMW_09Q4_BXSHT_vCenterAppSpeed1_REBRAND_LoRes.png"/>
          <p:cNvPicPr>
            <a:picLocks noChangeAspect="1" noChangeArrowheads="1"/>
          </p:cNvPicPr>
          <p:nvPr/>
        </p:nvPicPr>
        <p:blipFill>
          <a:blip r:embed="rId3"/>
          <a:srcRect/>
          <a:stretch>
            <a:fillRect/>
          </a:stretch>
        </p:blipFill>
        <p:spPr bwMode="auto">
          <a:xfrm>
            <a:off x="-228600" y="990600"/>
            <a:ext cx="2743200" cy="2381250"/>
          </a:xfrm>
          <a:prstGeom prst="rect">
            <a:avLst/>
          </a:prstGeom>
          <a:noFill/>
        </p:spPr>
      </p:pic>
      <p:pic>
        <p:nvPicPr>
          <p:cNvPr id="21509" name="Picture 5" descr="C:\Users\testuser\AppData\Local\Temp\VMwareDnD\385925c4\VMW_09Q4_BXSHT_vCenterChargeback_REBRAND_LoRes.png"/>
          <p:cNvPicPr>
            <a:picLocks noChangeAspect="1" noChangeArrowheads="1"/>
          </p:cNvPicPr>
          <p:nvPr/>
        </p:nvPicPr>
        <p:blipFill>
          <a:blip r:embed="rId4"/>
          <a:srcRect/>
          <a:stretch>
            <a:fillRect/>
          </a:stretch>
        </p:blipFill>
        <p:spPr bwMode="auto">
          <a:xfrm>
            <a:off x="4114800" y="914400"/>
            <a:ext cx="2743200" cy="2381250"/>
          </a:xfrm>
          <a:prstGeom prst="rect">
            <a:avLst/>
          </a:prstGeom>
          <a:noFill/>
        </p:spPr>
      </p:pic>
      <p:pic>
        <p:nvPicPr>
          <p:cNvPr id="21510" name="Picture 6" descr="C:\Users\testuser\AppData\Local\Temp\VMwareDnD\77aebe17\VMW_09Q4_BXSHT_vCenterLabManager4_REBRAND_LoRes.png"/>
          <p:cNvPicPr>
            <a:picLocks noChangeAspect="1" noChangeArrowheads="1"/>
          </p:cNvPicPr>
          <p:nvPr/>
        </p:nvPicPr>
        <p:blipFill>
          <a:blip r:embed="rId5"/>
          <a:srcRect/>
          <a:stretch>
            <a:fillRect/>
          </a:stretch>
        </p:blipFill>
        <p:spPr bwMode="auto">
          <a:xfrm>
            <a:off x="6248400" y="838200"/>
            <a:ext cx="2743200" cy="2381250"/>
          </a:xfrm>
          <a:prstGeom prst="rect">
            <a:avLst/>
          </a:prstGeom>
          <a:noFill/>
        </p:spPr>
      </p:pic>
      <p:pic>
        <p:nvPicPr>
          <p:cNvPr id="21512" name="Picture 8" descr="C:\Users\testuser\AppData\Local\Temp\VMwareDnD\2ad2121d\VMW_09Q4_BXSHT_vCenterConverter4_LoRes.png"/>
          <p:cNvPicPr>
            <a:picLocks noChangeAspect="1" noChangeArrowheads="1"/>
          </p:cNvPicPr>
          <p:nvPr/>
        </p:nvPicPr>
        <p:blipFill>
          <a:blip r:embed="rId6"/>
          <a:srcRect/>
          <a:stretch>
            <a:fillRect/>
          </a:stretch>
        </p:blipFill>
        <p:spPr bwMode="auto">
          <a:xfrm>
            <a:off x="-228600" y="3581400"/>
            <a:ext cx="2743200" cy="2381250"/>
          </a:xfrm>
          <a:prstGeom prst="rect">
            <a:avLst/>
          </a:prstGeom>
          <a:noFill/>
        </p:spPr>
      </p:pic>
      <p:pic>
        <p:nvPicPr>
          <p:cNvPr id="21513" name="Picture 9" descr="C:\Users\testuser\AppData\Local\Temp\VMwareDnD\28d8140a\VMW_09Q4_BXSHT_vCenterServer4_LoRes.png"/>
          <p:cNvPicPr>
            <a:picLocks noChangeAspect="1" noChangeArrowheads="1"/>
          </p:cNvPicPr>
          <p:nvPr/>
        </p:nvPicPr>
        <p:blipFill>
          <a:blip r:embed="rId7"/>
          <a:srcRect/>
          <a:stretch>
            <a:fillRect/>
          </a:stretch>
        </p:blipFill>
        <p:spPr bwMode="auto">
          <a:xfrm>
            <a:off x="1905000" y="3581400"/>
            <a:ext cx="2743200" cy="2381250"/>
          </a:xfrm>
          <a:prstGeom prst="rect">
            <a:avLst/>
          </a:prstGeom>
          <a:noFill/>
        </p:spPr>
      </p:pic>
      <p:pic>
        <p:nvPicPr>
          <p:cNvPr id="3" name="Picture 2" descr="VMW-BXSHT-vCNTR-SRVR-HRTBT-6-Press.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114800" y="3581400"/>
            <a:ext cx="2743200" cy="2384755"/>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VMware Product </a:t>
            </a:r>
            <a:r>
              <a:rPr lang="en-US" dirty="0" err="1" smtClean="0"/>
              <a:t>Boxshots</a:t>
            </a:r>
            <a:endParaRPr lang="en-US" dirty="0"/>
          </a:p>
        </p:txBody>
      </p:sp>
      <p:pic>
        <p:nvPicPr>
          <p:cNvPr id="5122" name="Picture 2" descr="C:\Users\testuser\AppData\Local\Temp\VMwareDnD\7da1a1f9\VMW_10Q2_BXSHT_vCenter_Application_Discovery_Manager_LowRes.png"/>
          <p:cNvPicPr>
            <a:picLocks noChangeAspect="1" noChangeArrowheads="1"/>
          </p:cNvPicPr>
          <p:nvPr/>
        </p:nvPicPr>
        <p:blipFill>
          <a:blip r:embed="rId2"/>
          <a:srcRect/>
          <a:stretch>
            <a:fillRect/>
          </a:stretch>
        </p:blipFill>
        <p:spPr bwMode="auto">
          <a:xfrm>
            <a:off x="-152400" y="901488"/>
            <a:ext cx="2819400" cy="2451311"/>
          </a:xfrm>
          <a:prstGeom prst="rect">
            <a:avLst/>
          </a:prstGeom>
          <a:noFill/>
        </p:spPr>
      </p:pic>
      <p:pic>
        <p:nvPicPr>
          <p:cNvPr id="5123" name="Picture 3" descr="C:\Users\testuser\AppData\Local\Temp\VMwareDnD\30dd3d33\VMW_10Q2_BXSHT_vCenter_Configuration_Manager_LowRes.png"/>
          <p:cNvPicPr>
            <a:picLocks noChangeAspect="1" noChangeArrowheads="1"/>
          </p:cNvPicPr>
          <p:nvPr/>
        </p:nvPicPr>
        <p:blipFill>
          <a:blip r:embed="rId3"/>
          <a:srcRect/>
          <a:stretch>
            <a:fillRect/>
          </a:stretch>
        </p:blipFill>
        <p:spPr bwMode="auto">
          <a:xfrm>
            <a:off x="1981200" y="911437"/>
            <a:ext cx="2819400" cy="2451311"/>
          </a:xfrm>
          <a:prstGeom prst="rect">
            <a:avLst/>
          </a:prstGeom>
          <a:noFill/>
        </p:spPr>
      </p:pic>
      <p:pic>
        <p:nvPicPr>
          <p:cNvPr id="5124" name="Picture 4" descr="C:\Users\testuser\AppData\Local\Temp\VMwareDnD\a35789c6\VMW_10Q2_BXSHT_vCloudDirector_REBRAND_LowRes.png"/>
          <p:cNvPicPr>
            <a:picLocks noChangeAspect="1" noChangeArrowheads="1"/>
          </p:cNvPicPr>
          <p:nvPr/>
        </p:nvPicPr>
        <p:blipFill>
          <a:blip r:embed="rId4"/>
          <a:srcRect/>
          <a:stretch>
            <a:fillRect/>
          </a:stretch>
        </p:blipFill>
        <p:spPr bwMode="auto">
          <a:xfrm>
            <a:off x="4114800" y="901488"/>
            <a:ext cx="2819400" cy="2451312"/>
          </a:xfrm>
          <a:prstGeom prst="rect">
            <a:avLst/>
          </a:prstGeom>
          <a:noFill/>
        </p:spPr>
      </p:pic>
      <p:pic>
        <p:nvPicPr>
          <p:cNvPr id="5126" name="Picture 6" descr="C:\Users\testuser\AppData\Local\Temp\VMwareDnD\b3dcb8bb\VMW_10Q2_BXSHT_vShield_App_REBRAND_LoRes.png"/>
          <p:cNvPicPr>
            <a:picLocks noChangeAspect="1" noChangeArrowheads="1"/>
          </p:cNvPicPr>
          <p:nvPr/>
        </p:nvPicPr>
        <p:blipFill>
          <a:blip r:embed="rId5"/>
          <a:srcRect/>
          <a:stretch>
            <a:fillRect/>
          </a:stretch>
        </p:blipFill>
        <p:spPr bwMode="auto">
          <a:xfrm>
            <a:off x="0" y="3657600"/>
            <a:ext cx="2743200" cy="2381250"/>
          </a:xfrm>
          <a:prstGeom prst="rect">
            <a:avLst/>
          </a:prstGeom>
          <a:noFill/>
        </p:spPr>
      </p:pic>
      <p:pic>
        <p:nvPicPr>
          <p:cNvPr id="5127" name="Picture 7" descr="C:\Users\testuser\AppData\Local\Temp\VMwareDnD\feaa24cf\VMW_10Q2_BXSHT_vShield_Edge_REBRAND_LoRes.png"/>
          <p:cNvPicPr>
            <a:picLocks noChangeAspect="1" noChangeArrowheads="1"/>
          </p:cNvPicPr>
          <p:nvPr/>
        </p:nvPicPr>
        <p:blipFill>
          <a:blip r:embed="rId6"/>
          <a:srcRect/>
          <a:stretch>
            <a:fillRect/>
          </a:stretch>
        </p:blipFill>
        <p:spPr bwMode="auto">
          <a:xfrm>
            <a:off x="2133600" y="3657600"/>
            <a:ext cx="2743200" cy="2381250"/>
          </a:xfrm>
          <a:prstGeom prst="rect">
            <a:avLst/>
          </a:prstGeom>
          <a:noFill/>
        </p:spPr>
      </p:pic>
      <p:pic>
        <p:nvPicPr>
          <p:cNvPr id="5128" name="Picture 8" descr="C:\Users\testuser\AppData\Local\Temp\VMwareDnD\fca222df\VMW_10Q2_BXSHT_vShield_Endpoint_REBRAND_LoRes.png"/>
          <p:cNvPicPr>
            <a:picLocks noChangeAspect="1" noChangeArrowheads="1"/>
          </p:cNvPicPr>
          <p:nvPr/>
        </p:nvPicPr>
        <p:blipFill>
          <a:blip r:embed="rId7"/>
          <a:srcRect/>
          <a:stretch>
            <a:fillRect/>
          </a:stretch>
        </p:blipFill>
        <p:spPr bwMode="auto">
          <a:xfrm>
            <a:off x="4191000" y="3657600"/>
            <a:ext cx="2743200" cy="2381250"/>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Icons </a:t>
            </a:r>
            <a:endParaRPr lang="en-US"/>
          </a:p>
        </p:txBody>
      </p:sp>
      <p:sp>
        <p:nvSpPr>
          <p:cNvPr id="16387" name="Text Box 341"/>
          <p:cNvSpPr txBox="1">
            <a:spLocks noChangeArrowheads="1"/>
          </p:cNvSpPr>
          <p:nvPr/>
        </p:nvSpPr>
        <p:spPr bwMode="auto">
          <a:xfrm>
            <a:off x="762000" y="18859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chemeClr val="tx1">
                    <a:lumMod val="50000"/>
                  </a:schemeClr>
                </a:solidFill>
              </a:rPr>
              <a:t> CPU</a:t>
            </a:r>
          </a:p>
        </p:txBody>
      </p:sp>
      <p:sp>
        <p:nvSpPr>
          <p:cNvPr id="16388" name="Text Box 343"/>
          <p:cNvSpPr txBox="1">
            <a:spLocks noChangeArrowheads="1"/>
          </p:cNvSpPr>
          <p:nvPr/>
        </p:nvSpPr>
        <p:spPr bwMode="auto">
          <a:xfrm>
            <a:off x="762000" y="3413125"/>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NIC card</a:t>
            </a:r>
          </a:p>
        </p:txBody>
      </p:sp>
      <p:sp>
        <p:nvSpPr>
          <p:cNvPr id="16389" name="Text Box 344"/>
          <p:cNvSpPr txBox="1">
            <a:spLocks noChangeArrowheads="1"/>
          </p:cNvSpPr>
          <p:nvPr/>
        </p:nvSpPr>
        <p:spPr bwMode="auto">
          <a:xfrm>
            <a:off x="685800" y="49530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Memory card</a:t>
            </a:r>
          </a:p>
        </p:txBody>
      </p:sp>
      <p:sp>
        <p:nvSpPr>
          <p:cNvPr id="16390" name="Text Box 347"/>
          <p:cNvSpPr txBox="1">
            <a:spLocks noChangeArrowheads="1"/>
          </p:cNvSpPr>
          <p:nvPr/>
        </p:nvSpPr>
        <p:spPr bwMode="auto">
          <a:xfrm>
            <a:off x="4876800" y="3352800"/>
            <a:ext cx="18288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Rack Server</a:t>
            </a:r>
          </a:p>
        </p:txBody>
      </p:sp>
      <p:pic>
        <p:nvPicPr>
          <p:cNvPr id="16391" name="Picture 356" descr="ICON_CPU_Q308"/>
          <p:cNvPicPr>
            <a:picLocks noChangeAspect="1" noChangeArrowheads="1"/>
          </p:cNvPicPr>
          <p:nvPr/>
        </p:nvPicPr>
        <p:blipFill>
          <a:blip r:embed="rId2"/>
          <a:srcRect/>
          <a:stretch>
            <a:fillRect/>
          </a:stretch>
        </p:blipFill>
        <p:spPr bwMode="auto">
          <a:xfrm>
            <a:off x="2590800" y="1524000"/>
            <a:ext cx="636588" cy="1162050"/>
          </a:xfrm>
          <a:prstGeom prst="rect">
            <a:avLst/>
          </a:prstGeom>
          <a:noFill/>
          <a:ln w="9525">
            <a:noFill/>
            <a:miter lim="800000"/>
            <a:headEnd/>
            <a:tailEnd/>
          </a:ln>
        </p:spPr>
      </p:pic>
      <p:pic>
        <p:nvPicPr>
          <p:cNvPr id="16392" name="Picture 357" descr="ICON_NIC_Q308"/>
          <p:cNvPicPr>
            <a:picLocks noChangeAspect="1" noChangeArrowheads="1"/>
          </p:cNvPicPr>
          <p:nvPr/>
        </p:nvPicPr>
        <p:blipFill>
          <a:blip r:embed="rId3"/>
          <a:srcRect/>
          <a:stretch>
            <a:fillRect/>
          </a:stretch>
        </p:blipFill>
        <p:spPr bwMode="auto">
          <a:xfrm>
            <a:off x="2459038" y="3124200"/>
            <a:ext cx="1046162" cy="1235075"/>
          </a:xfrm>
          <a:prstGeom prst="rect">
            <a:avLst/>
          </a:prstGeom>
          <a:noFill/>
          <a:ln w="9525">
            <a:noFill/>
            <a:miter lim="800000"/>
            <a:headEnd/>
            <a:tailEnd/>
          </a:ln>
        </p:spPr>
      </p:pic>
      <p:pic>
        <p:nvPicPr>
          <p:cNvPr id="16393" name="Picture 359" descr="ICON_Memory_Q308"/>
          <p:cNvPicPr>
            <a:picLocks noChangeAspect="1" noChangeArrowheads="1"/>
          </p:cNvPicPr>
          <p:nvPr/>
        </p:nvPicPr>
        <p:blipFill>
          <a:blip r:embed="rId4"/>
          <a:srcRect/>
          <a:stretch>
            <a:fillRect/>
          </a:stretch>
        </p:blipFill>
        <p:spPr bwMode="auto">
          <a:xfrm>
            <a:off x="2438400" y="4648200"/>
            <a:ext cx="1011238" cy="1074738"/>
          </a:xfrm>
          <a:prstGeom prst="rect">
            <a:avLst/>
          </a:prstGeom>
          <a:noFill/>
          <a:ln w="9525">
            <a:noFill/>
            <a:miter lim="800000"/>
            <a:headEnd/>
            <a:tailEnd/>
          </a:ln>
        </p:spPr>
      </p:pic>
      <p:sp>
        <p:nvSpPr>
          <p:cNvPr id="16394" name="Text Box 381"/>
          <p:cNvSpPr txBox="1">
            <a:spLocks noChangeArrowheads="1"/>
          </p:cNvSpPr>
          <p:nvPr/>
        </p:nvSpPr>
        <p:spPr bwMode="auto">
          <a:xfrm>
            <a:off x="4953000" y="184785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Hard Disk</a:t>
            </a:r>
          </a:p>
        </p:txBody>
      </p:sp>
      <p:pic>
        <p:nvPicPr>
          <p:cNvPr id="16395" name="Picture 382" descr="ICON_DiscDrive_Q308"/>
          <p:cNvPicPr>
            <a:picLocks noChangeAspect="1" noChangeArrowheads="1"/>
          </p:cNvPicPr>
          <p:nvPr/>
        </p:nvPicPr>
        <p:blipFill>
          <a:blip r:embed="rId5"/>
          <a:srcRect/>
          <a:stretch>
            <a:fillRect/>
          </a:stretch>
        </p:blipFill>
        <p:spPr bwMode="auto">
          <a:xfrm>
            <a:off x="6781800" y="1524000"/>
            <a:ext cx="1144588" cy="781050"/>
          </a:xfrm>
          <a:prstGeom prst="rect">
            <a:avLst/>
          </a:prstGeom>
          <a:noFill/>
          <a:ln w="9525">
            <a:noFill/>
            <a:miter lim="800000"/>
            <a:headEnd/>
            <a:tailEnd/>
          </a:ln>
        </p:spPr>
      </p:pic>
      <p:pic>
        <p:nvPicPr>
          <p:cNvPr id="16396" name="Picture 384" descr="ICON_Server_Rack_Q308"/>
          <p:cNvPicPr>
            <a:picLocks noChangeAspect="1" noChangeArrowheads="1"/>
          </p:cNvPicPr>
          <p:nvPr/>
        </p:nvPicPr>
        <p:blipFill>
          <a:blip r:embed="rId6"/>
          <a:srcRect/>
          <a:stretch>
            <a:fillRect/>
          </a:stretch>
        </p:blipFill>
        <p:spPr bwMode="auto">
          <a:xfrm>
            <a:off x="6705600" y="2819400"/>
            <a:ext cx="1524000" cy="1200150"/>
          </a:xfrm>
          <a:prstGeom prst="rect">
            <a:avLst/>
          </a:prstGeom>
          <a:noFill/>
          <a:ln w="9525">
            <a:noFill/>
            <a:miter lim="800000"/>
            <a:headEnd/>
            <a:tailEnd/>
          </a:ln>
        </p:spPr>
      </p:pic>
      <p:pic>
        <p:nvPicPr>
          <p:cNvPr id="16397" name="Picture 385" descr="ICON_Server_red_Q408"/>
          <p:cNvPicPr>
            <a:picLocks noChangeAspect="1" noChangeArrowheads="1"/>
          </p:cNvPicPr>
          <p:nvPr/>
        </p:nvPicPr>
        <p:blipFill>
          <a:blip r:embed="rId7"/>
          <a:srcRect/>
          <a:stretch>
            <a:fillRect/>
          </a:stretch>
        </p:blipFill>
        <p:spPr bwMode="auto">
          <a:xfrm>
            <a:off x="6705600" y="4495800"/>
            <a:ext cx="1524000" cy="1200150"/>
          </a:xfrm>
          <a:prstGeom prst="rect">
            <a:avLst/>
          </a:prstGeom>
          <a:noFill/>
          <a:ln w="9525">
            <a:noFill/>
            <a:miter lim="800000"/>
            <a:headEnd/>
            <a:tailEnd/>
          </a:ln>
        </p:spPr>
      </p:pic>
      <p:sp>
        <p:nvSpPr>
          <p:cNvPr id="16398" name="Text Box 386"/>
          <p:cNvSpPr txBox="1">
            <a:spLocks noChangeArrowheads="1"/>
          </p:cNvSpPr>
          <p:nvPr/>
        </p:nvSpPr>
        <p:spPr bwMode="auto">
          <a:xfrm>
            <a:off x="4876800" y="4876800"/>
            <a:ext cx="1828800" cy="58102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Rack Server (failed)</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Icons</a:t>
            </a:r>
            <a:endParaRPr lang="en-US"/>
          </a:p>
        </p:txBody>
      </p:sp>
      <p:sp>
        <p:nvSpPr>
          <p:cNvPr id="17411" name="Text Box 4"/>
          <p:cNvSpPr txBox="1">
            <a:spLocks noChangeArrowheads="1"/>
          </p:cNvSpPr>
          <p:nvPr/>
        </p:nvSpPr>
        <p:spPr bwMode="auto">
          <a:xfrm>
            <a:off x="685800" y="1600200"/>
            <a:ext cx="1295400" cy="8255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Network Switch (small)</a:t>
            </a:r>
          </a:p>
        </p:txBody>
      </p:sp>
      <p:pic>
        <p:nvPicPr>
          <p:cNvPr id="17412" name="Picture 5" descr="ICON_NetworkSwitch_Q308"/>
          <p:cNvPicPr>
            <a:picLocks noChangeAspect="1" noChangeArrowheads="1"/>
          </p:cNvPicPr>
          <p:nvPr/>
        </p:nvPicPr>
        <p:blipFill>
          <a:blip r:embed="rId2"/>
          <a:srcRect/>
          <a:stretch>
            <a:fillRect/>
          </a:stretch>
        </p:blipFill>
        <p:spPr bwMode="auto">
          <a:xfrm>
            <a:off x="2705100" y="1519238"/>
            <a:ext cx="1333500" cy="950912"/>
          </a:xfrm>
          <a:prstGeom prst="rect">
            <a:avLst/>
          </a:prstGeom>
          <a:noFill/>
          <a:ln w="9525">
            <a:noFill/>
            <a:miter lim="800000"/>
            <a:headEnd/>
            <a:tailEnd/>
          </a:ln>
        </p:spPr>
      </p:pic>
      <p:sp>
        <p:nvSpPr>
          <p:cNvPr id="17413" name="Text Box 6"/>
          <p:cNvSpPr txBox="1">
            <a:spLocks noChangeArrowheads="1"/>
          </p:cNvSpPr>
          <p:nvPr/>
        </p:nvSpPr>
        <p:spPr bwMode="auto">
          <a:xfrm>
            <a:off x="685800" y="3389313"/>
            <a:ext cx="1752600" cy="58102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Network Switch (large)</a:t>
            </a:r>
          </a:p>
        </p:txBody>
      </p:sp>
      <p:sp>
        <p:nvSpPr>
          <p:cNvPr id="17414" name="Text Box 9"/>
          <p:cNvSpPr txBox="1">
            <a:spLocks noChangeArrowheads="1"/>
          </p:cNvSpPr>
          <p:nvPr/>
        </p:nvSpPr>
        <p:spPr bwMode="auto">
          <a:xfrm>
            <a:off x="4724400" y="15240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Storage</a:t>
            </a:r>
          </a:p>
        </p:txBody>
      </p:sp>
      <p:sp>
        <p:nvSpPr>
          <p:cNvPr id="17415" name="Text Box 11"/>
          <p:cNvSpPr txBox="1">
            <a:spLocks noChangeArrowheads="1"/>
          </p:cNvSpPr>
          <p:nvPr/>
        </p:nvSpPr>
        <p:spPr bwMode="auto">
          <a:xfrm>
            <a:off x="4800600" y="4732338"/>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Blade Server </a:t>
            </a:r>
          </a:p>
        </p:txBody>
      </p:sp>
      <p:sp>
        <p:nvSpPr>
          <p:cNvPr id="17416" name="Text Box 16"/>
          <p:cNvSpPr txBox="1">
            <a:spLocks noChangeArrowheads="1"/>
          </p:cNvSpPr>
          <p:nvPr/>
        </p:nvSpPr>
        <p:spPr bwMode="auto">
          <a:xfrm>
            <a:off x="685800" y="5029200"/>
            <a:ext cx="17526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t> </a:t>
            </a:r>
            <a:r>
              <a:rPr lang="en-US" dirty="0">
                <a:solidFill>
                  <a:srgbClr val="000000"/>
                </a:solidFill>
              </a:rPr>
              <a:t>Router</a:t>
            </a:r>
          </a:p>
        </p:txBody>
      </p:sp>
      <p:pic>
        <p:nvPicPr>
          <p:cNvPr id="17417" name="Picture 18" descr="ICON_Router_Q408"/>
          <p:cNvPicPr>
            <a:picLocks noChangeAspect="1" noChangeArrowheads="1"/>
          </p:cNvPicPr>
          <p:nvPr/>
        </p:nvPicPr>
        <p:blipFill>
          <a:blip r:embed="rId3"/>
          <a:srcRect/>
          <a:stretch>
            <a:fillRect/>
          </a:stretch>
        </p:blipFill>
        <p:spPr bwMode="auto">
          <a:xfrm>
            <a:off x="2057400" y="4694238"/>
            <a:ext cx="1371600" cy="944562"/>
          </a:xfrm>
          <a:prstGeom prst="rect">
            <a:avLst/>
          </a:prstGeom>
          <a:noFill/>
          <a:ln w="9525">
            <a:noFill/>
            <a:miter lim="800000"/>
            <a:headEnd/>
            <a:tailEnd/>
          </a:ln>
        </p:spPr>
      </p:pic>
      <p:pic>
        <p:nvPicPr>
          <p:cNvPr id="17418" name="Picture 20" descr="ICON_NetSwitch_LG_Q408"/>
          <p:cNvPicPr>
            <a:picLocks noChangeAspect="1" noChangeArrowheads="1"/>
          </p:cNvPicPr>
          <p:nvPr/>
        </p:nvPicPr>
        <p:blipFill>
          <a:blip r:embed="rId4"/>
          <a:srcRect/>
          <a:stretch>
            <a:fillRect/>
          </a:stretch>
        </p:blipFill>
        <p:spPr bwMode="auto">
          <a:xfrm>
            <a:off x="2667000" y="2995613"/>
            <a:ext cx="1790700" cy="1165225"/>
          </a:xfrm>
          <a:prstGeom prst="rect">
            <a:avLst/>
          </a:prstGeom>
          <a:noFill/>
          <a:ln w="9525">
            <a:noFill/>
            <a:miter lim="800000"/>
            <a:headEnd/>
            <a:tailEnd/>
          </a:ln>
        </p:spPr>
      </p:pic>
      <p:pic>
        <p:nvPicPr>
          <p:cNvPr id="17419" name="Picture 21" descr="ICON_BladeServer_Q408"/>
          <p:cNvPicPr>
            <a:picLocks noChangeAspect="1" noChangeArrowheads="1"/>
          </p:cNvPicPr>
          <p:nvPr/>
        </p:nvPicPr>
        <p:blipFill>
          <a:blip r:embed="rId5"/>
          <a:srcRect/>
          <a:stretch>
            <a:fillRect/>
          </a:stretch>
        </p:blipFill>
        <p:spPr bwMode="auto">
          <a:xfrm>
            <a:off x="6705600" y="4383088"/>
            <a:ext cx="1647825" cy="1484312"/>
          </a:xfrm>
          <a:prstGeom prst="rect">
            <a:avLst/>
          </a:prstGeom>
          <a:noFill/>
          <a:ln w="9525">
            <a:noFill/>
            <a:miter lim="800000"/>
            <a:headEnd/>
            <a:tailEnd/>
          </a:ln>
        </p:spPr>
      </p:pic>
      <p:pic>
        <p:nvPicPr>
          <p:cNvPr id="17420" name="Picture 22" descr="ICON_StorageArray_Q408"/>
          <p:cNvPicPr>
            <a:picLocks noChangeAspect="1" noChangeArrowheads="1"/>
          </p:cNvPicPr>
          <p:nvPr/>
        </p:nvPicPr>
        <p:blipFill>
          <a:blip r:embed="rId6"/>
          <a:srcRect/>
          <a:stretch>
            <a:fillRect/>
          </a:stretch>
        </p:blipFill>
        <p:spPr bwMode="auto">
          <a:xfrm>
            <a:off x="6873875" y="2590800"/>
            <a:ext cx="1660525" cy="1373188"/>
          </a:xfrm>
          <a:prstGeom prst="rect">
            <a:avLst/>
          </a:prstGeom>
          <a:noFill/>
          <a:ln w="9525">
            <a:noFill/>
            <a:miter lim="800000"/>
            <a:headEnd/>
            <a:tailEnd/>
          </a:ln>
        </p:spPr>
      </p:pic>
      <p:pic>
        <p:nvPicPr>
          <p:cNvPr id="17421" name="Picture 13" descr="ICON_Storage_1up_Q308.png"/>
          <p:cNvPicPr>
            <a:picLocks noChangeAspect="1"/>
          </p:cNvPicPr>
          <p:nvPr/>
        </p:nvPicPr>
        <p:blipFill>
          <a:blip r:embed="rId7"/>
          <a:srcRect/>
          <a:stretch>
            <a:fillRect/>
          </a:stretch>
        </p:blipFill>
        <p:spPr bwMode="auto">
          <a:xfrm>
            <a:off x="6096000" y="1219200"/>
            <a:ext cx="781050" cy="954088"/>
          </a:xfrm>
          <a:prstGeom prst="rect">
            <a:avLst/>
          </a:prstGeom>
          <a:noFill/>
          <a:ln w="9525">
            <a:noFill/>
            <a:miter lim="800000"/>
            <a:headEnd/>
            <a:tailEnd/>
          </a:ln>
        </p:spPr>
      </p:pic>
      <p:pic>
        <p:nvPicPr>
          <p:cNvPr id="17422" name="Picture 14" descr="ICON_Storage_3up_Q408.png"/>
          <p:cNvPicPr>
            <a:picLocks noChangeAspect="1"/>
          </p:cNvPicPr>
          <p:nvPr/>
        </p:nvPicPr>
        <p:blipFill>
          <a:blip r:embed="rId8"/>
          <a:srcRect/>
          <a:stretch>
            <a:fillRect/>
          </a:stretch>
        </p:blipFill>
        <p:spPr bwMode="auto">
          <a:xfrm>
            <a:off x="7315200" y="1066800"/>
            <a:ext cx="1274763" cy="1258888"/>
          </a:xfrm>
          <a:prstGeom prst="rect">
            <a:avLst/>
          </a:prstGeom>
          <a:noFill/>
          <a:ln w="9525">
            <a:noFill/>
            <a:miter lim="800000"/>
            <a:headEnd/>
            <a:tailEnd/>
          </a:ln>
        </p:spPr>
      </p:pic>
      <p:sp>
        <p:nvSpPr>
          <p:cNvPr id="17423" name="Text Box 9"/>
          <p:cNvSpPr txBox="1">
            <a:spLocks noChangeArrowheads="1"/>
          </p:cNvSpPr>
          <p:nvPr/>
        </p:nvSpPr>
        <p:spPr bwMode="auto">
          <a:xfrm>
            <a:off x="4876800" y="30480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Storage Array</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Icons</a:t>
            </a:r>
            <a:endParaRPr lang="en-US"/>
          </a:p>
        </p:txBody>
      </p:sp>
      <p:sp>
        <p:nvSpPr>
          <p:cNvPr id="17411" name="Text Box 4"/>
          <p:cNvSpPr txBox="1">
            <a:spLocks noChangeArrowheads="1"/>
          </p:cNvSpPr>
          <p:nvPr/>
        </p:nvSpPr>
        <p:spPr bwMode="auto">
          <a:xfrm>
            <a:off x="685800" y="1600200"/>
            <a:ext cx="1447800" cy="33855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dirty="0" smtClean="0">
                <a:solidFill>
                  <a:srgbClr val="000000"/>
                </a:solidFill>
              </a:rPr>
              <a:t>App Monitor</a:t>
            </a:r>
            <a:endParaRPr lang="en-US" dirty="0">
              <a:solidFill>
                <a:srgbClr val="000000"/>
              </a:solidFill>
            </a:endParaRPr>
          </a:p>
        </p:txBody>
      </p:sp>
      <p:sp>
        <p:nvSpPr>
          <p:cNvPr id="17415" name="Text Box 11"/>
          <p:cNvSpPr txBox="1">
            <a:spLocks noChangeArrowheads="1"/>
          </p:cNvSpPr>
          <p:nvPr/>
        </p:nvSpPr>
        <p:spPr bwMode="auto">
          <a:xfrm>
            <a:off x="4800600" y="3741738"/>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router 2</a:t>
            </a:r>
            <a:endParaRPr lang="en-US" dirty="0">
              <a:solidFill>
                <a:srgbClr val="000000"/>
              </a:solidFill>
            </a:endParaRPr>
          </a:p>
        </p:txBody>
      </p:sp>
      <p:sp>
        <p:nvSpPr>
          <p:cNvPr id="17416" name="Text Box 16"/>
          <p:cNvSpPr txBox="1">
            <a:spLocks noChangeArrowheads="1"/>
          </p:cNvSpPr>
          <p:nvPr/>
        </p:nvSpPr>
        <p:spPr bwMode="auto">
          <a:xfrm>
            <a:off x="685800" y="3810000"/>
            <a:ext cx="17526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t> </a:t>
            </a:r>
            <a:r>
              <a:rPr lang="en-US" dirty="0" smtClean="0">
                <a:solidFill>
                  <a:srgbClr val="000000"/>
                </a:solidFill>
              </a:rPr>
              <a:t>Server Monitor</a:t>
            </a:r>
            <a:endParaRPr lang="en-US" dirty="0">
              <a:solidFill>
                <a:srgbClr val="000000"/>
              </a:solidFill>
            </a:endParaRPr>
          </a:p>
        </p:txBody>
      </p:sp>
      <p:sp>
        <p:nvSpPr>
          <p:cNvPr id="17423" name="Text Box 9"/>
          <p:cNvSpPr txBox="1">
            <a:spLocks noChangeArrowheads="1"/>
          </p:cNvSpPr>
          <p:nvPr/>
        </p:nvSpPr>
        <p:spPr bwMode="auto">
          <a:xfrm>
            <a:off x="4876800" y="1676400"/>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router 1</a:t>
            </a:r>
            <a:endParaRPr lang="en-US" dirty="0">
              <a:solidFill>
                <a:srgbClr val="000000"/>
              </a:solidFill>
            </a:endParaRPr>
          </a:p>
        </p:txBody>
      </p:sp>
      <p:pic>
        <p:nvPicPr>
          <p:cNvPr id="2" name="Picture 1" descr="VMW-ICON-App-Monitor.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33600" y="1295400"/>
            <a:ext cx="1780606" cy="1045779"/>
          </a:xfrm>
          <a:prstGeom prst="rect">
            <a:avLst/>
          </a:prstGeom>
        </p:spPr>
      </p:pic>
      <p:pic>
        <p:nvPicPr>
          <p:cNvPr id="4" name="Picture 3" descr="VMW-ICON-Server-Monitor.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14600" y="3048000"/>
            <a:ext cx="1752600" cy="1684294"/>
          </a:xfrm>
          <a:prstGeom prst="rect">
            <a:avLst/>
          </a:prstGeom>
        </p:spPr>
      </p:pic>
      <p:pic>
        <p:nvPicPr>
          <p:cNvPr id="6" name="Picture 5" descr="VMW-ICON_router_1.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96000" y="1524000"/>
            <a:ext cx="1866868" cy="1494184"/>
          </a:xfrm>
          <a:prstGeom prst="rect">
            <a:avLst/>
          </a:prstGeom>
        </p:spPr>
      </p:pic>
      <p:pic>
        <p:nvPicPr>
          <p:cNvPr id="7" name="Picture 6" descr="VMW-ICON_router_2.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019800" y="3429000"/>
            <a:ext cx="1905000" cy="1524704"/>
          </a:xfrm>
          <a:prstGeom prst="rect">
            <a:avLst/>
          </a:prstGeom>
        </p:spPr>
      </p:pic>
    </p:spTree>
    <p:extLst>
      <p:ext uri="{BB962C8B-B14F-4D97-AF65-F5344CB8AC3E}">
        <p14:creationId xmlns:p14="http://schemas.microsoft.com/office/powerpoint/2010/main" xmlns="" val="390776928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Icons</a:t>
            </a:r>
            <a:endParaRPr lang="en-US"/>
          </a:p>
        </p:txBody>
      </p:sp>
      <p:sp>
        <p:nvSpPr>
          <p:cNvPr id="17413" name="Text Box 6"/>
          <p:cNvSpPr txBox="1">
            <a:spLocks noChangeArrowheads="1"/>
          </p:cNvSpPr>
          <p:nvPr/>
        </p:nvSpPr>
        <p:spPr bwMode="auto">
          <a:xfrm>
            <a:off x="685800" y="1865313"/>
            <a:ext cx="1752600" cy="338554"/>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virtual switch</a:t>
            </a:r>
            <a:endParaRPr lang="en-US" dirty="0">
              <a:solidFill>
                <a:srgbClr val="000000"/>
              </a:solidFill>
            </a:endParaRPr>
          </a:p>
        </p:txBody>
      </p:sp>
      <p:sp>
        <p:nvSpPr>
          <p:cNvPr id="17414" name="Text Box 9"/>
          <p:cNvSpPr txBox="1">
            <a:spLocks noChangeArrowheads="1"/>
          </p:cNvSpPr>
          <p:nvPr/>
        </p:nvSpPr>
        <p:spPr bwMode="auto">
          <a:xfrm>
            <a:off x="4724400" y="1524000"/>
            <a:ext cx="1600200" cy="584776"/>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smtClean="0">
                <a:solidFill>
                  <a:srgbClr val="000000"/>
                </a:solidFill>
              </a:rPr>
              <a:t> host bus adaptor</a:t>
            </a:r>
            <a:endParaRPr lang="en-US" dirty="0">
              <a:solidFill>
                <a:srgbClr val="000000"/>
              </a:solidFill>
            </a:endParaRPr>
          </a:p>
        </p:txBody>
      </p:sp>
      <p:sp>
        <p:nvSpPr>
          <p:cNvPr id="17415" name="Text Box 11"/>
          <p:cNvSpPr txBox="1">
            <a:spLocks noChangeArrowheads="1"/>
          </p:cNvSpPr>
          <p:nvPr/>
        </p:nvSpPr>
        <p:spPr bwMode="auto">
          <a:xfrm>
            <a:off x="4800600" y="4732338"/>
            <a:ext cx="16002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err="1" smtClean="0">
                <a:solidFill>
                  <a:srgbClr val="000000"/>
                </a:solidFill>
              </a:rPr>
              <a:t>myonelogin</a:t>
            </a:r>
            <a:endParaRPr lang="en-US" dirty="0">
              <a:solidFill>
                <a:srgbClr val="000000"/>
              </a:solidFill>
            </a:endParaRPr>
          </a:p>
        </p:txBody>
      </p:sp>
      <p:sp>
        <p:nvSpPr>
          <p:cNvPr id="17416" name="Text Box 16"/>
          <p:cNvSpPr txBox="1">
            <a:spLocks noChangeArrowheads="1"/>
          </p:cNvSpPr>
          <p:nvPr/>
        </p:nvSpPr>
        <p:spPr bwMode="auto">
          <a:xfrm>
            <a:off x="685800" y="3505200"/>
            <a:ext cx="1752600" cy="584776"/>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t> </a:t>
            </a:r>
            <a:r>
              <a:rPr lang="en-US" dirty="0" smtClean="0">
                <a:solidFill>
                  <a:srgbClr val="000000"/>
                </a:solidFill>
              </a:rPr>
              <a:t>memory ballooning</a:t>
            </a:r>
            <a:endParaRPr lang="en-US" dirty="0">
              <a:solidFill>
                <a:srgbClr val="000000"/>
              </a:solidFill>
            </a:endParaRPr>
          </a:p>
        </p:txBody>
      </p:sp>
      <p:sp>
        <p:nvSpPr>
          <p:cNvPr id="17423" name="Text Box 9"/>
          <p:cNvSpPr txBox="1">
            <a:spLocks noChangeArrowheads="1"/>
          </p:cNvSpPr>
          <p:nvPr/>
        </p:nvSpPr>
        <p:spPr bwMode="auto">
          <a:xfrm>
            <a:off x="4876800" y="3048000"/>
            <a:ext cx="1600200" cy="584776"/>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dirty="0">
                <a:solidFill>
                  <a:srgbClr val="000000"/>
                </a:solidFill>
              </a:rPr>
              <a:t> </a:t>
            </a:r>
            <a:r>
              <a:rPr lang="en-US" dirty="0" smtClean="0">
                <a:solidFill>
                  <a:srgbClr val="000000"/>
                </a:solidFill>
              </a:rPr>
              <a:t>execution thread</a:t>
            </a:r>
            <a:endParaRPr lang="en-US" dirty="0">
              <a:solidFill>
                <a:srgbClr val="000000"/>
              </a:solidFill>
            </a:endParaRPr>
          </a:p>
        </p:txBody>
      </p:sp>
      <p:pic>
        <p:nvPicPr>
          <p:cNvPr id="3" name="Picture 2" descr="VMW-ICON_virtual_switch.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0" y="1371600"/>
            <a:ext cx="1694921" cy="1271191"/>
          </a:xfrm>
          <a:prstGeom prst="rect">
            <a:avLst/>
          </a:prstGeom>
        </p:spPr>
      </p:pic>
      <p:pic>
        <p:nvPicPr>
          <p:cNvPr id="4" name="Picture 3" descr="VMW-ICON_memory_ballooning.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62200" y="3124200"/>
            <a:ext cx="1397000" cy="1344689"/>
          </a:xfrm>
          <a:prstGeom prst="rect">
            <a:avLst/>
          </a:prstGeom>
        </p:spPr>
      </p:pic>
      <p:pic>
        <p:nvPicPr>
          <p:cNvPr id="5" name="Picture 4" descr="VMW-ICON_host_bus_adapter.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53200" y="1143000"/>
            <a:ext cx="1714500" cy="1126435"/>
          </a:xfrm>
          <a:prstGeom prst="rect">
            <a:avLst/>
          </a:prstGeom>
        </p:spPr>
      </p:pic>
      <p:pic>
        <p:nvPicPr>
          <p:cNvPr id="6" name="Picture 5" descr="VMW-ICON_execution_thread.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477000" y="2667000"/>
            <a:ext cx="2005085" cy="1593851"/>
          </a:xfrm>
          <a:prstGeom prst="rect">
            <a:avLst/>
          </a:prstGeom>
        </p:spPr>
      </p:pic>
      <p:pic>
        <p:nvPicPr>
          <p:cNvPr id="7" name="Picture 6" descr="VMW-ICON-myonelogin.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00800" y="4495800"/>
            <a:ext cx="1489768" cy="1200578"/>
          </a:xfrm>
          <a:prstGeom prst="rect">
            <a:avLst/>
          </a:prstGeom>
        </p:spPr>
      </p:pic>
    </p:spTree>
    <p:extLst>
      <p:ext uri="{BB962C8B-B14F-4D97-AF65-F5344CB8AC3E}">
        <p14:creationId xmlns:p14="http://schemas.microsoft.com/office/powerpoint/2010/main" xmlns="" val="160124074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VMware">
  <a:themeElements>
    <a:clrScheme name="Custom 2">
      <a:dk1>
        <a:srgbClr val="FFFFFF"/>
      </a:dk1>
      <a:lt1>
        <a:srgbClr val="000000"/>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0F388A"/>
          </a:solidFill>
          <a:prstDash val="solid"/>
          <a:round/>
          <a:headEnd type="none" w="med" len="med"/>
          <a:tailEnd type="none" w="med" len="med"/>
        </a:ln>
        <a:effectLst/>
      </a:spPr>
      <a:bodyPr vert="horz" wrap="none" lIns="0" tIns="0" rIns="0" bIns="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40000"/>
          </a:spcAft>
          <a:buClrTx/>
          <a:buSzTx/>
          <a:buFontTx/>
          <a:buNone/>
          <a:tabLst/>
          <a:defRPr kumimoji="0" sz="2400" b="0" i="0" u="none" strike="noStrike" cap="none" normalizeH="0" baseline="0" smtClean="0">
            <a:ln>
              <a:noFill/>
            </a:ln>
            <a:solidFill>
              <a:srgbClr val="0095D3"/>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95D3"/>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40000"/>
          </a:spcAft>
          <a:buClrTx/>
          <a:buSzTx/>
          <a:buFontTx/>
          <a:buNone/>
          <a:tabLst/>
          <a:defRPr kumimoji="0" lang="en-US" sz="2400" b="0" i="0" u="none" strike="noStrike" cap="none" normalizeH="0" baseline="0" smtClean="0">
            <a:ln>
              <a:noFill/>
            </a:ln>
            <a:solidFill>
              <a:srgbClr val="0095D3"/>
            </a:solidFill>
            <a:effectLst/>
            <a:latin typeface="Arial" charset="0"/>
            <a:ea typeface="ＭＳ Ｐゴシック" pitchFamily="34" charset="-128"/>
          </a:defRPr>
        </a:defPPr>
      </a:lstStyle>
    </a:lnDef>
    <a:txDef>
      <a:spPr>
        <a:noFill/>
      </a:spPr>
      <a:bodyPr wrap="square" rtlCol="0">
        <a:spAutoFit/>
      </a:bodyPr>
      <a:lstStyle>
        <a:defPPr>
          <a:defRPr sz="1800" dirty="0" smtClean="0">
            <a:solidFill>
              <a:srgbClr val="333333"/>
            </a:solidFill>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Mware Non-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sz="1200" b="1" dirty="0" smtClean="0"/>
        </a:defPPr>
      </a:lstStyle>
    </a:spDef>
    <a:lnDef>
      <a:spPr bwMode="auto">
        <a:xfrm>
          <a:off x="0" y="0"/>
          <a:ext cx="1" cy="1"/>
        </a:xfrm>
        <a:custGeom>
          <a:avLst/>
          <a:gdLst/>
          <a:ahLst/>
          <a:cxnLst/>
          <a:rect l="0" t="0" r="0" b="0"/>
          <a:pathLst/>
        </a:custGeom>
        <a:solidFill>
          <a:srgbClr val="0095D3"/>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40000"/>
          </a:spcAft>
          <a:buClrTx/>
          <a:buSzTx/>
          <a:buFontTx/>
          <a:buNone/>
          <a:tabLst/>
          <a:defRPr kumimoji="0" lang="en-US" sz="2400" b="0" i="0" u="none" strike="noStrike" cap="none" normalizeH="0" baseline="0" smtClean="0">
            <a:ln>
              <a:noFill/>
            </a:ln>
            <a:solidFill>
              <a:srgbClr val="0095D3"/>
            </a:solidFill>
            <a:effectLst/>
            <a:latin typeface="Arial" charset="0"/>
            <a:ea typeface="ＭＳ Ｐゴシック" pitchFamily="34" charset="-128"/>
          </a:defRPr>
        </a:defP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65F787328E2D42AD6FDEB3E4494F75" ma:contentTypeVersion="0" ma:contentTypeDescription="Create a new document." ma:contentTypeScope="" ma:versionID="83cd22b79d3d62ae9b114b052ba37ce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2D2914-9757-41C8-A5B3-27305269B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321B749-9060-40B3-9A82-984855989604}">
  <ds:schemaRefs>
    <ds:schemaRef ds:uri="http://schemas.microsoft.com/office/2006/metadata/properties"/>
  </ds:schemaRefs>
</ds:datastoreItem>
</file>

<file path=customXml/itemProps3.xml><?xml version="1.0" encoding="utf-8"?>
<ds:datastoreItem xmlns:ds="http://schemas.openxmlformats.org/officeDocument/2006/customXml" ds:itemID="{CD029539-7F95-4B80-91E6-6EB375921F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VMW_09Q4_TMPLT_PPT_2007_v1.pptx</Template>
  <TotalTime>113650</TotalTime>
  <Words>799</Words>
  <Application>Microsoft Office PowerPoint</Application>
  <PresentationFormat>On-screen Show (4:3)</PresentationFormat>
  <Paragraphs>217</Paragraphs>
  <Slides>32</Slides>
  <Notes>1</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VMware</vt:lpstr>
      <vt:lpstr>VMware Confidential</vt:lpstr>
      <vt:lpstr>VMware Non-Confidential</vt:lpstr>
      <vt:lpstr>Diagram &amp; Icon Library - Community 1 of 3</vt:lpstr>
      <vt:lpstr>VMware Logo</vt:lpstr>
      <vt:lpstr>VMware Product Boxshots</vt:lpstr>
      <vt:lpstr>VMware Product Boxshots</vt:lpstr>
      <vt:lpstr>VMware Product Boxshots</vt:lpstr>
      <vt:lpstr>Icons </vt:lpstr>
      <vt:lpstr>Icons</vt:lpstr>
      <vt:lpstr>Icons</vt:lpstr>
      <vt:lpstr>Icons</vt:lpstr>
      <vt:lpstr>Icons</vt:lpstr>
      <vt:lpstr>Icons</vt:lpstr>
      <vt:lpstr>Icons</vt:lpstr>
      <vt:lpstr>Icons</vt:lpstr>
      <vt:lpstr>Icons</vt:lpstr>
      <vt:lpstr>Icons</vt:lpstr>
      <vt:lpstr>Icons</vt:lpstr>
      <vt:lpstr>Icons</vt:lpstr>
      <vt:lpstr>Icons</vt:lpstr>
      <vt:lpstr>Icons</vt:lpstr>
      <vt:lpstr>Icons</vt:lpstr>
      <vt:lpstr>2-D icons</vt:lpstr>
      <vt:lpstr>2-D icons</vt:lpstr>
      <vt:lpstr>2-D icons</vt:lpstr>
      <vt:lpstr>2-D icons</vt:lpstr>
      <vt:lpstr>People icons</vt:lpstr>
      <vt:lpstr>Virtual Machines</vt:lpstr>
      <vt:lpstr>Flat Versions</vt:lpstr>
      <vt:lpstr>Build Your Own</vt:lpstr>
      <vt:lpstr>Build Your Own</vt:lpstr>
      <vt:lpstr>Color Palette</vt:lpstr>
      <vt:lpstr>3D shapes</vt:lpstr>
      <vt:lpstr>3D Assets with Editable Text</vt:lpstr>
    </vt:vector>
  </TitlesOfParts>
  <Company>VMware,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 Library PPT</dc:title>
  <dc:creator>testuser</dc:creator>
  <cp:lastModifiedBy>Bob Stephens</cp:lastModifiedBy>
  <cp:revision>2150</cp:revision>
  <cp:lastPrinted>2012-04-10T00:07:34Z</cp:lastPrinted>
  <dcterms:created xsi:type="dcterms:W3CDTF">2010-03-10T01:30:35Z</dcterms:created>
  <dcterms:modified xsi:type="dcterms:W3CDTF">2012-05-03T21:06:18Z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0x010100D465F787328E2D42AD6FDEB3E4494F75</vt:lpwstr>
  </property>
</Properties>
</file>